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9392-3CF6-4458-A014-531AC2E5175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AD90-3242-4C54-AC73-46448C25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AD90-3242-4C54-AC73-46448C25D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9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21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D8400-12CF-B8FF-1632-EC4E76AB2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How To CUDA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6FE4F-74A8-3F0B-5ED2-862E4CCF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 way to speed up Dijkstra SSSP algorithm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AA0F-E079-3091-A823-F9CD2F409222}"/>
              </a:ext>
            </a:extLst>
          </p:cNvPr>
          <p:cNvSpPr txBox="1"/>
          <p:nvPr/>
        </p:nvSpPr>
        <p:spPr>
          <a:xfrm>
            <a:off x="9813562" y="6070336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Dinu Ion George</a:t>
            </a:r>
          </a:p>
        </p:txBody>
      </p:sp>
    </p:spTree>
    <p:extLst>
      <p:ext uri="{BB962C8B-B14F-4D97-AF65-F5344CB8AC3E}">
        <p14:creationId xmlns:p14="http://schemas.microsoft.com/office/powerpoint/2010/main" val="2591092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E259CB8-5637-761F-E751-1271110E2CCB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2B7012-7526-6C67-9592-53F6FFD7D29C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A62FA7-FACB-3E1D-E18F-45A9BFE79764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EA0449-03CB-556D-1712-6ECF5B5644F6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2CA707-A79A-4214-512C-332F0F380982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E005D1-E0B1-9207-9FAB-723192A746B5}"/>
                </a:ext>
              </a:extLst>
            </p:cNvPr>
            <p:cNvCxnSpPr>
              <a:stCxn id="31" idx="7"/>
              <a:endCxn id="32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1A2EFEE-3C4C-7978-F9E6-8D5866DFBAA0}"/>
                </a:ext>
              </a:extLst>
            </p:cNvPr>
            <p:cNvCxnSpPr>
              <a:stCxn id="31" idx="6"/>
              <a:endCxn id="33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F058847-178B-7C18-3BCD-30CF31808F36}"/>
                </a:ext>
              </a:extLst>
            </p:cNvPr>
            <p:cNvCxnSpPr>
              <a:stCxn id="31" idx="5"/>
              <a:endCxn id="34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8C611F-576F-3652-062C-9F4216C1DD5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A4583-8704-CC3D-5361-433D93B97464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1DB213-4454-67D4-8F19-277337E7D527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92BDE0-C7FD-0DAF-DC94-9FD589603666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51052A-711D-50A4-2015-18DE13AFA841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05ABF9-1B2E-02A2-1365-CAB7AE553129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80E603-DF5E-378F-433B-86F51DAA7D1E}"/>
                </a:ext>
              </a:extLst>
            </p:cNvPr>
            <p:cNvCxnSpPr>
              <a:stCxn id="33" idx="7"/>
              <a:endCxn id="40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C24FEE-0E43-2128-2051-3DD933EF6976}"/>
                </a:ext>
              </a:extLst>
            </p:cNvPr>
            <p:cNvCxnSpPr>
              <a:stCxn id="34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773C79-165D-9908-1789-63947F502E18}"/>
                </a:ext>
              </a:extLst>
            </p:cNvPr>
            <p:cNvCxnSpPr>
              <a:stCxn id="41" idx="7"/>
              <a:endCxn id="42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40E533-85A8-F205-090D-83813110694B}"/>
                </a:ext>
              </a:extLst>
            </p:cNvPr>
            <p:cNvCxnSpPr>
              <a:stCxn id="40" idx="6"/>
              <a:endCxn id="42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C8BD5B-4072-D914-CDC5-AC03FCFF17F2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0D40D76-E612-6AC6-49C8-B18161CC15F7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E16F6EEC-4D2D-6F0D-D013-C8FE11D9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62F2C5A-3A55-14E1-67E1-A43DFD555D9A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C5C01D-A836-42B1-C715-361B975CA905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787A81-1041-3666-3161-7B7C3EF8039A}"/>
              </a:ext>
            </a:extLst>
          </p:cNvPr>
          <p:cNvSpPr/>
          <p:nvPr/>
        </p:nvSpPr>
        <p:spPr>
          <a:xfrm>
            <a:off x="2828189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74D753-C04A-A256-8916-4476F091D8C0}"/>
              </a:ext>
            </a:extLst>
          </p:cNvPr>
          <p:cNvSpPr/>
          <p:nvPr/>
        </p:nvSpPr>
        <p:spPr>
          <a:xfrm>
            <a:off x="3848547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21D67B-E699-ED44-5734-FE093805623D}"/>
              </a:ext>
            </a:extLst>
          </p:cNvPr>
          <p:cNvSpPr/>
          <p:nvPr/>
        </p:nvSpPr>
        <p:spPr>
          <a:xfrm>
            <a:off x="5507044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E5F2C2-417D-6CA0-4C72-8BC3B63632D8}"/>
              </a:ext>
            </a:extLst>
          </p:cNvPr>
          <p:cNvSpPr/>
          <p:nvPr/>
        </p:nvSpPr>
        <p:spPr>
          <a:xfrm>
            <a:off x="64793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0DDEC3-6CF1-B94F-B31C-5B22CE937227}"/>
              </a:ext>
            </a:extLst>
          </p:cNvPr>
          <p:cNvSpPr/>
          <p:nvPr/>
        </p:nvSpPr>
        <p:spPr>
          <a:xfrm>
            <a:off x="7561979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688EFC01-7F61-175B-4AA2-AF36E1EC472C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Huston, we have a problem 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8FA895-1CFE-C39E-4628-EDE4FFCE12F2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B88D-5B29-B5B4-2355-198AC9C4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spinlocks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4DED-364C-5829-C2C1-B5D25293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minimize the distance to a node, from two difference sources at the same time. Why ? Memory might raise an MPU and the location might be corrupted.</a:t>
            </a:r>
          </a:p>
          <a:p>
            <a:r>
              <a:rPr lang="en-US" dirty="0"/>
              <a:t>How to solve it? We can use atomic operations or locks.</a:t>
            </a:r>
          </a:p>
          <a:p>
            <a:endParaRPr lang="en-US" dirty="0"/>
          </a:p>
          <a:p>
            <a:r>
              <a:rPr lang="en-US" dirty="0"/>
              <a:t>Downs: The lock and unlock operation consume time, which slows down threads.</a:t>
            </a:r>
          </a:p>
          <a:p>
            <a:r>
              <a:rPr lang="en-US" dirty="0"/>
              <a:t>Ups: Using CUDA, we can minimize this time, requesting the lock only on one memory location using the build in methods.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AEE432-9519-7001-F8F6-E1293B5BEB81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292954-00EB-3568-13B8-0FB4914142E0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BEEF71-ED06-D06B-B901-F1F0BA22CE77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6DAE9E-27EB-3BC1-0692-E86D032DEE79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5D4417-320E-4812-F9D6-233AB49388BA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E9CE29-1968-53E9-2241-19C7C2C569A9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E39F84-31FA-738D-3AF4-6963D53FC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2C0ABA-4F76-0C4F-CD7A-A225FE4CF881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D7D0F5-82A6-2F99-00E2-3A5D72CA8F2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269A30-0ADA-388C-DB08-D767F612FF7E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286C05-9413-1557-80C4-01DCA0817CE6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0A966C-2413-D1A8-40F7-BE13504EB7AD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432DA-C77A-9CD5-BDFE-56337917CC31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AA7F6A-CA71-E4D2-74AE-2B628ECD95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51D0BC-893B-D8EB-ABDC-B424524E8EA7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178C3B-4D89-E071-EFA8-EF2E28088D74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9A1064-7C02-E891-D09F-BB507D99BE14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AA185C-9AFA-69AD-D628-899EBA480B09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E69D9A-B1A4-31F8-56FC-4BC6055F2059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7004F4A-50E0-DBC5-CDC5-2C8C7A1DE690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1C0C5FB-41D4-E250-7223-B839AAB0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4BDB871-318E-1367-6778-DCFE40C44905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F40DCF-0773-9D4D-6BAA-297F95363F28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B517C7-FD42-034D-7D2B-5641D4B4BF80}"/>
              </a:ext>
            </a:extLst>
          </p:cNvPr>
          <p:cNvSpPr/>
          <p:nvPr/>
        </p:nvSpPr>
        <p:spPr>
          <a:xfrm>
            <a:off x="696426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1F00E5-02C0-A082-9713-4B8E13CA29E8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97FB9B-3B46-777F-7490-1F5225128297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2A6C2EC-303E-07DE-1DE9-9A636522A99C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Return of N3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F761E1-08B0-3358-DCE9-296F6992C007}"/>
              </a:ext>
            </a:extLst>
          </p:cNvPr>
          <p:cNvSpPr/>
          <p:nvPr/>
        </p:nvSpPr>
        <p:spPr>
          <a:xfrm>
            <a:off x="1836329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EB0ACC-4A0D-AA38-C78E-A43570CD80BA}"/>
              </a:ext>
            </a:extLst>
          </p:cNvPr>
          <p:cNvSpPr/>
          <p:nvPr/>
        </p:nvSpPr>
        <p:spPr>
          <a:xfrm>
            <a:off x="584552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91F583-E13B-8575-46F0-B69F2EDBDC5B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4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E44B7-9B7B-2E0E-387D-5A1538F663F4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2DCCAC-D9B7-D7E0-38B8-BF014EAF2E59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D7E1AA-F3A5-F41A-2651-349EFF6D758B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5A46-0637-25DA-87DA-40F97E99A7F0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7D724D-75CB-48A0-9D60-B68D016473D5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BB42F30-E63A-2489-AF6C-5AA7072BD23D}"/>
                </a:ext>
              </a:extLst>
            </p:cNvPr>
            <p:cNvCxnSpPr>
              <a:stCxn id="35" idx="7"/>
              <a:endCxn id="3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30A05E-1DFB-F272-8BC4-CA6CE920C317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107F1B-361E-20C2-1A69-5AB809B7F95F}"/>
                </a:ext>
              </a:extLst>
            </p:cNvPr>
            <p:cNvCxnSpPr>
              <a:stCxn id="35" idx="5"/>
              <a:endCxn id="3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F16392-DEC0-9EBA-C63D-B0B293FE930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C1DEB-D1AE-7218-DE0A-B50C697FE992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60961C-51C9-6E8B-361C-60B80B58899D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78251F9-57CB-07C7-39B6-FD8E551005EB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2C994B-72C2-3DC5-699E-6F53A9BD4E0C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358A9D3-5A84-4C07-A097-744CAAEBD726}"/>
                </a:ext>
              </a:extLst>
            </p:cNvPr>
            <p:cNvCxnSpPr>
              <a:stCxn id="36" idx="6"/>
              <a:endCxn id="4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313C19-01D8-E9F3-39A7-453A543C60DF}"/>
                </a:ext>
              </a:extLst>
            </p:cNvPr>
            <p:cNvCxnSpPr>
              <a:stCxn id="37" idx="7"/>
              <a:endCxn id="4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DEFA7A-D234-0710-1011-B66BC20ADDB9}"/>
                </a:ext>
              </a:extLst>
            </p:cNvPr>
            <p:cNvCxnSpPr>
              <a:stCxn id="3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66FA2D-6FF2-3B45-D2CD-7C70238F3A5F}"/>
                </a:ext>
              </a:extLst>
            </p:cNvPr>
            <p:cNvCxnSpPr>
              <a:stCxn id="45" idx="7"/>
              <a:endCxn id="4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76F2089-13E1-0EDA-72CE-C13AE734179E}"/>
                </a:ext>
              </a:extLst>
            </p:cNvPr>
            <p:cNvCxnSpPr>
              <a:stCxn id="44" idx="6"/>
              <a:endCxn id="4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3C5488-8900-0E34-DC07-C47B7E904234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135E6B-D33D-6255-E639-C9A18BCBA91C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50A9C65-EF86-C225-3A84-927F6F1B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187EE1B-68FF-892D-A3DE-1A57697FCBB0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5B0B5D-7221-F55A-1EC8-5C8302FB0E57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BD83C4-7F87-146F-52ED-6881A17F5628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25049C-EE5F-9379-02AA-0EDE98A13BD3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FED6C8C2-8A95-DF8B-45AA-AA384BFED6E7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Recreating the path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E0F430C-E0FF-8402-D524-BD5421CC43F0}"/>
              </a:ext>
            </a:extLst>
          </p:cNvPr>
          <p:cNvSpPr/>
          <p:nvPr/>
        </p:nvSpPr>
        <p:spPr>
          <a:xfrm>
            <a:off x="6533586" y="4597993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61069D-9966-7C5A-DA9B-9D850F4EB80A}"/>
              </a:ext>
            </a:extLst>
          </p:cNvPr>
          <p:cNvSpPr/>
          <p:nvPr/>
        </p:nvSpPr>
        <p:spPr>
          <a:xfrm>
            <a:off x="3786522" y="5481388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C4D5D5-CC87-14C9-92B2-3927A2B8602F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5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5759A7-3C5F-C4CB-D076-E808767F2734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14927C-7CDB-3606-21BC-B641AA1D6375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22EAE-EBD6-E577-13A4-E54222BB32A9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267452-1D27-0DC2-EF74-0FFDD616AD50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27225A-AB3E-45FD-6DA4-9F77A1ED3737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FAEE84-4B8E-67F0-735E-C5E7E9B20BB2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2E46D-BC90-0BCE-FF79-66D98245D066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C3B59C-2B37-B8CA-CA7B-0FEFB63E551B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053CC1-C8D5-0861-DF52-D71F384F6D5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52ABE0-F2BB-F2A9-2A72-9474DB39FA23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24F22E-6D29-3F6C-0374-0A8E0F03EA9E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8248A0-BCED-B17B-6DCA-1C81A1D157F9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CEE26A-808E-9F19-8D22-3B721914E6B4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E76C8A-D43A-2987-022A-C8034614AF13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58B137-C2C1-7E80-7DF1-B23A51C16AF0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D79794-2347-9FB3-579C-11B6043503B8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C65958-9B14-C202-18DA-D195C89C8CB3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EF41EF-CCAB-0E2C-2C61-2DF4CF7392FB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129D94-5D9F-4B24-9B2F-32B71D530C2F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504214-BB77-CC70-E0D1-23B9FAC1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1C2B4E-036E-32C0-DD6C-EB7C6379069E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F87CFB-9A6D-E60A-43D5-FCB1A5567F41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B21611-9DCA-A9BB-D151-E30023945DBE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86E888-9620-39F8-D791-26A8F0DC9CB3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7E020B7-6A2F-095E-00A0-85D99E8A19E0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We are almost done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32E0A0-AB1B-BA86-5F9E-041A3B268A65}"/>
              </a:ext>
            </a:extLst>
          </p:cNvPr>
          <p:cNvSpPr/>
          <p:nvPr/>
        </p:nvSpPr>
        <p:spPr>
          <a:xfrm>
            <a:off x="1806092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F04F0-BE96-6A63-D366-464C2172A3E0}"/>
              </a:ext>
            </a:extLst>
          </p:cNvPr>
          <p:cNvSpPr/>
          <p:nvPr/>
        </p:nvSpPr>
        <p:spPr>
          <a:xfrm>
            <a:off x="6609731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01AB42-CC3D-1D1B-B973-416A9663CF31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2287C0-A561-A7BB-5A45-0CE7E3029F92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C62E-4B1D-662C-4CEA-99E3F4F7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B5CA-F3CA-A3DA-FAF0-00FB16F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shown that, using one thread for each node in a graph, in at most n iterations we can process all the nodes in the graph.</a:t>
            </a:r>
          </a:p>
          <a:p>
            <a:r>
              <a:rPr lang="en-US" dirty="0"/>
              <a:t>Additionally, implementing this method with CUDA, allows us to speed up the algorithm even more, as the number of high threads usage is required. </a:t>
            </a:r>
          </a:p>
          <a:p>
            <a:r>
              <a:rPr lang="en-US" dirty="0"/>
              <a:t>More nodes =&gt; more threads =&gt; better acceleration.</a:t>
            </a:r>
          </a:p>
        </p:txBody>
      </p:sp>
    </p:spTree>
    <p:extLst>
      <p:ext uri="{BB962C8B-B14F-4D97-AF65-F5344CB8AC3E}">
        <p14:creationId xmlns:p14="http://schemas.microsoft.com/office/powerpoint/2010/main" val="98876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E37-6B84-DF8B-3464-A9ED2256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27" y="2501774"/>
            <a:ext cx="8596668" cy="1320800"/>
          </a:xfrm>
        </p:spPr>
        <p:txBody>
          <a:bodyPr/>
          <a:lstStyle/>
          <a:p>
            <a:r>
              <a:rPr lang="en-US" dirty="0"/>
              <a:t>Let’s see some code now</a:t>
            </a:r>
          </a:p>
        </p:txBody>
      </p:sp>
    </p:spTree>
    <p:extLst>
      <p:ext uri="{BB962C8B-B14F-4D97-AF65-F5344CB8AC3E}">
        <p14:creationId xmlns:p14="http://schemas.microsoft.com/office/powerpoint/2010/main" val="7617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A73C-E4CD-7733-6130-A4139A65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1C73-24D1-63D0-FCF6-AC741E90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CUDA is a parallel computing platform and programming model for general computing on graphical processing units (GPUs).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 were designed for highly parallel computations</a:t>
            </a:r>
            <a:endParaRPr lang="en-US" dirty="0">
              <a:solidFill>
                <a:srgbClr val="1A1A1A"/>
              </a:solidFill>
              <a:latin typeface="DINWebPro"/>
            </a:endParaRP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GPU-accelerated applications offload the time-consuming routines and  functions (also called hotspots) to run on GPUs and take advantage of massive parallelism. The rest of the application still runs on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BEF-8D5C-8540-485B-34F8DA0E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Architecture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7CCCC2A-0AE9-68D1-BFAC-1245148D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3" y="1445010"/>
            <a:ext cx="7994170" cy="401220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C7B941-1ED6-07BC-88EB-D5E9451BE09C}"/>
              </a:ext>
            </a:extLst>
          </p:cNvPr>
          <p:cNvSpPr txBox="1">
            <a:spLocks/>
          </p:cNvSpPr>
          <p:nvPr/>
        </p:nvSpPr>
        <p:spPr>
          <a:xfrm>
            <a:off x="1457648" y="5457217"/>
            <a:ext cx="6429636" cy="48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>
                <a:solidFill>
                  <a:srgbClr val="1A1A1A"/>
                </a:solidFill>
                <a:effectLst/>
                <a:latin typeface="DINWebPro"/>
              </a:rPr>
              <a:t>GPUs devote more resources to compute data processing.</a:t>
            </a:r>
            <a:endParaRPr lang="en-US" dirty="0">
              <a:solidFill>
                <a:srgbClr val="1A1A1A"/>
              </a:solidFill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32977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8B1-B88F-6756-FD5C-4AA94252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901"/>
          </a:xfrm>
        </p:spPr>
        <p:txBody>
          <a:bodyPr/>
          <a:lstStyle/>
          <a:p>
            <a:r>
              <a:rPr lang="en-US" dirty="0"/>
              <a:t>Why not CPU ?</a:t>
            </a:r>
          </a:p>
        </p:txBody>
      </p:sp>
      <p:pic>
        <p:nvPicPr>
          <p:cNvPr id="7" name="Content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2B00C6-3CB4-286A-2A19-DB17DBE2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9501"/>
            <a:ext cx="8596312" cy="250904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D5F91F-BB08-5520-1E04-7303B4252C4D}"/>
              </a:ext>
            </a:extLst>
          </p:cNvPr>
          <p:cNvSpPr txBox="1">
            <a:spLocks/>
          </p:cNvSpPr>
          <p:nvPr/>
        </p:nvSpPr>
        <p:spPr>
          <a:xfrm>
            <a:off x="677334" y="418126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CPU architectures must minimize latency within each thread.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To achieve this, CPUs requires large caches and complex control logic.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Caches work best with only a few threads per core, as context switching between threads is expensive. 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 architecture hides instruction and memory latency with computation. In GPUs, threads are lightweight, so a GPU can switch from stalled threads to other threads at no cost as often as every clock cycle.</a:t>
            </a:r>
            <a:endParaRPr lang="en-US" dirty="0">
              <a:solidFill>
                <a:srgbClr val="1A1A1A"/>
              </a:solidFill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40037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27BC-A8B0-2BA0-8BDD-3F8C15C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68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C100-CF1B-222D-E3D3-1D974337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 need many overlapping concurrent threads to hide latency.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As a result, we want to use as many threads as possible to experience the real power of your</a:t>
            </a:r>
            <a:r>
              <a:rPr lang="en-US" dirty="0">
                <a:solidFill>
                  <a:srgbClr val="1A1A1A"/>
                </a:solidFill>
                <a:latin typeface="DINWebPro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F9D-5DD1-A8D0-C7EB-99ED0B5D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901"/>
          </a:xfrm>
        </p:spPr>
        <p:txBody>
          <a:bodyPr/>
          <a:lstStyle/>
          <a:p>
            <a:r>
              <a:rPr lang="en-US" dirty="0"/>
              <a:t>Reverse engineering on Dijkstra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1D7C-CD05-6AB4-93DC-6F979810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037"/>
            <a:ext cx="8596668" cy="4511326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Dijkstra's algorithm allows us to find the shortest path between any two vertices of a graph.</a:t>
            </a:r>
          </a:p>
          <a:p>
            <a:pPr algn="l"/>
            <a:r>
              <a:rPr lang="en-US" dirty="0">
                <a:latin typeface="euclid_circular_a"/>
              </a:rPr>
              <a:t>To do that </a:t>
            </a:r>
            <a:r>
              <a:rPr lang="en-US" b="0" i="0" dirty="0">
                <a:effectLst/>
                <a:latin typeface="euclid_circular_a"/>
              </a:rPr>
              <a:t>we visit each node and its neighbors to find the shortest </a:t>
            </a:r>
            <a:r>
              <a:rPr lang="en-US" b="0" i="0" dirty="0" err="1">
                <a:effectLst/>
                <a:latin typeface="euclid_circular_a"/>
              </a:rPr>
              <a:t>subpath</a:t>
            </a:r>
            <a:r>
              <a:rPr lang="en-US" b="0" i="0" dirty="0">
                <a:effectLst/>
                <a:latin typeface="euclid_circular_a"/>
              </a:rPr>
              <a:t> to those neighbors. 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brief, we find the next best solution hoping that the result is the best solution for the whole problem.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endParaRPr lang="en-US" dirty="0">
              <a:latin typeface="euclid_circular_a"/>
            </a:endParaRPr>
          </a:p>
          <a:p>
            <a:pPr marL="0" indent="0" algn="l">
              <a:buNone/>
            </a:pPr>
            <a:endParaRPr lang="en-US" dirty="0">
              <a:latin typeface="euclid_circular_a"/>
            </a:endParaRPr>
          </a:p>
          <a:p>
            <a:pPr algn="l"/>
            <a:r>
              <a:rPr lang="en-US" dirty="0">
                <a:latin typeface="euclid_circular_a"/>
              </a:rPr>
              <a:t>Hmmm……, but what if we visit each node and process his neighbors, at the same time in parallel ? </a:t>
            </a:r>
          </a:p>
        </p:txBody>
      </p:sp>
    </p:spTree>
    <p:extLst>
      <p:ext uri="{BB962C8B-B14F-4D97-AF65-F5344CB8AC3E}">
        <p14:creationId xmlns:p14="http://schemas.microsoft.com/office/powerpoint/2010/main" val="15337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FFDB-23DB-5DD9-3DB0-0F18938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1301-26AA-7F83-B8A5-3A7D20BB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we want to process more than one node at a time.</a:t>
            </a:r>
          </a:p>
          <a:p>
            <a:r>
              <a:rPr lang="en-US" dirty="0"/>
              <a:t>Doing that, we can guess that our algorithm will have an unknown number of steps.</a:t>
            </a:r>
          </a:p>
          <a:p>
            <a:r>
              <a:rPr lang="en-US" dirty="0"/>
              <a:t>From the serial version we know that we will encounter a data race condition between some distances.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… how do we know that our algorithm finish?</a:t>
            </a:r>
          </a:p>
        </p:txBody>
      </p:sp>
    </p:spTree>
    <p:extLst>
      <p:ext uri="{BB962C8B-B14F-4D97-AF65-F5344CB8AC3E}">
        <p14:creationId xmlns:p14="http://schemas.microsoft.com/office/powerpoint/2010/main" val="29230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EC1A-416D-C665-7E80-4CB5B233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almost did it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521B-79CE-88A2-C6DC-08907052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327"/>
            <a:ext cx="8596668" cy="4640073"/>
          </a:xfrm>
        </p:spPr>
        <p:txBody>
          <a:bodyPr/>
          <a:lstStyle/>
          <a:p>
            <a:r>
              <a:rPr lang="en-US" dirty="0"/>
              <a:t>The main idea, is keeping a list of finalized and unfinalized vertices</a:t>
            </a:r>
          </a:p>
          <a:p>
            <a:r>
              <a:rPr lang="en-US" dirty="0"/>
              <a:t>Doing that we can also skip the distances to nodes that are already minimized.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70ACB7-078A-FF0D-3025-E9CC94C4A033}"/>
              </a:ext>
            </a:extLst>
          </p:cNvPr>
          <p:cNvGrpSpPr/>
          <p:nvPr/>
        </p:nvGrpSpPr>
        <p:grpSpPr>
          <a:xfrm>
            <a:off x="1251347" y="3244992"/>
            <a:ext cx="6413923" cy="3003408"/>
            <a:chOff x="852994" y="2594149"/>
            <a:chExt cx="6413923" cy="3003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7C9784-3082-CA98-9837-247408BF0B24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266BAE-7DAB-6B4E-D6EE-852A873B2BB9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59D831-8993-2814-C08C-534192889A25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15DC79-74C6-CA07-1968-E200DC7113EC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D10133-5B72-089D-5396-01B1B640EDA8}"/>
                </a:ext>
              </a:extLst>
            </p:cNvPr>
            <p:cNvCxnSpPr>
              <a:stCxn id="4" idx="7"/>
              <a:endCxn id="5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F4952A-7E08-6771-0B9C-53D2587BE24E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CC4B36-1A58-0FB9-1282-4C62DCA6BBF6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729B8D-4038-1E46-219F-DBC2D5C2563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5481E2-5B58-A165-EA23-AA9E3553D66C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10D568-18A5-E225-3323-D87B110DF5D7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05C98F-F931-4A89-1374-DBBDEE3FCE9A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543C53-830B-7971-A2A3-A48F095F6832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9493D-BA9B-7026-BBA1-75728C5ED79E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46AC62-4676-13CD-B51C-3C09F9565AEF}"/>
                </a:ext>
              </a:extLst>
            </p:cNvPr>
            <p:cNvCxnSpPr>
              <a:stCxn id="6" idx="7"/>
              <a:endCxn id="19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B601D9-922D-48F9-198E-6038397CDC3C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3E21E5-D19F-DF7D-A958-C2AEB5A9921D}"/>
                </a:ext>
              </a:extLst>
            </p:cNvPr>
            <p:cNvCxnSpPr>
              <a:stCxn id="20" idx="7"/>
              <a:endCxn id="21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6FA3D9-2589-DBF2-8CFB-7AEB852972AC}"/>
                </a:ext>
              </a:extLst>
            </p:cNvPr>
            <p:cNvCxnSpPr>
              <a:stCxn id="19" idx="6"/>
              <a:endCxn id="21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6FCA83-4BAF-91DB-EC95-3F97D4353BD0}"/>
              </a:ext>
            </a:extLst>
          </p:cNvPr>
          <p:cNvCxnSpPr>
            <a:stCxn id="20" idx="0"/>
            <a:endCxn id="6" idx="6"/>
          </p:cNvCxnSpPr>
          <p:nvPr/>
        </p:nvCxnSpPr>
        <p:spPr>
          <a:xfrm flipH="1" flipV="1">
            <a:off x="4185721" y="4692467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BE2222-DA4D-35B8-5EE4-0E71D7585BC7}"/>
              </a:ext>
            </a:extLst>
          </p:cNvPr>
          <p:cNvGrpSpPr/>
          <p:nvPr/>
        </p:nvGrpSpPr>
        <p:grpSpPr>
          <a:xfrm>
            <a:off x="1495790" y="864384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78BEBE-55E1-DCB6-A2F1-8AE6EB8D47FA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AB3B6A-4DCA-3522-5DC4-45257164F5BF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A6F414-2587-8E2F-B5E2-218095C9C4B9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583BBE-7AB6-63B1-0F53-111B43EAFE36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FE5BCE-14ED-7DF2-6887-00C231A7C62F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07A50D-3BDC-4B4F-3DB6-C50AB2C5F17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89DAE-C5BA-0C8B-D946-E02DA816936E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4079E4-1B03-495A-7CF6-9DFA511F901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895EAF-D8A7-D046-9DDF-462C8F900BC2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46CE8B-8ED0-3B4C-96B0-549E589B00A9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3C5C7-0ECC-D433-A805-854D8DA4D02D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FB6FF8-9CB3-F240-C832-81D10B47E879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FEB42C-5510-8367-8464-036BF9F80DFD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01ECAD-9921-694C-FA41-D1DB8B6BEA8E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D99EC-3B51-A8C5-50AD-D8AB7B7FDAB4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896FCC-108A-3956-290B-0BB08C27F4C4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E3DE02-DE27-9746-5A20-0B89961FF0C4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71673-4907-28D7-38EF-F0E91CFDA68E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2C295A-73FB-80E7-0D18-C13FCE8042F5}"/>
              </a:ext>
            </a:extLst>
          </p:cNvPr>
          <p:cNvSpPr/>
          <p:nvPr/>
        </p:nvSpPr>
        <p:spPr>
          <a:xfrm>
            <a:off x="2747048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EBE1D2-03E5-906B-B693-3A2CCF43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893DC44-8D66-D4A2-62B9-6474042CB50C}"/>
              </a:ext>
            </a:extLst>
          </p:cNvPr>
          <p:cNvSpPr txBox="1">
            <a:spLocks/>
          </p:cNvSpPr>
          <p:nvPr/>
        </p:nvSpPr>
        <p:spPr>
          <a:xfrm>
            <a:off x="285396" y="225560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 scheduling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7AC7811-63B1-BE1E-C320-0649A0636F61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7C928B-C40E-2E2F-FA32-3B92134E71D7}"/>
              </a:ext>
            </a:extLst>
          </p:cNvPr>
          <p:cNvSpPr/>
          <p:nvPr/>
        </p:nvSpPr>
        <p:spPr>
          <a:xfrm>
            <a:off x="5336151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6B134D-F40A-2D99-87FF-C8BF438EA713}"/>
              </a:ext>
            </a:extLst>
          </p:cNvPr>
          <p:cNvSpPr/>
          <p:nvPr/>
        </p:nvSpPr>
        <p:spPr>
          <a:xfrm>
            <a:off x="6479340" y="4597993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5A085F-4CD8-B7FA-032C-69B4165EF0F5}"/>
              </a:ext>
            </a:extLst>
          </p:cNvPr>
          <p:cNvSpPr/>
          <p:nvPr/>
        </p:nvSpPr>
        <p:spPr>
          <a:xfrm>
            <a:off x="764755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0D7E6F-3149-9490-0D2C-531935215A16}"/>
              </a:ext>
            </a:extLst>
          </p:cNvPr>
          <p:cNvCxnSpPr/>
          <p:nvPr/>
        </p:nvCxnSpPr>
        <p:spPr>
          <a:xfrm flipH="1" flipV="1">
            <a:off x="4430619" y="2320614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25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669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DINWebPro</vt:lpstr>
      <vt:lpstr>euclid_circular_a</vt:lpstr>
      <vt:lpstr>Trebuchet MS</vt:lpstr>
      <vt:lpstr>Wingdings 3</vt:lpstr>
      <vt:lpstr>Facet</vt:lpstr>
      <vt:lpstr>How To CUDA </vt:lpstr>
      <vt:lpstr>What is CUDA ?</vt:lpstr>
      <vt:lpstr>CUDA Architecture</vt:lpstr>
      <vt:lpstr>Why not CPU ?</vt:lpstr>
      <vt:lpstr>Conclusions</vt:lpstr>
      <vt:lpstr>Reverse engineering on Dijkstra ?</vt:lpstr>
      <vt:lpstr>Where do we go from here… </vt:lpstr>
      <vt:lpstr>We almost did it …</vt:lpstr>
      <vt:lpstr>Done</vt:lpstr>
      <vt:lpstr>Done</vt:lpstr>
      <vt:lpstr>Use of spinlocks</vt:lpstr>
      <vt:lpstr>Done</vt:lpstr>
      <vt:lpstr>Done</vt:lpstr>
      <vt:lpstr>Done</vt:lpstr>
      <vt:lpstr>We did it</vt:lpstr>
      <vt:lpstr>Let’s see some code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CUDA </dc:title>
  <dc:creator>DINU E. ION GEORGE</dc:creator>
  <cp:lastModifiedBy>DINU E. ION GEORGE</cp:lastModifiedBy>
  <cp:revision>22</cp:revision>
  <dcterms:created xsi:type="dcterms:W3CDTF">2022-05-22T11:11:54Z</dcterms:created>
  <dcterms:modified xsi:type="dcterms:W3CDTF">2022-05-22T13:30:00Z</dcterms:modified>
</cp:coreProperties>
</file>