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4660"/>
  </p:normalViewPr>
  <p:slideViewPr>
    <p:cSldViewPr snapToGrid="0">
      <p:cViewPr varScale="1">
        <p:scale>
          <a:sx n="101" d="100"/>
          <a:sy n="101"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9/25/2014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9/25/2014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rbcs-us.com/documents/Why-Most-Unit-Testing-is-Wast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ukes.inf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test-driven development</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581192" y="2180496"/>
            <a:ext cx="11029615" cy="4382229"/>
          </a:xfrm>
        </p:spPr>
        <p:txBody>
          <a:bodyPr>
            <a:normAutofit/>
          </a:bodyPr>
          <a:lstStyle/>
          <a:p>
            <a:r>
              <a:rPr lang="en-US" dirty="0" smtClean="0"/>
              <a:t>Answer: what is software quality?  Differentiate validation and verification.</a:t>
            </a:r>
          </a:p>
          <a:p>
            <a:r>
              <a:rPr lang="en-US" dirty="0" smtClean="0"/>
              <a:t>Talk about ways to do validation testing.</a:t>
            </a:r>
          </a:p>
          <a:p>
            <a:r>
              <a:rPr lang="en-US" dirty="0" smtClean="0"/>
              <a:t>Talk about ways to do verification tests.</a:t>
            </a:r>
          </a:p>
          <a:p>
            <a:r>
              <a:rPr lang="en-US" dirty="0" smtClean="0"/>
              <a:t>Discuss test automation and traceability.</a:t>
            </a:r>
          </a:p>
          <a:p>
            <a:r>
              <a:rPr lang="en-US" dirty="0" smtClean="0"/>
              <a:t>Introduce TDD and BDD.</a:t>
            </a:r>
          </a:p>
          <a:p>
            <a:r>
              <a:rPr lang="en-US" dirty="0" smtClean="0"/>
              <a:t>Discuss James Bach’s lecture on testing.</a:t>
            </a:r>
          </a:p>
          <a:p>
            <a:r>
              <a:rPr lang="en-US" dirty="0" smtClean="0"/>
              <a:t>Define your testing requirement.</a:t>
            </a:r>
            <a:endParaRPr lang="en-US" dirty="0" smtClean="0"/>
          </a:p>
          <a:p>
            <a:endParaRPr lang="en-US" dirty="0" smtClean="0"/>
          </a:p>
          <a:p>
            <a:endParaRPr lang="en-US" dirty="0" smtClean="0"/>
          </a:p>
        </p:txBody>
      </p:sp>
    </p:spTree>
    <p:extLst>
      <p:ext uri="{BB962C8B-B14F-4D97-AF65-F5344CB8AC3E}">
        <p14:creationId xmlns:p14="http://schemas.microsoft.com/office/powerpoint/2010/main" val="2716001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Quality means “less waste”:</a:t>
            </a:r>
          </a:p>
          <a:p>
            <a:pPr lvl="1"/>
            <a:r>
              <a:rPr lang="en-US" dirty="0" smtClean="0"/>
              <a:t>less need to re-work or fix things because they are better made</a:t>
            </a:r>
          </a:p>
          <a:p>
            <a:pPr lvl="1"/>
            <a:r>
              <a:rPr lang="en-US" dirty="0" smtClean="0"/>
              <a:t>less effort spent on re-working or fixing bugs because you capture them earlier</a:t>
            </a:r>
          </a:p>
          <a:p>
            <a:pPr lvl="1"/>
            <a:r>
              <a:rPr lang="en-US" dirty="0" smtClean="0"/>
              <a:t>less need to take back products or refund customers</a:t>
            </a:r>
          </a:p>
          <a:p>
            <a:pPr lvl="1"/>
            <a:endParaRPr lang="en-US" dirty="0" smtClean="0"/>
          </a:p>
          <a:p>
            <a:r>
              <a:rPr lang="en-US" dirty="0" smtClean="0"/>
              <a:t>Quality means “happy customers”:</a:t>
            </a:r>
          </a:p>
          <a:p>
            <a:pPr lvl="1"/>
            <a:r>
              <a:rPr lang="en-US" dirty="0" smtClean="0"/>
              <a:t>If a customer likes the product, he’s less likely to ask for a refund.</a:t>
            </a:r>
          </a:p>
          <a:p>
            <a:pPr lvl="1"/>
            <a:r>
              <a:rPr lang="en-US" dirty="0" smtClean="0"/>
              <a:t>He’s more likely to refer you to other customers.</a:t>
            </a:r>
          </a:p>
          <a:p>
            <a:pPr lvl="1"/>
            <a:r>
              <a:rPr lang="en-US" dirty="0" smtClean="0"/>
              <a:t>He’s more likely to come back for more.</a:t>
            </a:r>
          </a:p>
          <a:p>
            <a:endParaRPr lang="en-US" dirty="0" smtClean="0"/>
          </a:p>
        </p:txBody>
      </p:sp>
      <p:sp>
        <p:nvSpPr>
          <p:cNvPr id="4" name="Content Placeholder 3"/>
          <p:cNvSpPr>
            <a:spLocks noGrp="1"/>
          </p:cNvSpPr>
          <p:nvPr>
            <p:ph sz="half" idx="2"/>
          </p:nvPr>
        </p:nvSpPr>
        <p:spPr/>
        <p:txBody>
          <a:bodyPr anchor="ctr">
            <a:normAutofit fontScale="92500" lnSpcReduction="20000"/>
          </a:bodyPr>
          <a:lstStyle/>
          <a:p>
            <a:pPr marL="0" indent="0" algn="ctr">
              <a:buNone/>
            </a:pPr>
            <a:r>
              <a:rPr lang="en-US" b="1" dirty="0" smtClean="0">
                <a:solidFill>
                  <a:schemeClr val="accent2"/>
                </a:solidFill>
              </a:rPr>
              <a:t>VERIFICATION = “did we build the system right?”</a:t>
            </a:r>
          </a:p>
          <a:p>
            <a:pPr marL="0" indent="0" algn="ctr">
              <a:buNone/>
            </a:pPr>
            <a:endParaRPr lang="en-US" b="1" dirty="0">
              <a:solidFill>
                <a:schemeClr val="accent2"/>
              </a:solidFill>
            </a:endParaRPr>
          </a:p>
          <a:p>
            <a:pPr marL="0" indent="0" algn="ctr">
              <a:buNone/>
            </a:pPr>
            <a:endParaRPr lang="en-US" b="1" dirty="0" smtClean="0">
              <a:solidFill>
                <a:schemeClr val="accent2"/>
              </a:solidFill>
            </a:endParaRPr>
          </a:p>
          <a:p>
            <a:pPr marL="0" indent="0" algn="ctr">
              <a:buNone/>
            </a:pPr>
            <a:endParaRPr lang="en-US" b="1" dirty="0">
              <a:solidFill>
                <a:schemeClr val="accent2"/>
              </a:solidFill>
            </a:endParaRPr>
          </a:p>
          <a:p>
            <a:pPr marL="0" indent="0" algn="ctr">
              <a:buNone/>
            </a:pPr>
            <a:endParaRPr lang="en-US" b="1" dirty="0" smtClean="0">
              <a:solidFill>
                <a:schemeClr val="accent2"/>
              </a:solidFill>
            </a:endParaRPr>
          </a:p>
          <a:p>
            <a:pPr marL="0" indent="0" algn="ctr">
              <a:buNone/>
            </a:pPr>
            <a:r>
              <a:rPr lang="en-US" b="1" dirty="0" smtClean="0">
                <a:solidFill>
                  <a:schemeClr val="accent2"/>
                </a:solidFill>
              </a:rPr>
              <a:t>VALIDATION = “did we build the right system?”</a:t>
            </a:r>
            <a:endParaRPr lang="en-US" b="1" dirty="0">
              <a:solidFill>
                <a:schemeClr val="accent2"/>
              </a:solidFill>
            </a:endParaRPr>
          </a:p>
        </p:txBody>
      </p:sp>
    </p:spTree>
    <p:extLst>
      <p:ext uri="{BB962C8B-B14F-4D97-AF65-F5344CB8AC3E}">
        <p14:creationId xmlns:p14="http://schemas.microsoft.com/office/powerpoint/2010/main" val="32346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Tests for verification of software quality</a:t>
            </a:r>
            <a:endParaRPr lang="en-US" dirty="0"/>
          </a:p>
        </p:txBody>
      </p:sp>
      <p:sp>
        <p:nvSpPr>
          <p:cNvPr id="6" name="Content Placeholder 5"/>
          <p:cNvSpPr>
            <a:spLocks noGrp="1"/>
          </p:cNvSpPr>
          <p:nvPr>
            <p:ph idx="1"/>
          </p:nvPr>
        </p:nvSpPr>
        <p:spPr>
          <a:xfrm>
            <a:off x="581192" y="2180496"/>
            <a:ext cx="11029615" cy="4220304"/>
          </a:xfrm>
        </p:spPr>
        <p:txBody>
          <a:bodyPr>
            <a:normAutofit fontScale="92500" lnSpcReduction="20000"/>
          </a:bodyPr>
          <a:lstStyle/>
          <a:p>
            <a:r>
              <a:rPr lang="en-US" b="1" dirty="0" smtClean="0"/>
              <a:t>System Tests </a:t>
            </a:r>
            <a:r>
              <a:rPr lang="en-US" dirty="0" smtClean="0"/>
              <a:t>(aka integration tests, functional tests, or “black box” tests) test functionality of the system from the user’s perspective: does it do what it’s supposed to do?</a:t>
            </a:r>
          </a:p>
          <a:p>
            <a:pPr lvl="1"/>
            <a:r>
              <a:rPr lang="en-US" dirty="0" smtClean="0"/>
              <a:t>Are the “user stories” implemented?</a:t>
            </a:r>
          </a:p>
          <a:p>
            <a:pPr lvl="1"/>
            <a:r>
              <a:rPr lang="en-US" dirty="0" smtClean="0"/>
              <a:t>Do the inputs result in the expected outputs?</a:t>
            </a:r>
          </a:p>
          <a:p>
            <a:pPr lvl="1"/>
            <a:r>
              <a:rPr lang="en-US" dirty="0" smtClean="0"/>
              <a:t>Browser automation and other “macro” tools can be used to automate.</a:t>
            </a:r>
          </a:p>
          <a:p>
            <a:pPr lvl="1"/>
            <a:endParaRPr lang="en-US" dirty="0" smtClean="0"/>
          </a:p>
          <a:p>
            <a:r>
              <a:rPr lang="en-US" b="1" dirty="0" smtClean="0"/>
              <a:t>Unit tests </a:t>
            </a:r>
            <a:r>
              <a:rPr lang="en-US" dirty="0" smtClean="0"/>
              <a:t>(aka structural tests or “white box” tests) test individual pieces of code.  You might test each function, or object, or SQL query, as you are coding it.</a:t>
            </a:r>
          </a:p>
          <a:p>
            <a:pPr lvl="1"/>
            <a:r>
              <a:rPr lang="en-US" dirty="0" smtClean="0"/>
              <a:t>Does the function give the expected result?</a:t>
            </a:r>
          </a:p>
          <a:p>
            <a:pPr lvl="1"/>
            <a:r>
              <a:rPr lang="en-US" dirty="0" smtClean="0"/>
              <a:t>Does the query run in an acceptable amount of time?</a:t>
            </a:r>
          </a:p>
          <a:p>
            <a:pPr lvl="1"/>
            <a:r>
              <a:rPr lang="en-US" dirty="0" smtClean="0"/>
              <a:t>Can be done as “asserts”: see James </a:t>
            </a:r>
            <a:r>
              <a:rPr lang="en-US" dirty="0" err="1" smtClean="0"/>
              <a:t>Coplien’s</a:t>
            </a:r>
            <a:r>
              <a:rPr lang="en-US" dirty="0" smtClean="0"/>
              <a:t> article “Most </a:t>
            </a:r>
            <a:r>
              <a:rPr lang="en-US" dirty="0"/>
              <a:t>Unit Testing is Waste” : </a:t>
            </a:r>
            <a:r>
              <a:rPr lang="en-US" dirty="0" smtClean="0"/>
              <a:t/>
            </a:r>
            <a:br>
              <a:rPr lang="en-US" dirty="0" smtClean="0"/>
            </a:br>
            <a:r>
              <a:rPr lang="en-US" dirty="0" smtClean="0">
                <a:hlinkClick r:id="rId2"/>
              </a:rPr>
              <a:t>http</a:t>
            </a:r>
            <a:r>
              <a:rPr lang="en-US" dirty="0">
                <a:hlinkClick r:id="rId2"/>
              </a:rPr>
              <a:t>://</a:t>
            </a:r>
            <a:r>
              <a:rPr lang="en-US" dirty="0" smtClean="0">
                <a:hlinkClick r:id="rId2"/>
              </a:rPr>
              <a:t>www.rbcs-us.com/documents/Why-Most-Unit-Testing-is-Waste.pdf</a:t>
            </a:r>
            <a:r>
              <a:rPr lang="en-US" dirty="0" smtClean="0"/>
              <a:t> </a:t>
            </a:r>
          </a:p>
          <a:p>
            <a:pPr lvl="1"/>
            <a:r>
              <a:rPr lang="en-US" dirty="0" smtClean="0"/>
              <a:t>The video for next Tuesday gives an example in Python</a:t>
            </a:r>
          </a:p>
          <a:p>
            <a:pPr lvl="1"/>
            <a:r>
              <a:rPr lang="en-US" dirty="0" smtClean="0"/>
              <a:t>Most languages have a unit test library: </a:t>
            </a:r>
            <a:r>
              <a:rPr lang="en-US" dirty="0" err="1" smtClean="0"/>
              <a:t>JUnit</a:t>
            </a:r>
            <a:r>
              <a:rPr lang="en-US" dirty="0" smtClean="0"/>
              <a:t> for Java, </a:t>
            </a:r>
            <a:r>
              <a:rPr lang="en-US" dirty="0" err="1" smtClean="0"/>
              <a:t>unittest</a:t>
            </a:r>
            <a:r>
              <a:rPr lang="en-US" dirty="0" smtClean="0"/>
              <a:t> for Python, </a:t>
            </a:r>
            <a:r>
              <a:rPr lang="en-US" dirty="0" err="1" smtClean="0"/>
              <a:t>NUnit</a:t>
            </a:r>
            <a:r>
              <a:rPr lang="en-US" dirty="0" smtClean="0"/>
              <a:t> for .NET, etc.  Also look for Visual Studio functions.</a:t>
            </a:r>
            <a:endParaRPr lang="en-US" dirty="0"/>
          </a:p>
        </p:txBody>
      </p:sp>
    </p:spTree>
    <p:extLst>
      <p:ext uri="{BB962C8B-B14F-4D97-AF65-F5344CB8AC3E}">
        <p14:creationId xmlns:p14="http://schemas.microsoft.com/office/powerpoint/2010/main" val="151840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for validation that the software meets users’ needs</a:t>
            </a:r>
            <a:endParaRPr lang="en-US" dirty="0"/>
          </a:p>
        </p:txBody>
      </p:sp>
      <p:sp>
        <p:nvSpPr>
          <p:cNvPr id="3" name="Content Placeholder 2"/>
          <p:cNvSpPr>
            <a:spLocks noGrp="1"/>
          </p:cNvSpPr>
          <p:nvPr>
            <p:ph idx="1"/>
          </p:nvPr>
        </p:nvSpPr>
        <p:spPr>
          <a:xfrm>
            <a:off x="581192" y="2180496"/>
            <a:ext cx="11029615" cy="4296504"/>
          </a:xfrm>
        </p:spPr>
        <p:txBody>
          <a:bodyPr>
            <a:normAutofit fontScale="92500" lnSpcReduction="20000"/>
          </a:bodyPr>
          <a:lstStyle/>
          <a:p>
            <a:r>
              <a:rPr lang="en-US" dirty="0" smtClean="0"/>
              <a:t>29</a:t>
            </a:r>
            <a:r>
              <a:rPr lang="en-US" baseline="30000" dirty="0" smtClean="0"/>
              <a:t>th</a:t>
            </a:r>
            <a:r>
              <a:rPr lang="en-US" dirty="0" smtClean="0"/>
              <a:t> Drive had a 3-part method, which I failed to write down, but it was something like this:</a:t>
            </a:r>
          </a:p>
          <a:p>
            <a:pPr lvl="1"/>
            <a:r>
              <a:rPr lang="en-US" dirty="0" smtClean="0"/>
              <a:t>Build empathy for the end user.</a:t>
            </a:r>
          </a:p>
          <a:p>
            <a:pPr lvl="1"/>
            <a:r>
              <a:rPr lang="en-US" dirty="0" smtClean="0"/>
              <a:t>Refine and explore ideas.</a:t>
            </a:r>
          </a:p>
          <a:p>
            <a:pPr lvl="1"/>
            <a:r>
              <a:rPr lang="en-US" dirty="0" smtClean="0"/>
              <a:t>Validate and get feedback.</a:t>
            </a:r>
          </a:p>
          <a:p>
            <a:r>
              <a:rPr lang="en-US" dirty="0" smtClean="0"/>
              <a:t>Big idea: if you want to know if your product serves the users, you need to (a) know who the users are, and (b) get them to see, use, and give feedback on the product or prototype.</a:t>
            </a:r>
          </a:p>
          <a:p>
            <a:endParaRPr lang="en-US" dirty="0" smtClean="0"/>
          </a:p>
          <a:p>
            <a:r>
              <a:rPr lang="en-US" dirty="0" smtClean="0"/>
              <a:t>Tools:</a:t>
            </a:r>
          </a:p>
          <a:p>
            <a:pPr lvl="1"/>
            <a:r>
              <a:rPr lang="en-US" dirty="0" smtClean="0"/>
              <a:t>Pen sketching and paper prototypes –</a:t>
            </a:r>
            <a:r>
              <a:rPr lang="en-US" dirty="0"/>
              <a:t> </a:t>
            </a:r>
            <a:r>
              <a:rPr lang="en-US" dirty="0" smtClean="0"/>
              <a:t>iterate over lots of designs quickly</a:t>
            </a:r>
          </a:p>
          <a:p>
            <a:pPr lvl="1"/>
            <a:r>
              <a:rPr lang="en-US" dirty="0" smtClean="0"/>
              <a:t>Software versions of this: </a:t>
            </a:r>
            <a:r>
              <a:rPr lang="en-US" dirty="0" err="1" smtClean="0"/>
              <a:t>Balsamiq</a:t>
            </a:r>
            <a:r>
              <a:rPr lang="en-US" dirty="0" smtClean="0"/>
              <a:t>, </a:t>
            </a:r>
            <a:r>
              <a:rPr lang="en-US" dirty="0" err="1" smtClean="0"/>
              <a:t>Justinmind</a:t>
            </a:r>
            <a:r>
              <a:rPr lang="en-US" dirty="0" smtClean="0"/>
              <a:t>, etc.  But they’re slower than pen sketches.</a:t>
            </a:r>
          </a:p>
          <a:p>
            <a:pPr lvl="1"/>
            <a:r>
              <a:rPr lang="en-US" b="1" dirty="0" smtClean="0"/>
              <a:t>Verifyapp.com</a:t>
            </a:r>
            <a:r>
              <a:rPr lang="en-US" dirty="0" smtClean="0"/>
              <a:t> – test screenshots/sketches to see if users understand them; where they click on the screen, etc.</a:t>
            </a:r>
          </a:p>
          <a:p>
            <a:pPr lvl="1"/>
            <a:r>
              <a:rPr lang="en-US" b="1" dirty="0" smtClean="0"/>
              <a:t>Usertesting.com</a:t>
            </a:r>
            <a:r>
              <a:rPr lang="en-US" dirty="0" smtClean="0"/>
              <a:t> – </a:t>
            </a:r>
            <a:r>
              <a:rPr lang="en-US" dirty="0" err="1" smtClean="0"/>
              <a:t>crowdsourced</a:t>
            </a:r>
            <a:r>
              <a:rPr lang="en-US" dirty="0" smtClean="0"/>
              <a:t> usability testing; get users to play with your app and video themselves trying it out</a:t>
            </a:r>
          </a:p>
          <a:p>
            <a:pPr lvl="1"/>
            <a:r>
              <a:rPr lang="en-US" dirty="0" smtClean="0"/>
              <a:t>Traditional research methods: surveys, focus groups</a:t>
            </a:r>
          </a:p>
          <a:p>
            <a:pPr lvl="1"/>
            <a:r>
              <a:rPr lang="en-US" dirty="0" smtClean="0"/>
              <a:t>Observe user behavior:  Which pages do they visit?  How willing are they to pay, or to register?</a:t>
            </a:r>
          </a:p>
        </p:txBody>
      </p:sp>
    </p:spTree>
    <p:extLst>
      <p:ext uri="{BB962C8B-B14F-4D97-AF65-F5344CB8AC3E}">
        <p14:creationId xmlns:p14="http://schemas.microsoft.com/office/powerpoint/2010/main" val="284545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normAutofit lnSpcReduction="10000"/>
          </a:bodyPr>
          <a:lstStyle/>
          <a:p>
            <a:r>
              <a:rPr lang="en-US" dirty="0" smtClean="0"/>
              <a:t>Testing needs a mix of automation and human testing.</a:t>
            </a:r>
          </a:p>
          <a:p>
            <a:r>
              <a:rPr lang="en-US" dirty="0" smtClean="0"/>
              <a:t>Automation serves to reduce manual labor.  If a tester has to repeat simple steps many times, he either won’t do it, or he won’t do it well.</a:t>
            </a:r>
          </a:p>
          <a:p>
            <a:pPr lvl="1"/>
            <a:r>
              <a:rPr lang="en-US" dirty="0" smtClean="0"/>
              <a:t>Imagine testing a 10-page online questionnaire, where you have to fill out all 10 pages just to test a change to the 10</a:t>
            </a:r>
            <a:r>
              <a:rPr lang="en-US" baseline="30000" dirty="0" smtClean="0"/>
              <a:t>th</a:t>
            </a:r>
            <a:r>
              <a:rPr lang="en-US" dirty="0" smtClean="0"/>
              <a:t> page.</a:t>
            </a:r>
          </a:p>
          <a:p>
            <a:pPr lvl="1"/>
            <a:r>
              <a:rPr lang="en-US" dirty="0" smtClean="0"/>
              <a:t>Be wary of metrics like “coverage” that give you false confidence in the results.</a:t>
            </a:r>
          </a:p>
          <a:p>
            <a:pPr lvl="1"/>
            <a:endParaRPr lang="en-US" dirty="0" smtClean="0"/>
          </a:p>
          <a:p>
            <a:r>
              <a:rPr lang="en-US" dirty="0" smtClean="0"/>
              <a:t>Human testing (also called exploratory testing) should be used where repetition is not needed, or automation is difficult.  Humans can test systems in a lot more ways, in a lot less time.</a:t>
            </a:r>
          </a:p>
          <a:p>
            <a:pPr lvl="1"/>
            <a:r>
              <a:rPr lang="en-US" dirty="0" smtClean="0"/>
              <a:t>You can still write “scripts” to document your tests and make them repeatable.</a:t>
            </a:r>
          </a:p>
          <a:p>
            <a:pPr lvl="1"/>
            <a:r>
              <a:rPr lang="en-US" dirty="0" smtClean="0"/>
              <a:t>Focus on areas where there are real questions to answer – if you know the test will always pass or always fail, there’s no need to do it.</a:t>
            </a:r>
          </a:p>
        </p:txBody>
      </p:sp>
    </p:spTree>
    <p:extLst>
      <p:ext uri="{BB962C8B-B14F-4D97-AF65-F5344CB8AC3E}">
        <p14:creationId xmlns:p14="http://schemas.microsoft.com/office/powerpoint/2010/main" val="4033993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and BDD</a:t>
            </a:r>
            <a:endParaRPr lang="en-US" dirty="0"/>
          </a:p>
        </p:txBody>
      </p:sp>
      <p:sp>
        <p:nvSpPr>
          <p:cNvPr id="3" name="Content Placeholder 2"/>
          <p:cNvSpPr>
            <a:spLocks noGrp="1"/>
          </p:cNvSpPr>
          <p:nvPr>
            <p:ph idx="1"/>
          </p:nvPr>
        </p:nvSpPr>
        <p:spPr>
          <a:xfrm>
            <a:off x="581192" y="2170971"/>
            <a:ext cx="11029615" cy="3678303"/>
          </a:xfrm>
        </p:spPr>
        <p:txBody>
          <a:bodyPr>
            <a:normAutofit fontScale="92500" lnSpcReduction="20000"/>
          </a:bodyPr>
          <a:lstStyle/>
          <a:p>
            <a:r>
              <a:rPr lang="en-US" b="1" dirty="0" smtClean="0"/>
              <a:t>TDD = Test Driven Development</a:t>
            </a:r>
          </a:p>
          <a:p>
            <a:pPr lvl="1"/>
            <a:r>
              <a:rPr lang="en-US" dirty="0" smtClean="0"/>
              <a:t>This is an “</a:t>
            </a:r>
            <a:r>
              <a:rPr lang="en-US" dirty="0" err="1" smtClean="0"/>
              <a:t>eXtreme</a:t>
            </a:r>
            <a:r>
              <a:rPr lang="en-US" dirty="0" smtClean="0"/>
              <a:t> Programming” (XP) practice</a:t>
            </a:r>
          </a:p>
          <a:p>
            <a:pPr lvl="1"/>
            <a:r>
              <a:rPr lang="en-US" dirty="0" smtClean="0"/>
              <a:t>Simply: you write the test first, then write the code to pass it, then refactor if necessary to clean up the code</a:t>
            </a:r>
          </a:p>
          <a:p>
            <a:pPr lvl="1"/>
            <a:r>
              <a:rPr lang="en-US" dirty="0" smtClean="0"/>
              <a:t>“Red – Green – Refactor”</a:t>
            </a:r>
          </a:p>
          <a:p>
            <a:pPr lvl="1"/>
            <a:r>
              <a:rPr lang="en-US" dirty="0" smtClean="0"/>
              <a:t>The </a:t>
            </a:r>
            <a:r>
              <a:rPr lang="en-US" b="1" dirty="0" smtClean="0"/>
              <a:t>tests become the specification </a:t>
            </a:r>
            <a:r>
              <a:rPr lang="en-US" dirty="0" smtClean="0"/>
              <a:t>of the software.</a:t>
            </a:r>
          </a:p>
          <a:p>
            <a:pPr lvl="1"/>
            <a:r>
              <a:rPr lang="en-US" dirty="0" smtClean="0"/>
              <a:t>This approach also prevents you from building a lot of stuff you don’t need to build – just the minimum to make tests pass.</a:t>
            </a:r>
          </a:p>
          <a:p>
            <a:pPr lvl="1"/>
            <a:endParaRPr lang="en-US" dirty="0" smtClean="0"/>
          </a:p>
          <a:p>
            <a:r>
              <a:rPr lang="en-US" b="1" dirty="0" smtClean="0"/>
              <a:t>BDD = Behavior Driven Development</a:t>
            </a:r>
          </a:p>
          <a:p>
            <a:pPr lvl="1"/>
            <a:r>
              <a:rPr lang="en-US" dirty="0" smtClean="0"/>
              <a:t>Like TDD, but tests are written in plain language by the client or product owner, rather than by developers.</a:t>
            </a:r>
          </a:p>
          <a:p>
            <a:pPr lvl="1"/>
            <a:r>
              <a:rPr lang="en-US" dirty="0" smtClean="0"/>
              <a:t>This is a great way to train your product owners to write better specifications!  They will quickly learn if they’re asking for things they don’t really need, or failing to ask for things they ought to have asked for.</a:t>
            </a:r>
          </a:p>
          <a:p>
            <a:pPr lvl="1"/>
            <a:r>
              <a:rPr lang="en-US" dirty="0" smtClean="0"/>
              <a:t>Cucumber (</a:t>
            </a:r>
            <a:r>
              <a:rPr lang="en-US" dirty="0" smtClean="0">
                <a:hlinkClick r:id="rId2"/>
              </a:rPr>
              <a:t>http://cukes.info</a:t>
            </a:r>
            <a:r>
              <a:rPr lang="en-US" dirty="0" smtClean="0"/>
              <a:t>) is a leading product in this area.  Anyone want to try it on their project?</a:t>
            </a:r>
            <a:endParaRPr lang="en-US" dirty="0"/>
          </a:p>
        </p:txBody>
      </p:sp>
    </p:spTree>
    <p:extLst>
      <p:ext uri="{BB962C8B-B14F-4D97-AF65-F5344CB8AC3E}">
        <p14:creationId xmlns:p14="http://schemas.microsoft.com/office/powerpoint/2010/main" val="1671428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thoughts on the Bach lecture?</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extLst>
      <p:ext uri="{BB962C8B-B14F-4D97-AF65-F5344CB8AC3E}">
        <p14:creationId xmlns:p14="http://schemas.microsoft.com/office/powerpoint/2010/main" val="119999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testing assignment</a:t>
            </a:r>
            <a:endParaRPr lang="en-US" dirty="0"/>
          </a:p>
        </p:txBody>
      </p:sp>
      <p:sp>
        <p:nvSpPr>
          <p:cNvPr id="3" name="Content Placeholder 2"/>
          <p:cNvSpPr>
            <a:spLocks noGrp="1"/>
          </p:cNvSpPr>
          <p:nvPr>
            <p:ph idx="1"/>
          </p:nvPr>
        </p:nvSpPr>
        <p:spPr>
          <a:xfrm>
            <a:off x="581192" y="2247171"/>
            <a:ext cx="11029615" cy="3678303"/>
          </a:xfrm>
        </p:spPr>
        <p:txBody>
          <a:bodyPr>
            <a:normAutofit/>
          </a:bodyPr>
          <a:lstStyle/>
          <a:p>
            <a:r>
              <a:rPr lang="en-US" dirty="0" smtClean="0"/>
              <a:t>Beginning with release v0.4 and continuing to the end of the class, your project will include a testing component.</a:t>
            </a:r>
          </a:p>
          <a:p>
            <a:endParaRPr lang="en-US" dirty="0"/>
          </a:p>
          <a:p>
            <a:r>
              <a:rPr lang="en-US" dirty="0">
                <a:latin typeface="Consolas" panose="020B0609020204030204" pitchFamily="49" charset="0"/>
                <a:cs typeface="Consolas" panose="020B0609020204030204" pitchFamily="49" charset="0"/>
              </a:rPr>
              <a:t>From this point onward, the project repo should include a folder called `tests` and there should be some documentation in the README file about 'how to test' or </a:t>
            </a:r>
            <a:r>
              <a:rPr lang="en-US" b="1" dirty="0" smtClean="0">
                <a:latin typeface="Consolas" panose="020B0609020204030204" pitchFamily="49" charset="0"/>
                <a:cs typeface="Consolas" panose="020B0609020204030204" pitchFamily="49" charset="0"/>
              </a:rPr>
              <a:t>'how </a:t>
            </a:r>
            <a:r>
              <a:rPr lang="en-US" b="1" dirty="0">
                <a:latin typeface="Consolas" panose="020B0609020204030204" pitchFamily="49" charset="0"/>
                <a:cs typeface="Consolas" panose="020B0609020204030204" pitchFamily="49" charset="0"/>
              </a:rPr>
              <a:t>to run the tests</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Tests </a:t>
            </a:r>
            <a:r>
              <a:rPr lang="en-US" dirty="0">
                <a:latin typeface="Consolas" panose="020B0609020204030204" pitchFamily="49" charset="0"/>
                <a:cs typeface="Consolas" panose="020B0609020204030204" pitchFamily="49" charset="0"/>
              </a:rPr>
              <a:t>may be automated scripts or may be written documentation of manual test procedures.  </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These </a:t>
            </a:r>
            <a:r>
              <a:rPr lang="en-US" dirty="0">
                <a:latin typeface="Consolas" panose="020B0609020204030204" pitchFamily="49" charset="0"/>
                <a:cs typeface="Consolas" panose="020B0609020204030204" pitchFamily="49" charset="0"/>
              </a:rPr>
              <a:t>may be "validation" tests, i.e. user tests or A/B tests that test whether the product serves the customer's needs, or "verification" tests that make sure the software is of good quality, doesn't have bugs, etc.  </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Whatever </a:t>
            </a:r>
            <a:r>
              <a:rPr lang="en-US" dirty="0">
                <a:latin typeface="Consolas" panose="020B0609020204030204" pitchFamily="49" charset="0"/>
                <a:cs typeface="Consolas" panose="020B0609020204030204" pitchFamily="49" charset="0"/>
              </a:rPr>
              <a:t>type of testing you do, you must document how to carry out the tests.</a:t>
            </a:r>
            <a:endParaRPr lang="en-US" dirty="0" smtClean="0">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61272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1368</TotalTime>
  <Words>1007</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Consolas</vt:lpstr>
      <vt:lpstr>Gill Sans MT</vt:lpstr>
      <vt:lpstr>Wingdings 2</vt:lpstr>
      <vt:lpstr>Dividend</vt:lpstr>
      <vt:lpstr>Testing and test-driven development</vt:lpstr>
      <vt:lpstr>Objectives</vt:lpstr>
      <vt:lpstr>What is quality?</vt:lpstr>
      <vt:lpstr>Tests for verification of software quality</vt:lpstr>
      <vt:lpstr>Tests for validation that the software meets users’ needs</vt:lpstr>
      <vt:lpstr>Test automation</vt:lpstr>
      <vt:lpstr>TDD and BDD</vt:lpstr>
      <vt:lpstr>Your thoughts on the Bach lecture?</vt:lpstr>
      <vt:lpstr>Your testing assignment</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126</cp:revision>
  <dcterms:created xsi:type="dcterms:W3CDTF">2014-05-16T21:14:09Z</dcterms:created>
  <dcterms:modified xsi:type="dcterms:W3CDTF">2014-09-25T17:15:51Z</dcterms:modified>
</cp:coreProperties>
</file>