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4"/>
  </p:notesMasterIdLst>
  <p:sldIdLst>
    <p:sldId id="256" r:id="rId2"/>
    <p:sldId id="290" r:id="rId3"/>
    <p:sldId id="343" r:id="rId4"/>
    <p:sldId id="344" r:id="rId5"/>
    <p:sldId id="345" r:id="rId6"/>
    <p:sldId id="346" r:id="rId7"/>
    <p:sldId id="351" r:id="rId8"/>
    <p:sldId id="347" r:id="rId9"/>
    <p:sldId id="352" r:id="rId10"/>
    <p:sldId id="348" r:id="rId11"/>
    <p:sldId id="349" r:id="rId12"/>
    <p:sldId id="35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32" autoAdjust="0"/>
    <p:restoredTop sz="94660"/>
  </p:normalViewPr>
  <p:slideViewPr>
    <p:cSldViewPr snapToGrid="0">
      <p:cViewPr varScale="1">
        <p:scale>
          <a:sx n="99" d="100"/>
          <a:sy n="99" d="100"/>
        </p:scale>
        <p:origin x="96"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5CEA3-C3E9-467D-A883-405A031319EF}" type="datetimeFigureOut">
              <a:rPr lang="en-US" smtClean="0"/>
              <a:t>9/9/2014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7684E0-08A3-4F41-B3BA-42BCDA09E5F4}" type="slidenum">
              <a:rPr lang="en-US" smtClean="0"/>
              <a:t>‹#›</a:t>
            </a:fld>
            <a:endParaRPr lang="en-US"/>
          </a:p>
        </p:txBody>
      </p:sp>
    </p:spTree>
    <p:extLst>
      <p:ext uri="{BB962C8B-B14F-4D97-AF65-F5344CB8AC3E}">
        <p14:creationId xmlns:p14="http://schemas.microsoft.com/office/powerpoint/2010/main" val="3477489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9/9/2014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0514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414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9/9/2014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7787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ncho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7233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9/9/2014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3048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6047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9/9/2014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7785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9/9/2014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9579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9/9/2014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777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t">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9/9/2014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2653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3308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9/9/2014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75450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crumtrainingseries.com/BacklogRefinementMeeting/BacklogRefinementMeeting.ht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REQUIREMENTS &amp; USER STORIES</a:t>
            </a:r>
            <a:endParaRPr lang="en-US" dirty="0"/>
          </a:p>
        </p:txBody>
      </p:sp>
      <p:sp>
        <p:nvSpPr>
          <p:cNvPr id="3" name="Subtitle 2"/>
          <p:cNvSpPr>
            <a:spLocks noGrp="1"/>
          </p:cNvSpPr>
          <p:nvPr>
            <p:ph type="subTitle" idx="1"/>
          </p:nvPr>
        </p:nvSpPr>
        <p:spPr/>
        <p:txBody>
          <a:bodyPr/>
          <a:lstStyle/>
          <a:p>
            <a:r>
              <a:rPr lang="en-US" dirty="0" smtClean="0"/>
              <a:t>CIS 440 </a:t>
            </a:r>
            <a:r>
              <a:rPr lang="en-US" dirty="0"/>
              <a:t>∙ </a:t>
            </a:r>
            <a:r>
              <a:rPr lang="en-US" dirty="0" smtClean="0"/>
              <a:t>Dr. Joseph Clark</a:t>
            </a:r>
            <a:endParaRPr lang="en-US" dirty="0"/>
          </a:p>
        </p:txBody>
      </p:sp>
    </p:spTree>
    <p:extLst>
      <p:ext uri="{BB962C8B-B14F-4D97-AF65-F5344CB8AC3E}">
        <p14:creationId xmlns:p14="http://schemas.microsoft.com/office/powerpoint/2010/main" val="5957768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Backlog grooming, aka “story time”</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a:t>
            </a:r>
            <a:r>
              <a:rPr lang="en-US" dirty="0" smtClean="0">
                <a:hlinkClick r:id="rId2"/>
              </a:rPr>
              <a:t>scrumtrainingseries.com/BacklogRefinementMeeting/BacklogRefinementMeeting.htm</a:t>
            </a:r>
            <a:endParaRPr lang="en-US" dirty="0" smtClean="0"/>
          </a:p>
          <a:p>
            <a:r>
              <a:rPr lang="en-US" dirty="0" smtClean="0"/>
              <a:t>This is a great video at scrumtrainingseries.com which shows how the team can interact with the product owner to define and estimate requirements.</a:t>
            </a:r>
          </a:p>
          <a:p>
            <a:r>
              <a:rPr lang="en-US" dirty="0" smtClean="0"/>
              <a:t>They recommend a special meeting just to do this, rather than trying to squeeze it into a sprint planning meeting.</a:t>
            </a:r>
          </a:p>
          <a:p>
            <a:r>
              <a:rPr lang="en-US" dirty="0" smtClean="0"/>
              <a:t>But, do what you can!</a:t>
            </a:r>
            <a:endParaRPr lang="en-US" dirty="0" smtClean="0"/>
          </a:p>
          <a:p>
            <a:endParaRPr lang="en-US" dirty="0"/>
          </a:p>
        </p:txBody>
      </p:sp>
    </p:spTree>
    <p:extLst>
      <p:ext uri="{BB962C8B-B14F-4D97-AF65-F5344CB8AC3E}">
        <p14:creationId xmlns:p14="http://schemas.microsoft.com/office/powerpoint/2010/main" val="1666824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Aren’t we being a little too casual </a:t>
            </a:r>
            <a:br>
              <a:rPr lang="en-US" dirty="0" smtClean="0"/>
            </a:br>
            <a:r>
              <a:rPr lang="en-US" dirty="0" smtClean="0"/>
              <a:t>about specifying requirements here?</a:t>
            </a:r>
            <a:endParaRPr lang="en-US" dirty="0"/>
          </a:p>
        </p:txBody>
      </p:sp>
      <p:sp>
        <p:nvSpPr>
          <p:cNvPr id="3" name="Content Placeholder 2"/>
          <p:cNvSpPr>
            <a:spLocks noGrp="1"/>
          </p:cNvSpPr>
          <p:nvPr>
            <p:ph idx="1"/>
          </p:nvPr>
        </p:nvSpPr>
        <p:spPr>
          <a:xfrm>
            <a:off x="581192" y="2180496"/>
            <a:ext cx="11029615" cy="4359200"/>
          </a:xfrm>
        </p:spPr>
        <p:txBody>
          <a:bodyPr>
            <a:normAutofit fontScale="92500"/>
          </a:bodyPr>
          <a:lstStyle/>
          <a:p>
            <a:r>
              <a:rPr lang="en-US" sz="2000" dirty="0" smtClean="0"/>
              <a:t>Some teams can work effectively with just user stories and tasks, however, user stories can be augmented with two powerful additions:</a:t>
            </a:r>
          </a:p>
          <a:p>
            <a:pPr lvl="1"/>
            <a:r>
              <a:rPr lang="en-US" sz="1800" b="1" dirty="0" smtClean="0"/>
              <a:t>Acceptance Criteria </a:t>
            </a:r>
            <a:r>
              <a:rPr lang="en-US" sz="1800" dirty="0" smtClean="0"/>
              <a:t>= (often plain-English) specifications that objectively determine whether a user story is done or not</a:t>
            </a:r>
          </a:p>
          <a:p>
            <a:pPr lvl="1"/>
            <a:r>
              <a:rPr lang="en-US" sz="1800" b="1" dirty="0" smtClean="0"/>
              <a:t>Definition of Done </a:t>
            </a:r>
            <a:r>
              <a:rPr lang="en-US" sz="1800" dirty="0" smtClean="0"/>
              <a:t>= an additional set of criteria that apply to </a:t>
            </a:r>
            <a:r>
              <a:rPr lang="en-US" sz="1800" u="sng" dirty="0" smtClean="0"/>
              <a:t>all user stories </a:t>
            </a:r>
            <a:r>
              <a:rPr lang="en-US" sz="1800" dirty="0" smtClean="0"/>
              <a:t>in a project</a:t>
            </a:r>
          </a:p>
          <a:p>
            <a:pPr lvl="1"/>
            <a:endParaRPr lang="en-US" sz="1800" dirty="0"/>
          </a:p>
          <a:p>
            <a:r>
              <a:rPr lang="en-US" sz="2000" b="1" dirty="0" smtClean="0">
                <a:solidFill>
                  <a:schemeClr val="accent2"/>
                </a:solidFill>
              </a:rPr>
              <a:t>Acceptance criteria </a:t>
            </a:r>
            <a:r>
              <a:rPr lang="en-US" sz="2000" dirty="0" smtClean="0"/>
              <a:t>help a struggling product owner better define his vision, e.g., “the required fields on the form are _____; the optional ones are _____; after submitting the form you should go to page X…”</a:t>
            </a:r>
          </a:p>
          <a:p>
            <a:r>
              <a:rPr lang="en-US" sz="2000" b="1" dirty="0" smtClean="0">
                <a:solidFill>
                  <a:schemeClr val="accent2"/>
                </a:solidFill>
              </a:rPr>
              <a:t>Definition of done </a:t>
            </a:r>
            <a:r>
              <a:rPr lang="en-US" sz="2000" dirty="0" smtClean="0"/>
              <a:t>may represent standards of quality, e.g.:</a:t>
            </a:r>
          </a:p>
          <a:p>
            <a:pPr lvl="1"/>
            <a:r>
              <a:rPr lang="en-US" dirty="0" smtClean="0"/>
              <a:t>Pages must load in &lt; 200 </a:t>
            </a:r>
            <a:r>
              <a:rPr lang="en-US" dirty="0" err="1" smtClean="0"/>
              <a:t>ms.</a:t>
            </a:r>
            <a:endParaRPr lang="en-US" dirty="0" smtClean="0"/>
          </a:p>
          <a:p>
            <a:pPr lvl="1"/>
            <a:r>
              <a:rPr lang="en-US" dirty="0" smtClean="0"/>
              <a:t>Graphics must be approved by the art director.</a:t>
            </a:r>
          </a:p>
          <a:p>
            <a:pPr lvl="1"/>
            <a:r>
              <a:rPr lang="en-US" dirty="0" smtClean="0"/>
              <a:t>Pages must be compatible with the following browsers: …</a:t>
            </a:r>
            <a:endParaRPr lang="en-US" dirty="0"/>
          </a:p>
        </p:txBody>
      </p:sp>
    </p:spTree>
    <p:extLst>
      <p:ext uri="{BB962C8B-B14F-4D97-AF65-F5344CB8AC3E}">
        <p14:creationId xmlns:p14="http://schemas.microsoft.com/office/powerpoint/2010/main" val="32965248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to traditional</a:t>
            </a:r>
            <a:br>
              <a:rPr lang="en-US" dirty="0" smtClean="0"/>
            </a:br>
            <a:r>
              <a:rPr lang="en-US" dirty="0" smtClean="0"/>
              <a:t>requirements documentation</a:t>
            </a:r>
            <a:endParaRPr lang="en-US" dirty="0"/>
          </a:p>
        </p:txBody>
      </p:sp>
      <p:pic>
        <p:nvPicPr>
          <p:cNvPr id="4" name="Content Placeholder 3"/>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8261895" y="242092"/>
            <a:ext cx="3577679" cy="6360321"/>
          </a:xfrm>
        </p:spPr>
      </p:pic>
      <p:sp>
        <p:nvSpPr>
          <p:cNvPr id="5" name="Content Placeholder 2"/>
          <p:cNvSpPr txBox="1">
            <a:spLocks/>
          </p:cNvSpPr>
          <p:nvPr/>
        </p:nvSpPr>
        <p:spPr>
          <a:xfrm>
            <a:off x="581193" y="2180496"/>
            <a:ext cx="7544236" cy="4532820"/>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smtClean="0"/>
              <a:t>Epics (or “themes”) map to chapter or section headings of a functional spec or requirements document.</a:t>
            </a:r>
          </a:p>
          <a:p>
            <a:r>
              <a:rPr lang="en-US" dirty="0" smtClean="0"/>
              <a:t>User stories may map to sub-features or individual screens/pages within one of those chapters.</a:t>
            </a:r>
          </a:p>
          <a:p>
            <a:r>
              <a:rPr lang="en-US" dirty="0" smtClean="0"/>
              <a:t>User stories break down into specific to-do tasks.  This can map to a work breakdown structure (WBS) and even a Gantt chart or network diagram.</a:t>
            </a:r>
          </a:p>
          <a:p>
            <a:r>
              <a:rPr lang="en-US" dirty="0" smtClean="0"/>
              <a:t>User stories are further documented with acceptance criteria.  These are the lowest level of detail of the functional spec.</a:t>
            </a:r>
          </a:p>
          <a:p>
            <a:r>
              <a:rPr lang="en-US" dirty="0" smtClean="0"/>
              <a:t>Each acceptance criterion can be mapped to an automated test (a unit test or functional test).</a:t>
            </a:r>
          </a:p>
          <a:p>
            <a:r>
              <a:rPr lang="en-US" dirty="0" smtClean="0">
                <a:solidFill>
                  <a:schemeClr val="accent2"/>
                </a:solidFill>
              </a:rPr>
              <a:t>Thus, not only does the user story approach document requirements just as fully as the traditional approach, it also provides concrete data (the tests) to determine whether and when the requirements have been met.</a:t>
            </a:r>
          </a:p>
          <a:p>
            <a:r>
              <a:rPr lang="en-US" dirty="0" smtClean="0">
                <a:solidFill>
                  <a:schemeClr val="accent2"/>
                </a:solidFill>
              </a:rPr>
              <a:t>The difference is that the planning is done “just in time”.  As epics move toward the top of the backlog, they are broken down and criteria are defined.</a:t>
            </a:r>
          </a:p>
          <a:p>
            <a:endParaRPr lang="en-US" dirty="0" smtClean="0"/>
          </a:p>
        </p:txBody>
      </p:sp>
    </p:spTree>
    <p:extLst>
      <p:ext uri="{BB962C8B-B14F-4D97-AF65-F5344CB8AC3E}">
        <p14:creationId xmlns:p14="http://schemas.microsoft.com/office/powerpoint/2010/main" val="593028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Purposes of the product backlog: long-term planning</a:t>
            </a:r>
          </a:p>
          <a:p>
            <a:r>
              <a:rPr lang="en-US" dirty="0" smtClean="0"/>
              <a:t>Introducing user stories</a:t>
            </a:r>
          </a:p>
          <a:p>
            <a:r>
              <a:rPr lang="en-US" dirty="0" smtClean="0"/>
              <a:t>Breaking down stories into tasks</a:t>
            </a:r>
          </a:p>
          <a:p>
            <a:r>
              <a:rPr lang="en-US" dirty="0" smtClean="0"/>
              <a:t>Estimating/sizing</a:t>
            </a:r>
          </a:p>
          <a:p>
            <a:r>
              <a:rPr lang="en-US" dirty="0" smtClean="0"/>
              <a:t>Adding detail to user stories</a:t>
            </a:r>
          </a:p>
          <a:p>
            <a:r>
              <a:rPr lang="en-US" dirty="0" smtClean="0"/>
              <a:t>Mapping stories to traditional requirements breakdown</a:t>
            </a:r>
          </a:p>
          <a:p>
            <a:endParaRPr lang="en-US" dirty="0" smtClean="0"/>
          </a:p>
          <a:p>
            <a:endParaRPr lang="en-US" dirty="0" smtClean="0"/>
          </a:p>
        </p:txBody>
      </p:sp>
    </p:spTree>
    <p:extLst>
      <p:ext uri="{BB962C8B-B14F-4D97-AF65-F5344CB8AC3E}">
        <p14:creationId xmlns:p14="http://schemas.microsoft.com/office/powerpoint/2010/main" val="230538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do and how to do it</a:t>
            </a:r>
            <a:endParaRPr lang="en-US" dirty="0"/>
          </a:p>
        </p:txBody>
      </p:sp>
      <p:sp>
        <p:nvSpPr>
          <p:cNvPr id="3" name="Content Placeholder 2"/>
          <p:cNvSpPr>
            <a:spLocks noGrp="1"/>
          </p:cNvSpPr>
          <p:nvPr>
            <p:ph idx="1"/>
          </p:nvPr>
        </p:nvSpPr>
        <p:spPr/>
        <p:txBody>
          <a:bodyPr/>
          <a:lstStyle/>
          <a:p>
            <a:r>
              <a:rPr lang="en-US" dirty="0" smtClean="0"/>
              <a:t>In Scrum and other Agile approaches, there is a separation of responsibility.</a:t>
            </a:r>
          </a:p>
          <a:p>
            <a:pPr lvl="1"/>
            <a:r>
              <a:rPr lang="en-US" dirty="0"/>
              <a:t>t</a:t>
            </a:r>
            <a:r>
              <a:rPr lang="en-US" dirty="0" smtClean="0"/>
              <a:t>he Product Owner is responsible for “what to do” (requirements definition and prioritization)</a:t>
            </a:r>
          </a:p>
          <a:p>
            <a:pPr lvl="1"/>
            <a:r>
              <a:rPr lang="en-US" dirty="0" smtClean="0"/>
              <a:t>the Development Team decides “how to do it” (the breakdown of requirements into tasks)</a:t>
            </a:r>
          </a:p>
          <a:p>
            <a:pPr lvl="1"/>
            <a:r>
              <a:rPr lang="en-US" dirty="0" smtClean="0"/>
              <a:t>the ScrumMaster is primarily a coach, facilitator, trainer, and problem-solver</a:t>
            </a:r>
          </a:p>
          <a:p>
            <a:pPr lvl="1"/>
            <a:r>
              <a:rPr lang="en-US" dirty="0" smtClean="0"/>
              <a:t>Functional managers are still in charge of hiring, firing, assigning people to teams, and creating an environment for productivity.</a:t>
            </a:r>
          </a:p>
          <a:p>
            <a:pPr lvl="1"/>
            <a:endParaRPr lang="en-US" dirty="0"/>
          </a:p>
          <a:p>
            <a:r>
              <a:rPr lang="en-US" dirty="0" smtClean="0"/>
              <a:t>Requirements are documented in a way that reflects this distinction:</a:t>
            </a:r>
          </a:p>
          <a:p>
            <a:pPr lvl="1"/>
            <a:r>
              <a:rPr lang="en-US" b="1" dirty="0" smtClean="0">
                <a:solidFill>
                  <a:schemeClr val="accent2"/>
                </a:solidFill>
              </a:rPr>
              <a:t>Product Backlog Items </a:t>
            </a:r>
            <a:r>
              <a:rPr lang="en-US" dirty="0" smtClean="0"/>
              <a:t>(“PBIs”) describe what will get done</a:t>
            </a:r>
          </a:p>
          <a:p>
            <a:pPr lvl="1"/>
            <a:r>
              <a:rPr lang="en-US" b="1" dirty="0" smtClean="0">
                <a:solidFill>
                  <a:schemeClr val="accent2"/>
                </a:solidFill>
              </a:rPr>
              <a:t>Tasks</a:t>
            </a:r>
            <a:r>
              <a:rPr lang="en-US" dirty="0" smtClean="0">
                <a:solidFill>
                  <a:schemeClr val="accent2"/>
                </a:solidFill>
              </a:rPr>
              <a:t> </a:t>
            </a:r>
            <a:r>
              <a:rPr lang="en-US" dirty="0" smtClean="0"/>
              <a:t>are to-dos defined by the developers for their own consumption</a:t>
            </a:r>
            <a:endParaRPr lang="en-US" dirty="0"/>
          </a:p>
        </p:txBody>
      </p:sp>
    </p:spTree>
    <p:extLst>
      <p:ext uri="{BB962C8B-B14F-4D97-AF65-F5344CB8AC3E}">
        <p14:creationId xmlns:p14="http://schemas.microsoft.com/office/powerpoint/2010/main" val="424751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4" dur="500"/>
                                        <p:tgtEl>
                                          <p:spTgt spid="3">
                                            <p:txEl>
                                              <p:pRg st="6" end="6"/>
                                            </p:txEl>
                                          </p:spTgt>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7" dur="500"/>
                                        <p:tgtEl>
                                          <p:spTgt spid="3">
                                            <p:txEl>
                                              <p:pRg st="7" end="7"/>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product backlog</a:t>
            </a:r>
            <a:endParaRPr lang="en-US" dirty="0"/>
          </a:p>
        </p:txBody>
      </p:sp>
      <p:sp>
        <p:nvSpPr>
          <p:cNvPr id="3" name="Content Placeholder 2"/>
          <p:cNvSpPr>
            <a:spLocks noGrp="1"/>
          </p:cNvSpPr>
          <p:nvPr>
            <p:ph idx="1"/>
          </p:nvPr>
        </p:nvSpPr>
        <p:spPr>
          <a:xfrm>
            <a:off x="581192" y="2180496"/>
            <a:ext cx="11029615" cy="4474947"/>
          </a:xfrm>
        </p:spPr>
        <p:txBody>
          <a:bodyPr>
            <a:normAutofit/>
          </a:bodyPr>
          <a:lstStyle/>
          <a:p>
            <a:r>
              <a:rPr lang="en-US" dirty="0" smtClean="0"/>
              <a:t>One of the key artifacts of an Agile project is the </a:t>
            </a:r>
            <a:r>
              <a:rPr lang="en-US" b="1" dirty="0" smtClean="0">
                <a:solidFill>
                  <a:schemeClr val="accent2"/>
                </a:solidFill>
              </a:rPr>
              <a:t>Product Backlog</a:t>
            </a:r>
            <a:r>
              <a:rPr lang="en-US" dirty="0" smtClean="0"/>
              <a:t>.</a:t>
            </a:r>
          </a:p>
          <a:p>
            <a:r>
              <a:rPr lang="en-US" dirty="0" smtClean="0"/>
              <a:t>Scrum does not dictate the format of requirements or method of estimating their size/duration; the only hard and fast rule is that the backlog items (PBIs) be in </a:t>
            </a:r>
            <a:r>
              <a:rPr lang="en-US" i="1" dirty="0" smtClean="0">
                <a:solidFill>
                  <a:schemeClr val="accent2"/>
                </a:solidFill>
              </a:rPr>
              <a:t>forced-rank priority </a:t>
            </a:r>
            <a:r>
              <a:rPr lang="en-US" dirty="0" smtClean="0"/>
              <a:t>order.</a:t>
            </a:r>
          </a:p>
          <a:p>
            <a:r>
              <a:rPr lang="en-US" dirty="0" smtClean="0"/>
              <a:t>The Product Owner has the final say in prioritization,</a:t>
            </a:r>
            <a:br>
              <a:rPr lang="en-US" dirty="0" smtClean="0"/>
            </a:br>
            <a:r>
              <a:rPr lang="en-US" dirty="0" smtClean="0"/>
              <a:t>nevertheless, the developers should give him input that will</a:t>
            </a:r>
            <a:br>
              <a:rPr lang="en-US" dirty="0" smtClean="0"/>
            </a:br>
            <a:r>
              <a:rPr lang="en-US" dirty="0" smtClean="0"/>
              <a:t>help, such as estimates of how difficult the items will be, and </a:t>
            </a:r>
            <a:br>
              <a:rPr lang="en-US" dirty="0" smtClean="0"/>
            </a:br>
            <a:r>
              <a:rPr lang="en-US" dirty="0" smtClean="0"/>
              <a:t>any technical dependencies that would suggest doing certain</a:t>
            </a:r>
            <a:br>
              <a:rPr lang="en-US" dirty="0" smtClean="0"/>
            </a:br>
            <a:r>
              <a:rPr lang="en-US" dirty="0" smtClean="0"/>
              <a:t>things earlier than others.</a:t>
            </a:r>
          </a:p>
          <a:p>
            <a:r>
              <a:rPr lang="en-US" dirty="0" smtClean="0"/>
              <a:t>At the beginning of each sprint (iteration), the team typically</a:t>
            </a:r>
            <a:br>
              <a:rPr lang="en-US" dirty="0" smtClean="0"/>
            </a:br>
            <a:r>
              <a:rPr lang="en-US" dirty="0" smtClean="0"/>
              <a:t>slices off the top few items and commits to do them in the </a:t>
            </a:r>
            <a:br>
              <a:rPr lang="en-US" dirty="0" smtClean="0"/>
            </a:br>
            <a:r>
              <a:rPr lang="en-US" dirty="0" smtClean="0"/>
              <a:t>coming iteration.  This becomes the Sprint Backlog.  The deal</a:t>
            </a:r>
            <a:br>
              <a:rPr lang="en-US" dirty="0" smtClean="0"/>
            </a:br>
            <a:r>
              <a:rPr lang="en-US" dirty="0" smtClean="0"/>
              <a:t>is usually that the Product Owner agrees not to make other </a:t>
            </a:r>
            <a:br>
              <a:rPr lang="en-US" dirty="0" smtClean="0"/>
            </a:br>
            <a:r>
              <a:rPr lang="en-US" dirty="0" smtClean="0"/>
              <a:t>demands within the scope of a sprint.  He has complete liberty</a:t>
            </a:r>
            <a:br>
              <a:rPr lang="en-US" dirty="0" smtClean="0"/>
            </a:br>
            <a:r>
              <a:rPr lang="en-US" dirty="0" smtClean="0"/>
              <a:t>to re-define and re-prioritize requirements between iterations.</a:t>
            </a:r>
            <a:endParaRPr lang="en-US" dirty="0"/>
          </a:p>
        </p:txBody>
      </p:sp>
      <p:pic>
        <p:nvPicPr>
          <p:cNvPr id="4" name="Picture 2" descr="http://www.infoq.com/resource/articles/product-backlog/en/resources/image1small.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6985154" y="3446886"/>
            <a:ext cx="5008334" cy="2876453"/>
          </a:xfrm>
          <a:prstGeom prst="rect">
            <a:avLst/>
          </a:prstGeom>
          <a:ln w="38100" cap="sq">
            <a:solidFill>
              <a:schemeClr val="accent2"/>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351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9624" y="4446872"/>
            <a:ext cx="11271183" cy="132828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User stories</a:t>
            </a:r>
            <a:endParaRPr lang="en-US" dirty="0"/>
          </a:p>
        </p:txBody>
      </p:sp>
      <p:sp>
        <p:nvSpPr>
          <p:cNvPr id="3" name="Content Placeholder 2"/>
          <p:cNvSpPr>
            <a:spLocks noGrp="1"/>
          </p:cNvSpPr>
          <p:nvPr>
            <p:ph idx="1"/>
          </p:nvPr>
        </p:nvSpPr>
        <p:spPr/>
        <p:txBody>
          <a:bodyPr>
            <a:normAutofit lnSpcReduction="10000"/>
          </a:bodyPr>
          <a:lstStyle/>
          <a:p>
            <a:r>
              <a:rPr lang="en-US" dirty="0" smtClean="0"/>
              <a:t>Many agile teams use “</a:t>
            </a:r>
            <a:r>
              <a:rPr lang="en-US" b="1" dirty="0" smtClean="0">
                <a:solidFill>
                  <a:schemeClr val="accent2"/>
                </a:solidFill>
              </a:rPr>
              <a:t>user stories</a:t>
            </a:r>
            <a:r>
              <a:rPr lang="en-US" dirty="0" smtClean="0"/>
              <a:t>” to document requirements.</a:t>
            </a:r>
          </a:p>
          <a:p>
            <a:r>
              <a:rPr lang="en-US" dirty="0" smtClean="0"/>
              <a:t>A user story is a sentence in the form of</a:t>
            </a:r>
            <a:r>
              <a:rPr lang="en-US" dirty="0" smtClean="0"/>
              <a:t>:</a:t>
            </a:r>
            <a:br>
              <a:rPr lang="en-US" dirty="0" smtClean="0"/>
            </a:br>
            <a:r>
              <a:rPr lang="en-US" dirty="0" smtClean="0"/>
              <a:t/>
            </a:r>
            <a:br>
              <a:rPr lang="en-US" dirty="0" smtClean="0"/>
            </a:br>
            <a:r>
              <a:rPr lang="en-US" dirty="0" smtClean="0"/>
              <a:t>	</a:t>
            </a:r>
            <a:r>
              <a:rPr lang="en-US" b="1" dirty="0" smtClean="0">
                <a:solidFill>
                  <a:schemeClr val="accent3"/>
                </a:solidFill>
              </a:rPr>
              <a:t>AS A ____________ I WANT ____________ SO THAT ___________ </a:t>
            </a:r>
            <a:r>
              <a:rPr lang="en-US" b="1" dirty="0" smtClean="0">
                <a:solidFill>
                  <a:schemeClr val="accent3"/>
                </a:solidFill>
              </a:rPr>
              <a:t>.</a:t>
            </a:r>
            <a:br>
              <a:rPr lang="en-US" b="1" dirty="0" smtClean="0">
                <a:solidFill>
                  <a:schemeClr val="accent3"/>
                </a:solidFill>
              </a:rPr>
            </a:br>
            <a:endParaRPr lang="en-US" b="1" dirty="0" smtClean="0">
              <a:solidFill>
                <a:schemeClr val="accent3"/>
              </a:solidFill>
            </a:endParaRPr>
          </a:p>
          <a:p>
            <a:r>
              <a:rPr lang="en-US" dirty="0" smtClean="0"/>
              <a:t>User stories are strictly focused on the business point of view, since it is the Product Owner writing them.  Other items like bug fixes can be added to the product backlog, but are not called user stories</a:t>
            </a:r>
            <a:r>
              <a:rPr lang="en-US" dirty="0" smtClean="0"/>
              <a:t>.</a:t>
            </a:r>
          </a:p>
          <a:p>
            <a:endParaRPr lang="en-US" dirty="0" smtClean="0"/>
          </a:p>
          <a:p>
            <a:r>
              <a:rPr lang="en-US" dirty="0" smtClean="0"/>
              <a:t>The </a:t>
            </a:r>
            <a:r>
              <a:rPr lang="en-US" b="1" dirty="0" smtClean="0">
                <a:solidFill>
                  <a:schemeClr val="accent2"/>
                </a:solidFill>
              </a:rPr>
              <a:t>purpose of user stories </a:t>
            </a:r>
            <a:r>
              <a:rPr lang="en-US" dirty="0" smtClean="0"/>
              <a:t>in the backlog is to enable </a:t>
            </a:r>
            <a:r>
              <a:rPr lang="en-US" dirty="0" smtClean="0">
                <a:solidFill>
                  <a:schemeClr val="accent2"/>
                </a:solidFill>
              </a:rPr>
              <a:t>long-term planning</a:t>
            </a:r>
            <a:r>
              <a:rPr lang="en-US" dirty="0" smtClean="0"/>
              <a:t>.  They are a </a:t>
            </a:r>
            <a:r>
              <a:rPr lang="en-US" dirty="0" smtClean="0">
                <a:solidFill>
                  <a:schemeClr val="accent2"/>
                </a:solidFill>
              </a:rPr>
              <a:t>low-fidelity</a:t>
            </a:r>
            <a:r>
              <a:rPr lang="en-US" dirty="0" smtClean="0"/>
              <a:t> description of requirements that can be estimated (sized) quickly and project out the future of the project.</a:t>
            </a:r>
          </a:p>
          <a:p>
            <a:pPr lvl="1"/>
            <a:r>
              <a:rPr lang="en-US" dirty="0" smtClean="0"/>
              <a:t>An Agile principle is that highly precise estimates will take more time and likely be wrong.</a:t>
            </a:r>
            <a:endParaRPr lang="en-US" dirty="0" smtClean="0"/>
          </a:p>
          <a:p>
            <a:endParaRPr lang="en-US" dirty="0" smtClean="0"/>
          </a:p>
        </p:txBody>
      </p:sp>
    </p:spTree>
    <p:extLst>
      <p:ext uri="{BB962C8B-B14F-4D97-AF65-F5344CB8AC3E}">
        <p14:creationId xmlns:p14="http://schemas.microsoft.com/office/powerpoint/2010/main" val="33692202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60409" y="4342734"/>
            <a:ext cx="5292210" cy="2250571"/>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User stories are broken down into tasks by the team</a:t>
            </a:r>
            <a:endParaRPr lang="en-US" dirty="0"/>
          </a:p>
        </p:txBody>
      </p:sp>
      <p:sp>
        <p:nvSpPr>
          <p:cNvPr id="3" name="Content Placeholder 2"/>
          <p:cNvSpPr>
            <a:spLocks noGrp="1"/>
          </p:cNvSpPr>
          <p:nvPr>
            <p:ph idx="1"/>
          </p:nvPr>
        </p:nvSpPr>
        <p:spPr>
          <a:xfrm>
            <a:off x="581193" y="2180496"/>
            <a:ext cx="5171425" cy="4324476"/>
          </a:xfrm>
        </p:spPr>
        <p:txBody>
          <a:bodyPr>
            <a:normAutofit fontScale="92500" lnSpcReduction="20000"/>
          </a:bodyPr>
          <a:lstStyle/>
          <a:p>
            <a:r>
              <a:rPr lang="en-US" dirty="0" smtClean="0"/>
              <a:t>Product Backlog Items (PBIs) don’t tell the team how to deliver the requirement.  It is assumed that the developers are the experts here.  For each story committed to the upcoming sprint, they identify tasks.  For example:</a:t>
            </a:r>
          </a:p>
          <a:p>
            <a:pPr lvl="1"/>
            <a:r>
              <a:rPr lang="en-US" dirty="0" smtClean="0"/>
              <a:t>Create the new database tables</a:t>
            </a:r>
          </a:p>
          <a:p>
            <a:pPr lvl="1"/>
            <a:r>
              <a:rPr lang="en-US" dirty="0" smtClean="0"/>
              <a:t>Write a new piece of code</a:t>
            </a:r>
          </a:p>
          <a:p>
            <a:pPr lvl="1"/>
            <a:r>
              <a:rPr lang="en-US" dirty="0" smtClean="0"/>
              <a:t>Write tests, design graphics, etc.</a:t>
            </a:r>
          </a:p>
          <a:p>
            <a:endParaRPr lang="en-US" dirty="0"/>
          </a:p>
          <a:p>
            <a:r>
              <a:rPr lang="en-US" dirty="0" smtClean="0"/>
              <a:t>Tasks are for the team’s own consumption.  At the end of the iteration, the product owner is only going to care if the story itself is done.  It’s either “done” or “not done” – no “almost” allowed</a:t>
            </a:r>
            <a:r>
              <a:rPr lang="en-US" dirty="0" smtClean="0"/>
              <a:t>.</a:t>
            </a:r>
          </a:p>
          <a:p>
            <a:r>
              <a:rPr lang="en-US" dirty="0" smtClean="0"/>
              <a:t>Tasks are usually broken down precisely because </a:t>
            </a:r>
            <a:r>
              <a:rPr lang="en-US" b="1" dirty="0" smtClean="0">
                <a:solidFill>
                  <a:schemeClr val="accent2"/>
                </a:solidFill>
              </a:rPr>
              <a:t>their purpose is to plan the actual work</a:t>
            </a:r>
            <a:r>
              <a:rPr lang="en-US" dirty="0" smtClean="0"/>
              <a:t>.</a:t>
            </a:r>
          </a:p>
          <a:p>
            <a:r>
              <a:rPr lang="en-US" dirty="0" smtClean="0"/>
              <a:t>They need not be estimated.  Some teams do.</a:t>
            </a:r>
            <a:endParaRPr lang="en-US" dirty="0" smtClean="0"/>
          </a:p>
        </p:txBody>
      </p:sp>
      <p:pic>
        <p:nvPicPr>
          <p:cNvPr id="1026" name="Picture 2" descr="http://media-cache-cd0.pinimg.com/736x/32/6d/0a/326d0a5c55a17052ac8a5ceb701b4cc5.jp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852931" y="2180496"/>
            <a:ext cx="6096000" cy="40767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852931" y="6335695"/>
            <a:ext cx="6158353" cy="338554"/>
          </a:xfrm>
          <a:prstGeom prst="rect">
            <a:avLst/>
          </a:prstGeom>
          <a:noFill/>
        </p:spPr>
        <p:txBody>
          <a:bodyPr wrap="none" rtlCol="0">
            <a:spAutoFit/>
          </a:bodyPr>
          <a:lstStyle/>
          <a:p>
            <a:r>
              <a:rPr lang="en-US" sz="1600" dirty="0" smtClean="0">
                <a:solidFill>
                  <a:schemeClr val="accent2"/>
                </a:solidFill>
              </a:rPr>
              <a:t>The figures on pp. 108-109 of your book are good task board examples.</a:t>
            </a:r>
            <a:endParaRPr lang="en-US" sz="1600" dirty="0">
              <a:solidFill>
                <a:schemeClr val="accent2"/>
              </a:solidFill>
            </a:endParaRPr>
          </a:p>
        </p:txBody>
      </p:sp>
    </p:spTree>
    <p:extLst>
      <p:ext uri="{BB962C8B-B14F-4D97-AF65-F5344CB8AC3E}">
        <p14:creationId xmlns:p14="http://schemas.microsoft.com/office/powerpoint/2010/main" val="904845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PRODUCT BACKLOG in CIS440</a:t>
            </a:r>
            <a:endParaRPr lang="en-US" dirty="0"/>
          </a:p>
        </p:txBody>
      </p:sp>
      <p:sp>
        <p:nvSpPr>
          <p:cNvPr id="3" name="Content Placeholder 2"/>
          <p:cNvSpPr>
            <a:spLocks noGrp="1"/>
          </p:cNvSpPr>
          <p:nvPr>
            <p:ph idx="1"/>
          </p:nvPr>
        </p:nvSpPr>
        <p:spPr/>
        <p:txBody>
          <a:bodyPr/>
          <a:lstStyle/>
          <a:p>
            <a:r>
              <a:rPr lang="en-US" dirty="0" smtClean="0"/>
              <a:t>Your README file should contain:</a:t>
            </a:r>
          </a:p>
          <a:p>
            <a:pPr lvl="1"/>
            <a:r>
              <a:rPr lang="en-US" dirty="0" smtClean="0"/>
              <a:t>High-level backlog items like user stories (but you can vary the format) – these are low-fidelity descriptions of all things that may be done soon, or not so soon.  Size them using the method we will demonstrate today.</a:t>
            </a:r>
          </a:p>
          <a:p>
            <a:pPr lvl="1"/>
            <a:r>
              <a:rPr lang="en-US" dirty="0" smtClean="0"/>
              <a:t>For the top few items (which we will consider your sprint backlog), break them down into tasks.  Estimates are optional.</a:t>
            </a:r>
            <a:endParaRPr lang="en-US" dirty="0"/>
          </a:p>
        </p:txBody>
      </p:sp>
    </p:spTree>
    <p:extLst>
      <p:ext uri="{BB962C8B-B14F-4D97-AF65-F5344CB8AC3E}">
        <p14:creationId xmlns:p14="http://schemas.microsoft.com/office/powerpoint/2010/main" val="1039270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a:t>
            </a:r>
            <a:endParaRPr lang="en-US" dirty="0"/>
          </a:p>
        </p:txBody>
      </p:sp>
      <p:sp>
        <p:nvSpPr>
          <p:cNvPr id="3" name="Content Placeholder 2"/>
          <p:cNvSpPr>
            <a:spLocks noGrp="1"/>
          </p:cNvSpPr>
          <p:nvPr>
            <p:ph idx="1"/>
          </p:nvPr>
        </p:nvSpPr>
        <p:spPr>
          <a:xfrm>
            <a:off x="581192" y="2180496"/>
            <a:ext cx="11029615" cy="4172178"/>
          </a:xfrm>
        </p:spPr>
        <p:txBody>
          <a:bodyPr>
            <a:normAutofit fontScale="92500" lnSpcReduction="10000"/>
          </a:bodyPr>
          <a:lstStyle/>
          <a:p>
            <a:r>
              <a:rPr lang="en-US" dirty="0" smtClean="0"/>
              <a:t>You can use either absolute estimates or relative estimates, but </a:t>
            </a:r>
            <a:r>
              <a:rPr lang="en-US" b="1" dirty="0" smtClean="0">
                <a:solidFill>
                  <a:schemeClr val="accent6"/>
                </a:solidFill>
              </a:rPr>
              <a:t>relative estimates </a:t>
            </a:r>
            <a:r>
              <a:rPr lang="en-US" dirty="0" smtClean="0"/>
              <a:t>are preferred.</a:t>
            </a:r>
          </a:p>
          <a:p>
            <a:r>
              <a:rPr lang="en-US" dirty="0" smtClean="0"/>
              <a:t>When requirements and tasks are estimated in natural-sounding units of time, like “ideal days” or “ideal hours”, it gives the false impression that it’s a prediction of the completion date.</a:t>
            </a:r>
          </a:p>
          <a:p>
            <a:pPr lvl="1"/>
            <a:r>
              <a:rPr lang="en-US" dirty="0" smtClean="0"/>
              <a:t>In reality, a “2 hour” task could take a full day or two, in between meetings, other tasks, and other obligations.</a:t>
            </a:r>
          </a:p>
          <a:p>
            <a:r>
              <a:rPr lang="en-US" dirty="0" smtClean="0"/>
              <a:t>Therefore it’s recommended that you estimate in artificial units, like t-shirt sizes (S,M,L,XL) or “story points” which may follow an exponential or Fibonacci-like sequence (1,2,4,8,16…) or (1,2,3,5,8,13,…)</a:t>
            </a:r>
          </a:p>
          <a:p>
            <a:r>
              <a:rPr lang="en-US" dirty="0" smtClean="0"/>
              <a:t>If you have a way of converting these into numbers, then after several sprints you may compute “velocity”, that is, the average number of story points completed in a sprint.  Then you can make realistic predictions about when things will be done.</a:t>
            </a:r>
          </a:p>
          <a:p>
            <a:endParaRPr lang="en-US" dirty="0"/>
          </a:p>
          <a:p>
            <a:r>
              <a:rPr lang="en-US" dirty="0" smtClean="0"/>
              <a:t>Typically PBIs/stories on the backlog are estimated separately (and in different units) from tasks in a sprint</a:t>
            </a:r>
            <a:r>
              <a:rPr lang="en-US" dirty="0" smtClean="0"/>
              <a:t>.</a:t>
            </a:r>
          </a:p>
          <a:p>
            <a:r>
              <a:rPr lang="en-US" dirty="0" smtClean="0"/>
              <a:t>“Planning Poker” (p.131 of your book) is the most popular method for story sizing, but I will recommend a method similar to the “team estimation game” (p.125) which Larry </a:t>
            </a:r>
            <a:r>
              <a:rPr lang="en-US" dirty="0" err="1" smtClean="0"/>
              <a:t>Apke</a:t>
            </a:r>
            <a:r>
              <a:rPr lang="en-US" dirty="0" smtClean="0"/>
              <a:t> presented at the last PHXSUG meeting.</a:t>
            </a:r>
            <a:endParaRPr lang="en-US" dirty="0"/>
          </a:p>
        </p:txBody>
      </p:sp>
    </p:spTree>
    <p:extLst>
      <p:ext uri="{BB962C8B-B14F-4D97-AF65-F5344CB8AC3E}">
        <p14:creationId xmlns:p14="http://schemas.microsoft.com/office/powerpoint/2010/main" val="3675662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planning</a:t>
            </a:r>
            <a:endParaRPr lang="en-US" dirty="0"/>
          </a:p>
        </p:txBody>
      </p:sp>
      <p:sp>
        <p:nvSpPr>
          <p:cNvPr id="3" name="Content Placeholder 2"/>
          <p:cNvSpPr>
            <a:spLocks noGrp="1"/>
          </p:cNvSpPr>
          <p:nvPr>
            <p:ph idx="1"/>
          </p:nvPr>
        </p:nvSpPr>
        <p:spPr/>
        <p:txBody>
          <a:bodyPr/>
          <a:lstStyle/>
          <a:p>
            <a:r>
              <a:rPr lang="en-US" dirty="0" smtClean="0"/>
              <a:t>Once the team determines its velocity, you can begin to plan more than one sprint out.</a:t>
            </a:r>
          </a:p>
          <a:p>
            <a:r>
              <a:rPr lang="en-US" dirty="0" smtClean="0"/>
              <a:t>This is not a description of what the team </a:t>
            </a:r>
            <a:r>
              <a:rPr lang="en-US" i="1" dirty="0" smtClean="0"/>
              <a:t>will</a:t>
            </a:r>
            <a:r>
              <a:rPr lang="en-US" dirty="0" smtClean="0"/>
              <a:t> do, but an estimate of what the team </a:t>
            </a:r>
            <a:r>
              <a:rPr lang="en-US" i="1" dirty="0" smtClean="0"/>
              <a:t>could</a:t>
            </a:r>
            <a:r>
              <a:rPr lang="en-US" dirty="0" smtClean="0"/>
              <a:t> do.</a:t>
            </a:r>
          </a:p>
          <a:p>
            <a:r>
              <a:rPr lang="en-US" dirty="0" smtClean="0"/>
              <a:t>This enables you to provide information to the business which is valuable for their decision making and probably more accurate than in any waterfall method, without locking the team into a rigid plan.</a:t>
            </a:r>
            <a:endParaRPr lang="en-US" dirty="0"/>
          </a:p>
        </p:txBody>
      </p:sp>
    </p:spTree>
    <p:extLst>
      <p:ext uri="{BB962C8B-B14F-4D97-AF65-F5344CB8AC3E}">
        <p14:creationId xmlns:p14="http://schemas.microsoft.com/office/powerpoint/2010/main" val="4176892254"/>
      </p:ext>
    </p:extLst>
  </p:cSld>
  <p:clrMapOvr>
    <a:masterClrMapping/>
  </p:clrMapOvr>
</p:sld>
</file>

<file path=ppt/theme/theme1.xml><?xml version="1.0" encoding="utf-8"?>
<a:theme xmlns:a="http://schemas.openxmlformats.org/drawingml/2006/main" name="Dividend">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TC103457464[[fn=Dividend]]</Template>
  <TotalTime>1768</TotalTime>
  <Words>1185</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Gill Sans MT</vt:lpstr>
      <vt:lpstr>Wingdings 2</vt:lpstr>
      <vt:lpstr>Dividend</vt:lpstr>
      <vt:lpstr>REQUIREMENTS &amp; USER STORIES</vt:lpstr>
      <vt:lpstr>objectives</vt:lpstr>
      <vt:lpstr>What to do and how to do it</vt:lpstr>
      <vt:lpstr>The product backlog</vt:lpstr>
      <vt:lpstr>User stories</vt:lpstr>
      <vt:lpstr>User stories are broken down into tasks by the team</vt:lpstr>
      <vt:lpstr>Your PRODUCT BACKLOG in CIS440</vt:lpstr>
      <vt:lpstr>estimation</vt:lpstr>
      <vt:lpstr>Release planning</vt:lpstr>
      <vt:lpstr>Backlog grooming, aka “story time”</vt:lpstr>
      <vt:lpstr>Aren’t we being a little too casual  about specifying requirements here?</vt:lpstr>
      <vt:lpstr>Mapping to traditional requirements documentation</vt:lpstr>
    </vt:vector>
  </TitlesOfParts>
  <Company>W. P. Carey School of Business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dc:title>
  <dc:creator>Joseph Clark</dc:creator>
  <cp:lastModifiedBy>Joseph Clark</cp:lastModifiedBy>
  <cp:revision>171</cp:revision>
  <dcterms:created xsi:type="dcterms:W3CDTF">2014-05-16T21:14:09Z</dcterms:created>
  <dcterms:modified xsi:type="dcterms:W3CDTF">2014-09-09T17:16:56Z</dcterms:modified>
</cp:coreProperties>
</file>