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56" r:id="rId2"/>
    <p:sldId id="259" r:id="rId3"/>
    <p:sldId id="269" r:id="rId4"/>
    <p:sldId id="276" r:id="rId5"/>
    <p:sldId id="277" r:id="rId6"/>
    <p:sldId id="270" r:id="rId7"/>
    <p:sldId id="271" r:id="rId8"/>
    <p:sldId id="272" r:id="rId9"/>
    <p:sldId id="280" r:id="rId10"/>
    <p:sldId id="273" r:id="rId11"/>
    <p:sldId id="274" r:id="rId12"/>
    <p:sldId id="275" r:id="rId13"/>
    <p:sldId id="278" r:id="rId14"/>
    <p:sldId id="27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4660"/>
  </p:normalViewPr>
  <p:slideViewPr>
    <p:cSldViewPr snapToGrid="0">
      <p:cViewPr varScale="1">
        <p:scale>
          <a:sx n="101" d="100"/>
          <a:sy n="101" d="100"/>
        </p:scale>
        <p:origin x="1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9/11/2014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9/11/2014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9/11/2014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9/11/2014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9/11/2014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radiators</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Burn-up charts and velocity</a:t>
            </a:r>
            <a:endParaRPr lang="en-US" dirty="0"/>
          </a:p>
        </p:txBody>
      </p:sp>
      <p:sp>
        <p:nvSpPr>
          <p:cNvPr id="3" name="Content Placeholder 2"/>
          <p:cNvSpPr>
            <a:spLocks noGrp="1"/>
          </p:cNvSpPr>
          <p:nvPr>
            <p:ph idx="1"/>
          </p:nvPr>
        </p:nvSpPr>
        <p:spPr>
          <a:xfrm>
            <a:off x="5610225" y="2180496"/>
            <a:ext cx="6000582" cy="4372704"/>
          </a:xfrm>
        </p:spPr>
        <p:txBody>
          <a:bodyPr>
            <a:normAutofit lnSpcReduction="10000"/>
          </a:bodyPr>
          <a:lstStyle/>
          <a:p>
            <a:r>
              <a:rPr lang="en-US" dirty="0" smtClean="0"/>
              <a:t>Burn-up charts separate these two forces, and simply plot the tasks or PBIs that have been declared “done”.</a:t>
            </a:r>
          </a:p>
          <a:p>
            <a:pPr lvl="1"/>
            <a:r>
              <a:rPr lang="en-US" dirty="0" smtClean="0"/>
              <a:t>(The example at left also plots the changing total scope of requirements.)</a:t>
            </a:r>
          </a:p>
          <a:p>
            <a:r>
              <a:rPr lang="en-US" dirty="0" smtClean="0"/>
              <a:t>From burn-up we can calculate </a:t>
            </a:r>
            <a:r>
              <a:rPr lang="en-US" b="1" dirty="0" smtClean="0">
                <a:solidFill>
                  <a:schemeClr val="accent6"/>
                </a:solidFill>
              </a:rPr>
              <a:t>velocity</a:t>
            </a:r>
            <a:r>
              <a:rPr lang="en-US" dirty="0" smtClean="0"/>
              <a:t>, the average number of story points the team expects to complete in a typical sprint.</a:t>
            </a:r>
          </a:p>
          <a:p>
            <a:r>
              <a:rPr lang="en-US" dirty="0" smtClean="0"/>
              <a:t>Velocity is in the same units as your estimates, such as “story points”.  For example you may estimate in t-shirt sizes (S,M,L,XL,…) and convert those to Fibonacci-like numbers (2,3,5,8,…).</a:t>
            </a:r>
            <a:endParaRPr lang="en-US" dirty="0"/>
          </a:p>
          <a:p>
            <a:r>
              <a:rPr lang="en-US" dirty="0" smtClean="0">
                <a:solidFill>
                  <a:schemeClr val="accent4"/>
                </a:solidFill>
              </a:rPr>
              <a:t>FYI: the Space Shuttle was one of the first prominent engineering projects to use “relative complexity” estimates instead of hard estimates of real time units.</a:t>
            </a:r>
          </a:p>
        </p:txBody>
      </p:sp>
      <p:pic>
        <p:nvPicPr>
          <p:cNvPr id="2050" name="Picture 2" descr="http://4.bp.blogspot.com/_gez10dNhuPk/SQExi1j16lI/AAAAAAAABlM/pqg4SgFBkIs/s400/Burnup.gif"/>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98450" y="2559050"/>
            <a:ext cx="5098608" cy="347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46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velocity in release planning</a:t>
            </a:r>
            <a:endParaRPr lang="en-US" dirty="0"/>
          </a:p>
        </p:txBody>
      </p:sp>
      <p:sp>
        <p:nvSpPr>
          <p:cNvPr id="3" name="Content Placeholder 2"/>
          <p:cNvSpPr>
            <a:spLocks noGrp="1"/>
          </p:cNvSpPr>
          <p:nvPr>
            <p:ph idx="1"/>
          </p:nvPr>
        </p:nvSpPr>
        <p:spPr>
          <a:xfrm>
            <a:off x="581192" y="2180496"/>
            <a:ext cx="5210007" cy="4439379"/>
          </a:xfrm>
        </p:spPr>
        <p:txBody>
          <a:bodyPr>
            <a:normAutofit lnSpcReduction="10000"/>
          </a:bodyPr>
          <a:lstStyle/>
          <a:p>
            <a:r>
              <a:rPr lang="en-US" dirty="0" smtClean="0"/>
              <a:t>Given that the team has established a reliable velocity over several iterations, and the top of the product backlog has been well-estimated, a product owner can begin to estimate how the project will play out several sprints ahead.</a:t>
            </a:r>
          </a:p>
          <a:p>
            <a:r>
              <a:rPr lang="en-US" dirty="0" smtClean="0"/>
              <a:t>Sprints may be grouped into “releases” which may correspond to when new versions will be shipped to end users, or other milestones.</a:t>
            </a:r>
          </a:p>
          <a:p>
            <a:r>
              <a:rPr lang="en-US" dirty="0" smtClean="0"/>
              <a:t>This helps solve the problem of not being able to tell customers up front how long their project will take.</a:t>
            </a:r>
          </a:p>
          <a:p>
            <a:r>
              <a:rPr lang="en-US" dirty="0" smtClean="0"/>
              <a:t>Since estimates are in relative units, velocity is specific to a team.  Therefore, velocity from one team cannot be compared to another team… their “story points” may not be equivalent.</a:t>
            </a:r>
            <a:endParaRPr lang="en-US" dirty="0"/>
          </a:p>
        </p:txBody>
      </p:sp>
      <p:pic>
        <p:nvPicPr>
          <p:cNvPr id="3074" name="Picture 2" descr="http://www.agiliste.fr/wp-content/uploads/2012/09/macro-planning-agile.jpg?b641d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975350" y="2548034"/>
            <a:ext cx="5715000" cy="2943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437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sp>
        <p:nvSpPr>
          <p:cNvPr id="3" name="Content Placeholder 2"/>
          <p:cNvSpPr>
            <a:spLocks noGrp="1"/>
          </p:cNvSpPr>
          <p:nvPr>
            <p:ph idx="1"/>
          </p:nvPr>
        </p:nvSpPr>
        <p:spPr/>
        <p:txBody>
          <a:bodyPr/>
          <a:lstStyle/>
          <a:p>
            <a:r>
              <a:rPr lang="en-US" dirty="0" smtClean="0"/>
              <a:t>Other artifacts that serve as information radiators may include bug tracking logs.</a:t>
            </a:r>
          </a:p>
          <a:p>
            <a:r>
              <a:rPr lang="en-US" dirty="0" smtClean="0"/>
              <a:t>Some teams also track the shortcuts they took and would like to refactor later.  This is a way of dealing with </a:t>
            </a:r>
            <a:r>
              <a:rPr lang="en-US" b="1" dirty="0" smtClean="0">
                <a:solidFill>
                  <a:schemeClr val="accent2"/>
                </a:solidFill>
              </a:rPr>
              <a:t>technical debt</a:t>
            </a:r>
            <a:r>
              <a:rPr lang="en-US" dirty="0" smtClean="0"/>
              <a:t>.</a:t>
            </a:r>
          </a:p>
          <a:p>
            <a:r>
              <a:rPr lang="en-US" dirty="0">
                <a:solidFill>
                  <a:schemeClr val="accent3"/>
                </a:solidFill>
              </a:rPr>
              <a:t>"Shipping first time code is like going into debt. A little debt speeds development so long as it is paid back promptly with a rewrite... The danger occurs when the debt is not repaid. Every minute spent on not-quite-right code counts as interest on that debt. Entire engineering organizations can be brought to a stand-still under the debt load of an unconsolidated implementation, object-oriented or otherwise</a:t>
            </a:r>
            <a:r>
              <a:rPr lang="en-US" dirty="0" smtClean="0">
                <a:solidFill>
                  <a:schemeClr val="accent3"/>
                </a:solidFill>
              </a:rPr>
              <a:t>.”  Ward Cunningham, 1992</a:t>
            </a:r>
            <a:endParaRPr lang="en-US" dirty="0">
              <a:solidFill>
                <a:schemeClr val="accent3"/>
              </a:solidFill>
            </a:endParaRPr>
          </a:p>
          <a:p>
            <a:r>
              <a:rPr lang="en-US" dirty="0" smtClean="0"/>
              <a:t>Technical debt matters when a team owns its work.  “No one washes a rental car.”</a:t>
            </a:r>
            <a:endParaRPr lang="en-US" dirty="0"/>
          </a:p>
        </p:txBody>
      </p:sp>
    </p:spTree>
    <p:extLst>
      <p:ext uri="{BB962C8B-B14F-4D97-AF65-F5344CB8AC3E}">
        <p14:creationId xmlns:p14="http://schemas.microsoft.com/office/powerpoint/2010/main" val="55646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that </a:t>
            </a:r>
            <a:r>
              <a:rPr lang="en-US" dirty="0" smtClean="0"/>
              <a:t>matter to business</a:t>
            </a:r>
            <a:endParaRPr lang="en-US" dirty="0"/>
          </a:p>
        </p:txBody>
      </p:sp>
      <p:sp>
        <p:nvSpPr>
          <p:cNvPr id="3" name="Content Placeholder 2"/>
          <p:cNvSpPr>
            <a:spLocks noGrp="1"/>
          </p:cNvSpPr>
          <p:nvPr>
            <p:ph idx="1"/>
          </p:nvPr>
        </p:nvSpPr>
        <p:spPr/>
        <p:txBody>
          <a:bodyPr>
            <a:normAutofit lnSpcReduction="10000"/>
          </a:bodyPr>
          <a:lstStyle/>
          <a:p>
            <a:r>
              <a:rPr lang="en-US" dirty="0" smtClean="0"/>
              <a:t>Businesses also have measures they need to see.  Can we design products that generate data to help validate the theory implicit in our work?</a:t>
            </a:r>
          </a:p>
          <a:p>
            <a:endParaRPr lang="en-US" dirty="0"/>
          </a:p>
          <a:p>
            <a:r>
              <a:rPr lang="en-US" dirty="0" smtClean="0"/>
              <a:t>From The Lean Startup, growth hypotheses might be:</a:t>
            </a:r>
          </a:p>
          <a:p>
            <a:pPr lvl="1"/>
            <a:r>
              <a:rPr lang="en-US" b="1" dirty="0" smtClean="0">
                <a:solidFill>
                  <a:schemeClr val="accent3"/>
                </a:solidFill>
              </a:rPr>
              <a:t>Viral growth </a:t>
            </a:r>
            <a:r>
              <a:rPr lang="en-US" dirty="0" smtClean="0"/>
              <a:t>–early users spread use of the product to others</a:t>
            </a:r>
          </a:p>
          <a:p>
            <a:pPr lvl="1"/>
            <a:r>
              <a:rPr lang="en-US" b="1" dirty="0" smtClean="0">
                <a:solidFill>
                  <a:schemeClr val="accent3"/>
                </a:solidFill>
              </a:rPr>
              <a:t>Marketing growth </a:t>
            </a:r>
            <a:r>
              <a:rPr lang="en-US" dirty="0" smtClean="0"/>
              <a:t>– fewer dollars of advertising will bring in greater dollars of sales</a:t>
            </a:r>
          </a:p>
          <a:p>
            <a:pPr lvl="1"/>
            <a:r>
              <a:rPr lang="en-US" b="1" dirty="0" smtClean="0">
                <a:solidFill>
                  <a:schemeClr val="accent3"/>
                </a:solidFill>
              </a:rPr>
              <a:t>Repeat business growth </a:t>
            </a:r>
            <a:r>
              <a:rPr lang="en-US" dirty="0" smtClean="0"/>
              <a:t>– new customers will come back for more product/service if you can get them once</a:t>
            </a:r>
          </a:p>
          <a:p>
            <a:pPr lvl="1"/>
            <a:endParaRPr lang="en-US" dirty="0"/>
          </a:p>
          <a:p>
            <a:r>
              <a:rPr lang="en-US" dirty="0" smtClean="0"/>
              <a:t>My claim: if, at your sprint reviews,  you can show “validated learning” in terms of those metrics, you’ve demonstrated much more than the baseline of scrum allows.</a:t>
            </a:r>
          </a:p>
          <a:p>
            <a:pPr lvl="1"/>
            <a:endParaRPr lang="en-US" dirty="0"/>
          </a:p>
        </p:txBody>
      </p:sp>
    </p:spTree>
    <p:extLst>
      <p:ext uri="{BB962C8B-B14F-4D97-AF65-F5344CB8AC3E}">
        <p14:creationId xmlns:p14="http://schemas.microsoft.com/office/powerpoint/2010/main" val="2251018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 collection</a:t>
            </a:r>
            <a:endParaRPr lang="en-US" dirty="0"/>
          </a:p>
        </p:txBody>
      </p:sp>
      <p:sp>
        <p:nvSpPr>
          <p:cNvPr id="3" name="Content Placeholder 2"/>
          <p:cNvSpPr>
            <a:spLocks noGrp="1"/>
          </p:cNvSpPr>
          <p:nvPr>
            <p:ph idx="1"/>
          </p:nvPr>
        </p:nvSpPr>
        <p:spPr/>
        <p:txBody>
          <a:bodyPr/>
          <a:lstStyle/>
          <a:p>
            <a:r>
              <a:rPr lang="en-US" dirty="0" smtClean="0"/>
              <a:t>How would we build some of these measures into our products?</a:t>
            </a:r>
          </a:p>
          <a:p>
            <a:pPr lvl="1"/>
            <a:r>
              <a:rPr lang="en-US" dirty="0" smtClean="0"/>
              <a:t>For ads… track which ad resulted in a sale.  Coupons have bar codes.  Ads have discount codes.</a:t>
            </a:r>
          </a:p>
          <a:p>
            <a:pPr lvl="1"/>
            <a:r>
              <a:rPr lang="en-US" dirty="0" smtClean="0"/>
              <a:t>Record invites in the database and recognize them at signup time.  Or send invite emails with customized links.</a:t>
            </a:r>
          </a:p>
          <a:p>
            <a:pPr lvl="1"/>
            <a:r>
              <a:rPr lang="en-US" dirty="0" smtClean="0"/>
              <a:t>Repeat business –some sort of user account.</a:t>
            </a:r>
          </a:p>
          <a:p>
            <a:pPr lvl="1"/>
            <a:r>
              <a:rPr lang="en-US" dirty="0" smtClean="0"/>
              <a:t>Simply ask people – how did you find out, etc.</a:t>
            </a:r>
          </a:p>
          <a:p>
            <a:pPr lvl="1"/>
            <a:r>
              <a:rPr lang="en-US" dirty="0" smtClean="0"/>
              <a:t>Use GPS to know where customers are.</a:t>
            </a:r>
          </a:p>
          <a:p>
            <a:pPr lvl="1"/>
            <a:r>
              <a:rPr lang="en-US" dirty="0" smtClean="0"/>
              <a:t>Simple SQL query – if data is centralized</a:t>
            </a:r>
          </a:p>
          <a:p>
            <a:pPr lvl="1"/>
            <a:r>
              <a:rPr lang="en-US" dirty="0" smtClean="0"/>
              <a:t>A/B testing?</a:t>
            </a:r>
          </a:p>
          <a:p>
            <a:pPr lvl="1"/>
            <a:endParaRPr lang="en-US" dirty="0"/>
          </a:p>
        </p:txBody>
      </p:sp>
    </p:spTree>
    <p:extLst>
      <p:ext uri="{BB962C8B-B14F-4D97-AF65-F5344CB8AC3E}">
        <p14:creationId xmlns:p14="http://schemas.microsoft.com/office/powerpoint/2010/main" val="3083533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radiator assignment</a:t>
            </a:r>
            <a:endParaRPr lang="en-US" dirty="0"/>
          </a:p>
        </p:txBody>
      </p:sp>
      <p:sp>
        <p:nvSpPr>
          <p:cNvPr id="3" name="Content Placeholder 2"/>
          <p:cNvSpPr>
            <a:spLocks noGrp="1"/>
          </p:cNvSpPr>
          <p:nvPr>
            <p:ph idx="1"/>
          </p:nvPr>
        </p:nvSpPr>
        <p:spPr/>
        <p:txBody>
          <a:bodyPr/>
          <a:lstStyle/>
          <a:p>
            <a:r>
              <a:rPr lang="en-US" dirty="0" smtClean="0"/>
              <a:t>You will propose a new feature or mechanism to gather data/information/feedback that is of value to the client as he develops and/or uses your project.</a:t>
            </a:r>
          </a:p>
          <a:p>
            <a:r>
              <a:rPr lang="en-US" dirty="0" smtClean="0"/>
              <a:t>Describe what the “output” is – i.e. a metric, or a chart/graph – and how you would build it.  Try to estimate how easy or how difficult it would be.</a:t>
            </a:r>
          </a:p>
          <a:p>
            <a:r>
              <a:rPr lang="en-US" dirty="0" smtClean="0"/>
              <a:t>You don’t actually have to build the proposal; but it should be well-reasoned so that your client could think about adding it to the backlog and deciding what its priority is.</a:t>
            </a:r>
          </a:p>
          <a:p>
            <a:r>
              <a:rPr lang="en-US" dirty="0" smtClean="0"/>
              <a:t>Commit it to GitHub.  It’s an individual assignment; but make sure you don’t offer the same proposal as a teammate.</a:t>
            </a:r>
            <a:endParaRPr lang="en-US" dirty="0"/>
          </a:p>
        </p:txBody>
      </p:sp>
    </p:spTree>
    <p:extLst>
      <p:ext uri="{BB962C8B-B14F-4D97-AF65-F5344CB8AC3E}">
        <p14:creationId xmlns:p14="http://schemas.microsoft.com/office/powerpoint/2010/main" val="3388288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581192" y="2180496"/>
            <a:ext cx="11029615" cy="4382229"/>
          </a:xfrm>
        </p:spPr>
        <p:txBody>
          <a:bodyPr>
            <a:normAutofit/>
          </a:bodyPr>
          <a:lstStyle/>
          <a:p>
            <a:r>
              <a:rPr lang="en-US" dirty="0" smtClean="0"/>
              <a:t>Take a look at the types of information provided by “information radiators” such as task boards and burn charts.</a:t>
            </a:r>
          </a:p>
          <a:p>
            <a:r>
              <a:rPr lang="en-US" dirty="0" smtClean="0"/>
              <a:t>Discuss the metrics that matter from a business standpoint.</a:t>
            </a:r>
          </a:p>
          <a:p>
            <a:r>
              <a:rPr lang="en-US" dirty="0" smtClean="0"/>
              <a:t>Find ways to build data collection into the product and development process.</a:t>
            </a:r>
          </a:p>
          <a:p>
            <a:r>
              <a:rPr lang="en-US" dirty="0" smtClean="0"/>
              <a:t>Introduce the “metrics” assignment due next week.</a:t>
            </a:r>
          </a:p>
          <a:p>
            <a:endParaRPr lang="en-US" dirty="0" smtClean="0"/>
          </a:p>
          <a:p>
            <a:endParaRPr lang="en-US" dirty="0" smtClean="0"/>
          </a:p>
        </p:txBody>
      </p:sp>
    </p:spTree>
    <p:extLst>
      <p:ext uri="{BB962C8B-B14F-4D97-AF65-F5344CB8AC3E}">
        <p14:creationId xmlns:p14="http://schemas.microsoft.com/office/powerpoint/2010/main" val="2716001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radiators</a:t>
            </a:r>
            <a:endParaRPr lang="en-US" dirty="0"/>
          </a:p>
        </p:txBody>
      </p:sp>
      <p:sp>
        <p:nvSpPr>
          <p:cNvPr id="3" name="Content Placeholder 2"/>
          <p:cNvSpPr>
            <a:spLocks noGrp="1"/>
          </p:cNvSpPr>
          <p:nvPr>
            <p:ph idx="1"/>
          </p:nvPr>
        </p:nvSpPr>
        <p:spPr/>
        <p:txBody>
          <a:bodyPr/>
          <a:lstStyle/>
          <a:p>
            <a:r>
              <a:rPr lang="en-US" dirty="0" smtClean="0"/>
              <a:t>Information is vital to managing projects and processes.  This is true in traditional and Agile methods.</a:t>
            </a:r>
          </a:p>
          <a:p>
            <a:r>
              <a:rPr lang="en-US" dirty="0" smtClean="0"/>
              <a:t>If a team has its own shared workspace, a “team room” or the like, it will often be full of “big visible charts” or “information radiators” designed to make information public and hard to avoid.</a:t>
            </a:r>
          </a:p>
          <a:p>
            <a:endParaRPr lang="en-US" dirty="0" smtClean="0"/>
          </a:p>
          <a:p>
            <a:r>
              <a:rPr lang="en-US" dirty="0" smtClean="0"/>
              <a:t>The </a:t>
            </a:r>
            <a:r>
              <a:rPr lang="en-US" i="1" dirty="0" smtClean="0"/>
              <a:t>real trick</a:t>
            </a:r>
            <a:r>
              <a:rPr lang="en-US" dirty="0" smtClean="0"/>
              <a:t> is to find ways to generate data and information without requiring a lot of extra work.  Ideally you want to design processes so that information is a by-product.</a:t>
            </a:r>
          </a:p>
        </p:txBody>
      </p:sp>
    </p:spTree>
    <p:extLst>
      <p:ext uri="{BB962C8B-B14F-4D97-AF65-F5344CB8AC3E}">
        <p14:creationId xmlns:p14="http://schemas.microsoft.com/office/powerpoint/2010/main" val="2399305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charts</a:t>
            </a:r>
            <a:endParaRPr lang="en-US" dirty="0"/>
          </a:p>
        </p:txBody>
      </p:sp>
      <p:sp>
        <p:nvSpPr>
          <p:cNvPr id="3" name="Content Placeholder 2"/>
          <p:cNvSpPr>
            <a:spLocks noGrp="1"/>
          </p:cNvSpPr>
          <p:nvPr>
            <p:ph idx="1"/>
          </p:nvPr>
        </p:nvSpPr>
        <p:spPr>
          <a:xfrm>
            <a:off x="581192" y="2180496"/>
            <a:ext cx="4646141" cy="4382229"/>
          </a:xfrm>
        </p:spPr>
        <p:txBody>
          <a:bodyPr>
            <a:normAutofit lnSpcReduction="10000"/>
          </a:bodyPr>
          <a:lstStyle/>
          <a:p>
            <a:r>
              <a:rPr lang="en-US" dirty="0" smtClean="0"/>
              <a:t>A classic way of visualizing project schedules, Gantt charts show start and end dates for tasks and sub-tasks of a project.</a:t>
            </a:r>
          </a:p>
          <a:p>
            <a:r>
              <a:rPr lang="en-US" dirty="0" smtClean="0"/>
              <a:t>They also allow visualization of task dependencies – which tasks must be finished before a particular task may begin.</a:t>
            </a:r>
          </a:p>
          <a:p>
            <a:r>
              <a:rPr lang="en-US" dirty="0" smtClean="0"/>
              <a:t>Because the data is drawn on a timeline, it’s very easy to compare the forecast to the actual status of a project at any time.</a:t>
            </a:r>
          </a:p>
          <a:p>
            <a:r>
              <a:rPr lang="en-US" dirty="0" smtClean="0"/>
              <a:t>Easy to produce in Excel, MS Project, or other software packages.  </a:t>
            </a:r>
          </a:p>
          <a:p>
            <a:r>
              <a:rPr lang="en-US" dirty="0" smtClean="0">
                <a:solidFill>
                  <a:schemeClr val="tx2">
                    <a:lumMod val="60000"/>
                    <a:lumOff val="40000"/>
                  </a:schemeClr>
                </a:solidFill>
              </a:rPr>
              <a:t>Typically associated with traditional project management because it’s based on a forecast and might be tedious to revise as requirements change.</a:t>
            </a:r>
            <a:endParaRPr lang="en-US" dirty="0">
              <a:solidFill>
                <a:schemeClr val="tx2">
                  <a:lumMod val="60000"/>
                  <a:lumOff val="40000"/>
                </a:schemeClr>
              </a:solidFill>
            </a:endParaRPr>
          </a:p>
        </p:txBody>
      </p:sp>
      <p:pic>
        <p:nvPicPr>
          <p:cNvPr id="1026" name="Picture 2" descr="http://www.ics.forth.gr/tourbot/figs21-6/tourbot-gantt.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37018" y="1997481"/>
            <a:ext cx="3541409" cy="2374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ncresswell.files.wordpress.com/2012/10/gantt_char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37018" y="4652225"/>
            <a:ext cx="3543300" cy="199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4" name="Picture 10" descr="http://gc.blog.br/wp-content/gantt_chart.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188112" y="2180496"/>
            <a:ext cx="2851488" cy="3980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27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diagrams</a:t>
            </a:r>
            <a:endParaRPr lang="en-US" dirty="0"/>
          </a:p>
        </p:txBody>
      </p:sp>
      <p:sp>
        <p:nvSpPr>
          <p:cNvPr id="3" name="Content Placeholder 2"/>
          <p:cNvSpPr>
            <a:spLocks noGrp="1"/>
          </p:cNvSpPr>
          <p:nvPr>
            <p:ph idx="1"/>
          </p:nvPr>
        </p:nvSpPr>
        <p:spPr>
          <a:xfrm>
            <a:off x="5048250" y="2180496"/>
            <a:ext cx="6562557" cy="4201254"/>
          </a:xfrm>
        </p:spPr>
        <p:txBody>
          <a:bodyPr>
            <a:normAutofit lnSpcReduction="10000"/>
          </a:bodyPr>
          <a:lstStyle/>
          <a:p>
            <a:r>
              <a:rPr lang="en-US" dirty="0" smtClean="0"/>
              <a:t>First used in the 1960s, network diagrams are a tool for project planning that highlight the technical and business dependencies between tasks.</a:t>
            </a:r>
          </a:p>
          <a:p>
            <a:r>
              <a:rPr lang="en-US" dirty="0" smtClean="0"/>
              <a:t>In the “task on node” version (depicted), each node features a subtask and an estimate of how long it is expected to take.</a:t>
            </a:r>
          </a:p>
          <a:p>
            <a:r>
              <a:rPr lang="en-US" dirty="0" smtClean="0"/>
              <a:t>Arrows represent dependency rules – the most common is “when A is finished, B can begin”, but others are possible (such as “when A </a:t>
            </a:r>
            <a:r>
              <a:rPr lang="en-US" i="1" dirty="0" smtClean="0"/>
              <a:t>begins</a:t>
            </a:r>
            <a:r>
              <a:rPr lang="en-US" dirty="0" smtClean="0"/>
              <a:t>, B can begin”).</a:t>
            </a:r>
          </a:p>
          <a:p>
            <a:r>
              <a:rPr lang="en-US" dirty="0" smtClean="0"/>
              <a:t>From this we can calculate the “earliest start date” for each task, as well as the “latest start date” that would not delay the project as a whole. </a:t>
            </a:r>
            <a:r>
              <a:rPr lang="en-US" dirty="0"/>
              <a:t> </a:t>
            </a:r>
            <a:endParaRPr lang="en-US" dirty="0" smtClean="0"/>
          </a:p>
          <a:p>
            <a:r>
              <a:rPr lang="en-US" dirty="0" smtClean="0"/>
              <a:t>Many tasks will have “slack”, but there will be at least one path through the network with no slack.  This is the </a:t>
            </a:r>
            <a:r>
              <a:rPr lang="en-US" b="1" dirty="0" smtClean="0">
                <a:solidFill>
                  <a:srgbClr val="FF0000"/>
                </a:solidFill>
              </a:rPr>
              <a:t>critical path</a:t>
            </a:r>
            <a:r>
              <a:rPr lang="en-US" dirty="0" smtClean="0"/>
              <a:t>.  Managing the critical path is vital to keeping the project on track.</a:t>
            </a:r>
            <a:endParaRPr lang="en-US" dirty="0"/>
          </a:p>
        </p:txBody>
      </p:sp>
      <p:pic>
        <p:nvPicPr>
          <p:cNvPr id="2050" name="Picture 2" descr="http://1.bp.blogspot.com/-eIp8sqtYazQ/T-XVJzJz-LI/AAAAAAAAAAw/KKQlcu6ndO8/s1600/1518-004-5E5A949F.gif"/>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1992" y="2759649"/>
            <a:ext cx="4000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43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endParaRPr lang="en-US" dirty="0"/>
          </a:p>
        </p:txBody>
      </p:sp>
      <p:sp>
        <p:nvSpPr>
          <p:cNvPr id="3" name="Content Placeholder 2"/>
          <p:cNvSpPr>
            <a:spLocks noGrp="1"/>
          </p:cNvSpPr>
          <p:nvPr>
            <p:ph idx="1"/>
          </p:nvPr>
        </p:nvSpPr>
        <p:spPr>
          <a:xfrm>
            <a:off x="581193" y="2180496"/>
            <a:ext cx="6505408" cy="4315554"/>
          </a:xfrm>
        </p:spPr>
        <p:txBody>
          <a:bodyPr>
            <a:normAutofit/>
          </a:bodyPr>
          <a:lstStyle/>
          <a:p>
            <a:r>
              <a:rPr lang="en-US" dirty="0" smtClean="0"/>
              <a:t>The term “Kanban” comes from Japanese manufacturing methods (i.e., Toyota, i.e. Deming).  It refers to a method of using paper cards to signal the need to replenish inventory.</a:t>
            </a:r>
          </a:p>
          <a:p>
            <a:r>
              <a:rPr lang="en-US" dirty="0" smtClean="0"/>
              <a:t>There are a couple of big ideas that we get from Kanban:</a:t>
            </a:r>
          </a:p>
          <a:p>
            <a:pPr lvl="1"/>
            <a:r>
              <a:rPr lang="en-US" dirty="0" smtClean="0"/>
              <a:t>Limiting work “in process”, thereby limiting inventory.</a:t>
            </a:r>
          </a:p>
          <a:p>
            <a:pPr lvl="1"/>
            <a:r>
              <a:rPr lang="en-US" dirty="0" smtClean="0"/>
              <a:t>Making demand visible.  Everyone can see what needs to be worked on next, and (equally important) what doesn’t need to be done.</a:t>
            </a:r>
          </a:p>
          <a:p>
            <a:r>
              <a:rPr lang="en-US" dirty="0" smtClean="0"/>
              <a:t>In software development, we also have “inventory” or “work in process” (WIP).  These are programming tasks.  Like inventory, they can pile up if two different “stations” are working at different paces.  Like inventory, they can “spoil” if they pile up and are not managed.</a:t>
            </a:r>
            <a:endParaRPr lang="en-US" dirty="0"/>
          </a:p>
        </p:txBody>
      </p:sp>
      <p:pic>
        <p:nvPicPr>
          <p:cNvPr id="3074" name="Picture 2" descr="http://www.theleanman.com/FileUpload/Supermarket.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286457" y="2114647"/>
            <a:ext cx="4324350"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21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task boards</a:t>
            </a:r>
            <a:endParaRPr lang="en-US" dirty="0"/>
          </a:p>
        </p:txBody>
      </p:sp>
      <p:sp>
        <p:nvSpPr>
          <p:cNvPr id="3" name="Content Placeholder 2"/>
          <p:cNvSpPr>
            <a:spLocks noGrp="1"/>
          </p:cNvSpPr>
          <p:nvPr>
            <p:ph idx="1"/>
          </p:nvPr>
        </p:nvSpPr>
        <p:spPr>
          <a:xfrm>
            <a:off x="581192" y="2180495"/>
            <a:ext cx="7084389" cy="4647351"/>
          </a:xfrm>
        </p:spPr>
        <p:txBody>
          <a:bodyPr>
            <a:normAutofit fontScale="85000" lnSpcReduction="10000"/>
          </a:bodyPr>
          <a:lstStyle/>
          <a:p>
            <a:r>
              <a:rPr lang="en-US" dirty="0" smtClean="0"/>
              <a:t>Scrum task boards (or workflow boards) are an adaptation of Kanban.</a:t>
            </a:r>
          </a:p>
          <a:p>
            <a:r>
              <a:rPr lang="en-US" dirty="0" smtClean="0"/>
              <a:t>In a similar way, they allow the team to see:</a:t>
            </a:r>
          </a:p>
          <a:p>
            <a:pPr lvl="1"/>
            <a:r>
              <a:rPr lang="en-US" dirty="0" smtClean="0"/>
              <a:t>What needs to be done?</a:t>
            </a:r>
          </a:p>
          <a:p>
            <a:pPr lvl="1"/>
            <a:r>
              <a:rPr lang="en-US" dirty="0" smtClean="0"/>
              <a:t>What’s “in process” (and might need help getting done)?</a:t>
            </a:r>
          </a:p>
          <a:p>
            <a:r>
              <a:rPr lang="en-US" dirty="0" smtClean="0"/>
              <a:t>A well-designed task board also makes the sprint backlog visible, shows tasks that are anticipated later in the task, and shows what’s already done.</a:t>
            </a:r>
          </a:p>
          <a:p>
            <a:r>
              <a:rPr lang="en-US" dirty="0" smtClean="0"/>
              <a:t>Color codes may indicate different types of tasks, or different people responsible, etc.  Some teams use stickers to identify problems, or mark up tasks in other ways.</a:t>
            </a:r>
          </a:p>
          <a:p>
            <a:r>
              <a:rPr lang="en-US" dirty="0" smtClean="0"/>
              <a:t>In a hybrid method (Scrum-Ban), each W.I.P. column (“in progress”, “testing”, etc.) will have a W.I.P. limit, preventing the team from letting work “pile up”.  This ensures that the team is working on the right things to ensure a steady flow of completed work.</a:t>
            </a:r>
          </a:p>
          <a:p>
            <a:r>
              <a:rPr lang="en-US" dirty="0" smtClean="0"/>
              <a:t>Distributed teams struggle with the lack of a shared task board.  </a:t>
            </a:r>
            <a:r>
              <a:rPr lang="en-US" dirty="0" err="1" smtClean="0"/>
              <a:t>Trello</a:t>
            </a:r>
            <a:r>
              <a:rPr lang="en-US" dirty="0" smtClean="0"/>
              <a:t>, </a:t>
            </a:r>
            <a:r>
              <a:rPr lang="en-US" dirty="0" err="1" smtClean="0"/>
              <a:t>etc</a:t>
            </a:r>
            <a:r>
              <a:rPr lang="en-US" dirty="0" smtClean="0"/>
              <a:t>, are generally seen as poor substitutes.</a:t>
            </a:r>
          </a:p>
          <a:p>
            <a:r>
              <a:rPr lang="en-US" b="1" dirty="0" smtClean="0">
                <a:solidFill>
                  <a:schemeClr val="accent2"/>
                </a:solidFill>
              </a:rPr>
              <a:t>The best part about these boards is that all this information is captured “for free”, as a byproduct of the daily meetings and regular intra-team communication.  There need not be anyone fussing about updating a spreadsheet!</a:t>
            </a:r>
            <a:endParaRPr lang="en-US" b="1" dirty="0">
              <a:solidFill>
                <a:schemeClr val="accent2"/>
              </a:solidFill>
            </a:endParaRPr>
          </a:p>
        </p:txBody>
      </p:sp>
      <p:pic>
        <p:nvPicPr>
          <p:cNvPr id="4098" name="Picture 2" descr="http://upload.wikimedia.org/wikipedia/commons/thumb/d/d3/Simple-kanban-board-.jpg/400px-Simple-kanban-board-.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00807" y="745767"/>
            <a:ext cx="3810000" cy="2266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83518" y="2990194"/>
            <a:ext cx="2162515" cy="369332"/>
          </a:xfrm>
          <a:prstGeom prst="rect">
            <a:avLst/>
          </a:prstGeom>
          <a:noFill/>
        </p:spPr>
        <p:txBody>
          <a:bodyPr wrap="none" rtlCol="0">
            <a:spAutoFit/>
          </a:bodyPr>
          <a:lstStyle/>
          <a:p>
            <a:r>
              <a:rPr lang="en-US" dirty="0" smtClean="0">
                <a:solidFill>
                  <a:schemeClr val="accent2"/>
                </a:solidFill>
              </a:rPr>
              <a:t>simple Kanban board</a:t>
            </a:r>
            <a:endParaRPr lang="en-US" dirty="0">
              <a:solidFill>
                <a:schemeClr val="accent2"/>
              </a:solidFill>
            </a:endParaRPr>
          </a:p>
        </p:txBody>
      </p:sp>
      <p:pic>
        <p:nvPicPr>
          <p:cNvPr id="4100" name="Picture 4" descr="http://amareshv.files.wordpress.com/2011/03/fairydustboard_20110324.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00807" y="3709830"/>
            <a:ext cx="4140317" cy="31180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00807" y="3332259"/>
            <a:ext cx="1822678" cy="369332"/>
          </a:xfrm>
          <a:prstGeom prst="rect">
            <a:avLst/>
          </a:prstGeom>
          <a:noFill/>
        </p:spPr>
        <p:txBody>
          <a:bodyPr wrap="none" rtlCol="0">
            <a:spAutoFit/>
          </a:bodyPr>
          <a:lstStyle/>
          <a:p>
            <a:r>
              <a:rPr lang="en-US" dirty="0" smtClean="0">
                <a:solidFill>
                  <a:schemeClr val="accent2"/>
                </a:solidFill>
              </a:rPr>
              <a:t>Scrum task board</a:t>
            </a:r>
            <a:endParaRPr lang="en-US" dirty="0">
              <a:solidFill>
                <a:schemeClr val="accent2"/>
              </a:solidFill>
            </a:endParaRPr>
          </a:p>
        </p:txBody>
      </p:sp>
    </p:spTree>
    <p:extLst>
      <p:ext uri="{BB962C8B-B14F-4D97-AF65-F5344CB8AC3E}">
        <p14:creationId xmlns:p14="http://schemas.microsoft.com/office/powerpoint/2010/main" val="1839590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charts</a:t>
            </a:r>
            <a:endParaRPr lang="en-US" dirty="0"/>
          </a:p>
        </p:txBody>
      </p:sp>
      <p:sp>
        <p:nvSpPr>
          <p:cNvPr id="3" name="Content Placeholder 2"/>
          <p:cNvSpPr>
            <a:spLocks noGrp="1"/>
          </p:cNvSpPr>
          <p:nvPr>
            <p:ph idx="1"/>
          </p:nvPr>
        </p:nvSpPr>
        <p:spPr>
          <a:xfrm>
            <a:off x="581192" y="2180496"/>
            <a:ext cx="6267283" cy="4372704"/>
          </a:xfrm>
        </p:spPr>
        <p:txBody>
          <a:bodyPr>
            <a:normAutofit/>
          </a:bodyPr>
          <a:lstStyle/>
          <a:p>
            <a:r>
              <a:rPr lang="en-US" dirty="0" smtClean="0"/>
              <a:t>Burndown charts report the amount of remaining work in the sprint on a daily basis…</a:t>
            </a:r>
          </a:p>
          <a:p>
            <a:r>
              <a:rPr lang="en-US" dirty="0" smtClean="0"/>
              <a:t>… or the amount of remaining work in the product backlog on a longer time scale.</a:t>
            </a:r>
          </a:p>
          <a:p>
            <a:r>
              <a:rPr lang="en-US" dirty="0" smtClean="0"/>
              <a:t>The units of the scale are whatever units you use for estimating – “task points” or ideal hours for tasks, “story points” for product backlog items.</a:t>
            </a:r>
          </a:p>
          <a:p>
            <a:r>
              <a:rPr lang="en-US" dirty="0" smtClean="0"/>
              <a:t>This number is affected by two forces:</a:t>
            </a:r>
          </a:p>
          <a:p>
            <a:pPr lvl="1"/>
            <a:r>
              <a:rPr lang="en-US" dirty="0" smtClean="0"/>
              <a:t>It decreases as the team completes work.</a:t>
            </a:r>
          </a:p>
          <a:p>
            <a:pPr lvl="1"/>
            <a:r>
              <a:rPr lang="en-US" dirty="0" smtClean="0"/>
              <a:t>It increases as the team or the product owner discovers new requirements.</a:t>
            </a:r>
          </a:p>
          <a:p>
            <a:r>
              <a:rPr lang="en-US" dirty="0" smtClean="0"/>
              <a:t>Thus, a strictly (monotonically) decreasing line is not always what you’d expect to see.</a:t>
            </a:r>
            <a:endParaRPr lang="en-US" dirty="0"/>
          </a:p>
        </p:txBody>
      </p:sp>
      <p:pic>
        <p:nvPicPr>
          <p:cNvPr id="1026" name="Picture 2" descr="http://1.bp.blogspot.com/-6PzTzjlOg04/UDeyq_T2auI/AAAAAAAAAmU/Nlp8dhqcUeU/s1600/DailyBurndown.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080250" y="2595658"/>
            <a:ext cx="4654350" cy="3386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38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Deming and “statistical control”</a:t>
            </a:r>
            <a:endParaRPr lang="en-US" dirty="0"/>
          </a:p>
        </p:txBody>
      </p:sp>
      <p:sp>
        <p:nvSpPr>
          <p:cNvPr id="3" name="Content Placeholder 2"/>
          <p:cNvSpPr>
            <a:spLocks noGrp="1"/>
          </p:cNvSpPr>
          <p:nvPr>
            <p:ph idx="1"/>
          </p:nvPr>
        </p:nvSpPr>
        <p:spPr>
          <a:xfrm>
            <a:off x="581193" y="2161446"/>
            <a:ext cx="7191208" cy="4248879"/>
          </a:xfrm>
        </p:spPr>
        <p:txBody>
          <a:bodyPr>
            <a:normAutofit/>
          </a:bodyPr>
          <a:lstStyle/>
          <a:p>
            <a:r>
              <a:rPr lang="en-US" dirty="0" smtClean="0"/>
              <a:t>After W. Edwards Deming basically rebuilt industrial civilization in Japan, he wrote this book to try to do the same for the USA.</a:t>
            </a:r>
          </a:p>
          <a:p>
            <a:r>
              <a:rPr lang="en-US" dirty="0" smtClean="0"/>
              <a:t>One of his claims is that quality and production problems come from “the system”, not from individual workers.</a:t>
            </a:r>
          </a:p>
          <a:p>
            <a:r>
              <a:rPr lang="en-US" dirty="0" smtClean="0"/>
              <a:t>His insistence is that you need to get your system under “</a:t>
            </a:r>
            <a:r>
              <a:rPr lang="en-US" dirty="0" smtClean="0">
                <a:solidFill>
                  <a:schemeClr val="accent2"/>
                </a:solidFill>
              </a:rPr>
              <a:t>statistical control</a:t>
            </a:r>
            <a:r>
              <a:rPr lang="en-US" dirty="0" smtClean="0"/>
              <a:t>”, by which he means you need your problems to be predictable.  If you have a long-run average of say 5% defects, you can work on improving the system.  But if your defects vary from 1% to 10% day to day, you have no idea if and when you are improving things.</a:t>
            </a:r>
          </a:p>
          <a:p>
            <a:r>
              <a:rPr lang="en-US" dirty="0" smtClean="0"/>
              <a:t>Think about using your information radiators not to diagnose “special causes” but to understand the “typical” behavior of your system.  Once you know how your team </a:t>
            </a:r>
            <a:r>
              <a:rPr lang="en-US" dirty="0" smtClean="0">
                <a:solidFill>
                  <a:schemeClr val="accent2"/>
                </a:solidFill>
              </a:rPr>
              <a:t>typically</a:t>
            </a:r>
            <a:r>
              <a:rPr lang="en-US" dirty="0" smtClean="0"/>
              <a:t> performs, you can improve it and measure your improvement.</a:t>
            </a:r>
          </a:p>
        </p:txBody>
      </p:sp>
      <p:pic>
        <p:nvPicPr>
          <p:cNvPr id="1026" name="Picture 2" descr="http://www.albertsuckow.com/wp-content/uploads/2012/07/out-of-the-crisis-de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1350" y="1885950"/>
            <a:ext cx="30289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88235"/>
      </p:ext>
    </p:extLst>
  </p:cSld>
  <p:clrMapOvr>
    <a:masterClrMapping/>
  </p:clrMapOvr>
</p:sld>
</file>

<file path=ppt/theme/theme1.xml><?xml version="1.0" encoding="utf-8"?>
<a:theme xmlns:a="http://schemas.openxmlformats.org/drawingml/2006/main" name="Dividen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1328</TotalTime>
  <Words>1777</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 2</vt:lpstr>
      <vt:lpstr>Dividend</vt:lpstr>
      <vt:lpstr>Information radiators</vt:lpstr>
      <vt:lpstr>Objectives</vt:lpstr>
      <vt:lpstr>Information radiators</vt:lpstr>
      <vt:lpstr>Gantt charts</vt:lpstr>
      <vt:lpstr>Network diagrams</vt:lpstr>
      <vt:lpstr>kanban</vt:lpstr>
      <vt:lpstr>Scrum task boards</vt:lpstr>
      <vt:lpstr>Burndown charts</vt:lpstr>
      <vt:lpstr>Deming and “statistical control”</vt:lpstr>
      <vt:lpstr>Burn-up charts and velocity</vt:lpstr>
      <vt:lpstr>Using velocity in release planning</vt:lpstr>
      <vt:lpstr>Technical debt</vt:lpstr>
      <vt:lpstr>Metrics that matter to business</vt:lpstr>
      <vt:lpstr>Built-in data collection</vt:lpstr>
      <vt:lpstr>Information radiator assignment</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121</cp:revision>
  <dcterms:created xsi:type="dcterms:W3CDTF">2014-05-16T21:14:09Z</dcterms:created>
  <dcterms:modified xsi:type="dcterms:W3CDTF">2014-09-11T16:06:25Z</dcterms:modified>
</cp:coreProperties>
</file>