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55"/>
  </p:notesMasterIdLst>
  <p:sldIdLst>
    <p:sldId id="256" r:id="rId2"/>
    <p:sldId id="290" r:id="rId3"/>
    <p:sldId id="292" r:id="rId4"/>
    <p:sldId id="293" r:id="rId5"/>
    <p:sldId id="294" r:id="rId6"/>
    <p:sldId id="295" r:id="rId7"/>
    <p:sldId id="296" r:id="rId8"/>
    <p:sldId id="297" r:id="rId9"/>
    <p:sldId id="298" r:id="rId10"/>
    <p:sldId id="299" r:id="rId11"/>
    <p:sldId id="300" r:id="rId12"/>
    <p:sldId id="301" r:id="rId13"/>
    <p:sldId id="291"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02" r:id="rId31"/>
    <p:sldId id="319" r:id="rId32"/>
    <p:sldId id="320" r:id="rId33"/>
    <p:sldId id="321" r:id="rId34"/>
    <p:sldId id="322" r:id="rId35"/>
    <p:sldId id="323"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32" autoAdjust="0"/>
    <p:restoredTop sz="94660"/>
  </p:normalViewPr>
  <p:slideViewPr>
    <p:cSldViewPr snapToGrid="0">
      <p:cViewPr varScale="1">
        <p:scale>
          <a:sx n="99" d="100"/>
          <a:sy n="99"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9/2/2014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607B8-B6F5-4EE6-AF6F-9B510C3784AF}" type="slidenum">
              <a:rPr lang="en-US" smtClean="0"/>
              <a:t>5</a:t>
            </a:fld>
            <a:endParaRPr lang="en-US"/>
          </a:p>
        </p:txBody>
      </p:sp>
    </p:spTree>
    <p:extLst>
      <p:ext uri="{BB962C8B-B14F-4D97-AF65-F5344CB8AC3E}">
        <p14:creationId xmlns:p14="http://schemas.microsoft.com/office/powerpoint/2010/main" val="233116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607B8-B6F5-4EE6-AF6F-9B510C3784AF}" type="slidenum">
              <a:rPr lang="en-US" smtClean="0"/>
              <a:t>6</a:t>
            </a:fld>
            <a:endParaRPr lang="en-US"/>
          </a:p>
        </p:txBody>
      </p:sp>
    </p:spTree>
    <p:extLst>
      <p:ext uri="{BB962C8B-B14F-4D97-AF65-F5344CB8AC3E}">
        <p14:creationId xmlns:p14="http://schemas.microsoft.com/office/powerpoint/2010/main" val="347689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607B8-B6F5-4EE6-AF6F-9B510C3784AF}" type="slidenum">
              <a:rPr lang="en-US" smtClean="0"/>
              <a:t>8</a:t>
            </a:fld>
            <a:endParaRPr lang="en-US"/>
          </a:p>
        </p:txBody>
      </p:sp>
    </p:spTree>
    <p:extLst>
      <p:ext uri="{BB962C8B-B14F-4D97-AF65-F5344CB8AC3E}">
        <p14:creationId xmlns:p14="http://schemas.microsoft.com/office/powerpoint/2010/main" val="292415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E607B8-B6F5-4EE6-AF6F-9B510C3784AF}" type="slidenum">
              <a:rPr lang="en-US" smtClean="0"/>
              <a:t>9</a:t>
            </a:fld>
            <a:endParaRPr lang="en-US"/>
          </a:p>
        </p:txBody>
      </p:sp>
    </p:spTree>
    <p:extLst>
      <p:ext uri="{BB962C8B-B14F-4D97-AF65-F5344CB8AC3E}">
        <p14:creationId xmlns:p14="http://schemas.microsoft.com/office/powerpoint/2010/main" val="3705226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684E0-08A3-4F41-B3BA-42BCDA09E5F4}" type="slidenum">
              <a:rPr lang="en-US" smtClean="0"/>
              <a:t>12</a:t>
            </a:fld>
            <a:endParaRPr lang="en-US"/>
          </a:p>
        </p:txBody>
      </p:sp>
    </p:spTree>
    <p:extLst>
      <p:ext uri="{BB962C8B-B14F-4D97-AF65-F5344CB8AC3E}">
        <p14:creationId xmlns:p14="http://schemas.microsoft.com/office/powerpoint/2010/main" val="3097160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684E0-08A3-4F41-B3BA-42BCDA09E5F4}" type="slidenum">
              <a:rPr lang="en-US" smtClean="0"/>
              <a:t>14</a:t>
            </a:fld>
            <a:endParaRPr lang="en-US"/>
          </a:p>
        </p:txBody>
      </p:sp>
    </p:spTree>
    <p:extLst>
      <p:ext uri="{BB962C8B-B14F-4D97-AF65-F5344CB8AC3E}">
        <p14:creationId xmlns:p14="http://schemas.microsoft.com/office/powerpoint/2010/main" val="335151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684E0-08A3-4F41-B3BA-42BCDA09E5F4}" type="slidenum">
              <a:rPr lang="en-US" smtClean="0"/>
              <a:t>16</a:t>
            </a:fld>
            <a:endParaRPr lang="en-US"/>
          </a:p>
        </p:txBody>
      </p:sp>
    </p:spTree>
    <p:extLst>
      <p:ext uri="{BB962C8B-B14F-4D97-AF65-F5344CB8AC3E}">
        <p14:creationId xmlns:p14="http://schemas.microsoft.com/office/powerpoint/2010/main" val="358286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5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78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2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0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04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78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5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77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65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3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54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crum.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slideshare.net/maetl/readme-driven-development-12783652" TargetMode="External"/><Relationship Id="rId2" Type="http://schemas.openxmlformats.org/officeDocument/2006/relationships/hyperlink" Target="http://tom.preston-werner.com/2010/08/23/readme-driven-development.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help.github.com/articles/github-flavored-markdow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README-driven development</a:t>
            </a:r>
            <a:endParaRPr lang="en-US" dirty="0"/>
          </a:p>
        </p:txBody>
      </p:sp>
      <p:sp>
        <p:nvSpPr>
          <p:cNvPr id="3" name="Subtitle 2"/>
          <p:cNvSpPr>
            <a:spLocks noGrp="1"/>
          </p:cNvSpPr>
          <p:nvPr>
            <p:ph type="subTitle" idx="1"/>
          </p:nvPr>
        </p:nvSpPr>
        <p:spPr/>
        <p:txBody>
          <a:bodyPr/>
          <a:lstStyle/>
          <a:p>
            <a:r>
              <a:rPr lang="en-US" dirty="0" smtClean="0"/>
              <a:t>CIS 440 </a:t>
            </a:r>
            <a:r>
              <a:rPr lang="en-US" dirty="0"/>
              <a:t>∙ </a:t>
            </a:r>
            <a:r>
              <a:rPr lang="en-US" dirty="0" smtClean="0"/>
              <a:t>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Hungry for data</a:t>
            </a:r>
            <a:endParaRPr lang="en-US" dirty="0"/>
          </a:p>
        </p:txBody>
      </p:sp>
      <p:sp>
        <p:nvSpPr>
          <p:cNvPr id="3" name="Content Placeholder 2"/>
          <p:cNvSpPr>
            <a:spLocks noGrp="1"/>
          </p:cNvSpPr>
          <p:nvPr>
            <p:ph idx="1"/>
          </p:nvPr>
        </p:nvSpPr>
        <p:spPr/>
        <p:txBody>
          <a:bodyPr/>
          <a:lstStyle/>
          <a:p>
            <a:r>
              <a:rPr lang="en-US" dirty="0" smtClean="0"/>
              <a:t>As empiricists, we’re constantly hungry for data.  What kinds of data might we seek?</a:t>
            </a:r>
          </a:p>
          <a:p>
            <a:pPr marL="342900" indent="-342900">
              <a:buFont typeface="+mj-lt"/>
              <a:buAutoNum type="arabicPeriod"/>
            </a:pPr>
            <a:r>
              <a:rPr lang="en-US" dirty="0" smtClean="0"/>
              <a:t>Observations about the technology.  What does it let us do?  What are its constraints?  Can it solve the problem we need it to solve?  What about alternative tools?</a:t>
            </a:r>
          </a:p>
          <a:p>
            <a:pPr marL="342900" indent="-342900">
              <a:buFont typeface="+mj-lt"/>
              <a:buAutoNum type="arabicPeriod"/>
            </a:pPr>
            <a:r>
              <a:rPr lang="en-US" dirty="0" smtClean="0"/>
              <a:t>Feedback from the client about the product.  Does it work the way he expected?  Does the design look right?  Are there things he didn’t ask for, but now realizes the product needs?</a:t>
            </a:r>
          </a:p>
          <a:p>
            <a:pPr marL="342900" indent="-342900">
              <a:buFont typeface="+mj-lt"/>
              <a:buAutoNum type="arabicPeriod"/>
            </a:pPr>
            <a:r>
              <a:rPr lang="en-US" dirty="0" smtClean="0"/>
              <a:t>Learning about the end users and the business.  Are customers buying the product?  Which features are they using, and which are they not using?  What bugs are they reporting?  What are they happy about?  What complaints do they have?</a:t>
            </a:r>
          </a:p>
          <a:p>
            <a:pPr marL="342900" indent="-342900">
              <a:buFont typeface="+mj-lt"/>
              <a:buAutoNum type="arabicPeriod"/>
            </a:pPr>
            <a:r>
              <a:rPr lang="en-US" dirty="0" smtClean="0"/>
              <a:t>Discoveries about ourselves and our processes.  Which tools for collaboration are working for us?  Are we building quality products and making good use of time?  Are we improving?</a:t>
            </a:r>
          </a:p>
        </p:txBody>
      </p:sp>
    </p:spTree>
    <p:extLst>
      <p:ext uri="{BB962C8B-B14F-4D97-AF65-F5344CB8AC3E}">
        <p14:creationId xmlns:p14="http://schemas.microsoft.com/office/powerpoint/2010/main" val="70482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Obstacles to empirical control</a:t>
            </a:r>
            <a:endParaRPr lang="en-US" dirty="0"/>
          </a:p>
        </p:txBody>
      </p:sp>
      <p:sp>
        <p:nvSpPr>
          <p:cNvPr id="3" name="Content Placeholder 2"/>
          <p:cNvSpPr>
            <a:spLocks noGrp="1"/>
          </p:cNvSpPr>
          <p:nvPr>
            <p:ph idx="1"/>
          </p:nvPr>
        </p:nvSpPr>
        <p:spPr>
          <a:xfrm>
            <a:off x="581192" y="2180496"/>
            <a:ext cx="11029615" cy="4553679"/>
          </a:xfrm>
        </p:spPr>
        <p:txBody>
          <a:bodyPr>
            <a:normAutofit fontScale="92500" lnSpcReduction="20000"/>
          </a:bodyPr>
          <a:lstStyle/>
          <a:p>
            <a:r>
              <a:rPr lang="en-US" dirty="0" smtClean="0"/>
              <a:t>What kinds of obstacles prevent us from getting the data we want?</a:t>
            </a:r>
          </a:p>
          <a:p>
            <a:pPr marL="342900" indent="-342900">
              <a:buFont typeface="+mj-lt"/>
              <a:buAutoNum type="arabicPeriod"/>
            </a:pPr>
            <a:r>
              <a:rPr lang="en-US" dirty="0" smtClean="0"/>
              <a:t>Observations about the technology.  What does it let us do?  What are its constraints?  Can it solve the problem we need it to solve?  What about alternative tools?</a:t>
            </a:r>
          </a:p>
          <a:p>
            <a:pPr marL="666900" lvl="1" indent="-342900"/>
            <a:r>
              <a:rPr lang="en-US" dirty="0" smtClean="0">
                <a:solidFill>
                  <a:schemeClr val="accent2"/>
                </a:solidFill>
              </a:rPr>
              <a:t>Analysis paralysis might prevent us from trying it out, or doing pilot projects.  Maybe it’s not possible to test the tools until all the different parts of the product come together, and we’re waiting on someone else to do their part.</a:t>
            </a:r>
          </a:p>
          <a:p>
            <a:pPr marL="342900" indent="-342900">
              <a:buFont typeface="+mj-lt"/>
              <a:buAutoNum type="arabicPeriod"/>
            </a:pPr>
            <a:r>
              <a:rPr lang="en-US" dirty="0" smtClean="0"/>
              <a:t>Feedback from the client about the product.  Does it work the way he expected?  Does the design look right?  Are there things he didn’t ask for, but now realizes the product needs?</a:t>
            </a:r>
          </a:p>
          <a:p>
            <a:pPr marL="666900" lvl="1" indent="-342900"/>
            <a:r>
              <a:rPr lang="en-US" dirty="0" smtClean="0">
                <a:solidFill>
                  <a:schemeClr val="accent2"/>
                </a:solidFill>
              </a:rPr>
              <a:t>We may be afraid to show the client an unfinished project.  He may be too busy or not savvy enough to give us the kind of feedback we want.  We might have a contract that prevents us from using his feedback even if we got it.</a:t>
            </a:r>
          </a:p>
          <a:p>
            <a:pPr marL="342900" indent="-342900">
              <a:buFont typeface="+mj-lt"/>
              <a:buAutoNum type="arabicPeriod"/>
            </a:pPr>
            <a:r>
              <a:rPr lang="en-US" dirty="0" smtClean="0"/>
              <a:t>Learning about the end users and the business.  Are customers buying the product?  Which features are they using, and which are they not using?  What bugs are they reporting?  What are they happy about?  What complaints do they have?</a:t>
            </a:r>
          </a:p>
          <a:p>
            <a:pPr marL="666900" lvl="1" indent="-342900"/>
            <a:r>
              <a:rPr lang="en-US" dirty="0" smtClean="0">
                <a:solidFill>
                  <a:schemeClr val="accent2"/>
                </a:solidFill>
              </a:rPr>
              <a:t>Customers may never see the product before it’s ready for sale.  Or it may be years between versions, so we’ve got to interpret a lot of feedback on a lot of changes that we made at the same time.</a:t>
            </a:r>
          </a:p>
          <a:p>
            <a:pPr marL="342900" indent="-342900">
              <a:buFont typeface="+mj-lt"/>
              <a:buAutoNum type="arabicPeriod"/>
            </a:pPr>
            <a:r>
              <a:rPr lang="en-US" dirty="0" smtClean="0"/>
              <a:t>Discoveries about ourselves and our processes.  Which tools for collaboration are working for us?  Are we building quality products and making good use of time?  Are we improving?</a:t>
            </a:r>
          </a:p>
          <a:p>
            <a:pPr marL="666900" lvl="1" indent="-342900"/>
            <a:r>
              <a:rPr lang="en-US" dirty="0" smtClean="0">
                <a:solidFill>
                  <a:schemeClr val="accent2"/>
                </a:solidFill>
              </a:rPr>
              <a:t>Teams may be split up and re-constituted all the time, or we may go right from one project to the next without time for a retrospective.</a:t>
            </a:r>
          </a:p>
        </p:txBody>
      </p:sp>
    </p:spTree>
    <p:extLst>
      <p:ext uri="{BB962C8B-B14F-4D97-AF65-F5344CB8AC3E}">
        <p14:creationId xmlns:p14="http://schemas.microsoft.com/office/powerpoint/2010/main" val="396839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6" dur="500"/>
                                        <p:tgtEl>
                                          <p:spTgt spid="3">
                                            <p:txEl>
                                              <p:pRg st="7" end="7"/>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approaches are all about</a:t>
            </a:r>
            <a:br>
              <a:rPr lang="en-US" dirty="0" smtClean="0"/>
            </a:br>
            <a:r>
              <a:rPr lang="en-US" dirty="0" smtClean="0"/>
              <a:t>making it easier/cheaper/faster to get data</a:t>
            </a:r>
            <a:endParaRPr lang="en-US" dirty="0"/>
          </a:p>
        </p:txBody>
      </p:sp>
      <p:sp>
        <p:nvSpPr>
          <p:cNvPr id="3" name="Content Placeholder 2"/>
          <p:cNvSpPr>
            <a:spLocks noGrp="1"/>
          </p:cNvSpPr>
          <p:nvPr>
            <p:ph idx="1"/>
          </p:nvPr>
        </p:nvSpPr>
        <p:spPr/>
        <p:txBody>
          <a:bodyPr>
            <a:normAutofit/>
          </a:bodyPr>
          <a:lstStyle/>
          <a:p>
            <a:r>
              <a:rPr lang="en-US" dirty="0" smtClean="0"/>
              <a:t>Daily “stand up” meetings let everyone know who’s working on what, and who needs something, so we spend less time waiting for work, and identify problems before they become serious.</a:t>
            </a:r>
          </a:p>
          <a:p>
            <a:r>
              <a:rPr lang="en-US" dirty="0" smtClean="0"/>
              <a:t>We insist on “working software” (aka a “potentially shippable product increment”) every single iteration.  That means that we all the parts will come together so we can see how the technology functions AND we can show it to the client AND the client can release it to his end users (if he wants).  Every single iteration!</a:t>
            </a:r>
          </a:p>
          <a:p>
            <a:r>
              <a:rPr lang="en-US" dirty="0" smtClean="0"/>
              <a:t>The client works together with the developers with the understanding that he’s the expert on the business need and they’re the experts on the technology.  Both groups learn from each other.</a:t>
            </a:r>
          </a:p>
          <a:p>
            <a:r>
              <a:rPr lang="en-US" dirty="0" smtClean="0"/>
              <a:t>Version control and automated testing make it much less costly (in time and money) to experiment with the technology and roll back experiments that don’t work.</a:t>
            </a:r>
          </a:p>
          <a:p>
            <a:r>
              <a:rPr lang="en-US" dirty="0" smtClean="0"/>
              <a:t>Frequent retrospectives (and follow-through) allow us to try out process improvements and (importantly) to assess the results.</a:t>
            </a:r>
          </a:p>
        </p:txBody>
      </p:sp>
    </p:spTree>
    <p:extLst>
      <p:ext uri="{BB962C8B-B14F-4D97-AF65-F5344CB8AC3E}">
        <p14:creationId xmlns:p14="http://schemas.microsoft.com/office/powerpoint/2010/main" val="357003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Tree>
    <p:extLst>
      <p:ext uri="{BB962C8B-B14F-4D97-AF65-F5344CB8AC3E}">
        <p14:creationId xmlns:p14="http://schemas.microsoft.com/office/powerpoint/2010/main" val="1185821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a:t>
            </a:r>
            <a:endParaRPr lang="en-US" dirty="0"/>
          </a:p>
        </p:txBody>
      </p:sp>
      <p:sp>
        <p:nvSpPr>
          <p:cNvPr id="3" name="Content Placeholder 2"/>
          <p:cNvSpPr>
            <a:spLocks noGrp="1"/>
          </p:cNvSpPr>
          <p:nvPr>
            <p:ph idx="1"/>
          </p:nvPr>
        </p:nvSpPr>
        <p:spPr>
          <a:xfrm>
            <a:off x="581192" y="2180497"/>
            <a:ext cx="11029615" cy="4106004"/>
          </a:xfrm>
        </p:spPr>
        <p:txBody>
          <a:bodyPr>
            <a:normAutofit lnSpcReduction="10000"/>
          </a:bodyPr>
          <a:lstStyle/>
          <a:p>
            <a:r>
              <a:rPr lang="en-US" dirty="0" smtClean="0"/>
              <a:t>The term comes from rugby, and was inspired by a 1986 HBR article by Takeuchi and </a:t>
            </a:r>
            <a:r>
              <a:rPr lang="en-US" dirty="0" err="1" smtClean="0"/>
              <a:t>Nonaka</a:t>
            </a:r>
            <a:r>
              <a:rPr lang="en-US" dirty="0" smtClean="0"/>
              <a:t> about new product development.  A “scrum” is contrasted with a relay race – in scrum, cross-functional teams work together to move the ball down the field (so to speak) instead of doing their jobs sequentially.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Scrum is </a:t>
            </a:r>
            <a:r>
              <a:rPr lang="en-US" dirty="0" smtClean="0">
                <a:solidFill>
                  <a:schemeClr val="accent6"/>
                </a:solidFill>
              </a:rPr>
              <a:t>an Agile framework for managing (software) projects</a:t>
            </a:r>
            <a:r>
              <a:rPr lang="en-US" dirty="0" smtClean="0"/>
              <a:t>.  It is the most popular Agile framework today.  There are other Agile practices often used in conjunction with it, but Scrum itself is very simple.</a:t>
            </a:r>
            <a:endParaRPr lang="en-US" dirty="0"/>
          </a:p>
        </p:txBody>
      </p:sp>
      <p:pic>
        <p:nvPicPr>
          <p:cNvPr id="7" name="Picture 2" descr="http://www.gamasutra.com/db_area/images/feature/1662/scrum.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13757" y="3158238"/>
            <a:ext cx="3636281" cy="23676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theosophywatch.files.wordpress.com/2013/04/passing-relay-baton.jpg?w=50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015841" y="3158238"/>
            <a:ext cx="3556909" cy="2365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12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framework</a:t>
            </a:r>
            <a:endParaRPr lang="en-US" dirty="0"/>
          </a:p>
        </p:txBody>
      </p:sp>
      <p:sp>
        <p:nvSpPr>
          <p:cNvPr id="3" name="Content Placeholder 2"/>
          <p:cNvSpPr>
            <a:spLocks noGrp="1"/>
          </p:cNvSpPr>
          <p:nvPr>
            <p:ph idx="1"/>
          </p:nvPr>
        </p:nvSpPr>
        <p:spPr>
          <a:xfrm>
            <a:off x="581193" y="2180496"/>
            <a:ext cx="2981158" cy="4114800"/>
          </a:xfrm>
        </p:spPr>
        <p:txBody>
          <a:bodyPr>
            <a:normAutofit lnSpcReduction="10000"/>
          </a:bodyPr>
          <a:lstStyle/>
          <a:p>
            <a:r>
              <a:rPr lang="en-US" dirty="0"/>
              <a:t>Invented by Ken </a:t>
            </a:r>
            <a:r>
              <a:rPr lang="en-US" dirty="0" err="1"/>
              <a:t>Schwaber</a:t>
            </a:r>
            <a:r>
              <a:rPr lang="en-US" dirty="0"/>
              <a:t> and Jeff Sutherland, first described in a 1995 paper for the OOPSLA conference.</a:t>
            </a:r>
          </a:p>
          <a:p>
            <a:r>
              <a:rPr lang="en-US" dirty="0" smtClean="0"/>
              <a:t>The “official” Scrum framework is given in the scrum guide at </a:t>
            </a:r>
            <a:r>
              <a:rPr lang="en-US" dirty="0" smtClean="0">
                <a:hlinkClick r:id="rId2"/>
              </a:rPr>
              <a:t>www.scrum.org</a:t>
            </a:r>
            <a:r>
              <a:rPr lang="en-US" dirty="0" smtClean="0"/>
              <a:t>.</a:t>
            </a:r>
          </a:p>
          <a:p>
            <a:r>
              <a:rPr lang="en-US" dirty="0" smtClean="0"/>
              <a:t>It features:</a:t>
            </a:r>
          </a:p>
          <a:p>
            <a:pPr lvl="1"/>
            <a:r>
              <a:rPr lang="en-US" dirty="0" smtClean="0"/>
              <a:t>3 roles</a:t>
            </a:r>
          </a:p>
          <a:p>
            <a:pPr lvl="1"/>
            <a:r>
              <a:rPr lang="en-US" dirty="0" smtClean="0"/>
              <a:t>4 meetings</a:t>
            </a:r>
          </a:p>
          <a:p>
            <a:pPr lvl="1"/>
            <a:r>
              <a:rPr lang="en-US" dirty="0" smtClean="0"/>
              <a:t>3 artifacts (or is it 4?)</a:t>
            </a:r>
          </a:p>
          <a:p>
            <a:endParaRPr lang="en-US" dirty="0"/>
          </a:p>
        </p:txBody>
      </p:sp>
      <p:pic>
        <p:nvPicPr>
          <p:cNvPr id="4" name="Picture 2" descr="http://agileatlas.org/images/uploads/Scrum_Framework_figure_03.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62208" y="2085246"/>
            <a:ext cx="7848600" cy="4210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86575" y="6295296"/>
            <a:ext cx="5305425" cy="369332"/>
          </a:xfrm>
          <a:prstGeom prst="rect">
            <a:avLst/>
          </a:prstGeom>
          <a:noFill/>
        </p:spPr>
        <p:txBody>
          <a:bodyPr wrap="square" rtlCol="0">
            <a:spAutoFit/>
          </a:bodyPr>
          <a:lstStyle/>
          <a:p>
            <a:r>
              <a:rPr lang="en-US" dirty="0" smtClean="0">
                <a:solidFill>
                  <a:schemeClr val="accent6"/>
                </a:solidFill>
              </a:rPr>
              <a:t>graphic from Ken Rubin’s book “Essential Scrum”</a:t>
            </a:r>
            <a:endParaRPr lang="en-US" dirty="0">
              <a:solidFill>
                <a:schemeClr val="accent6"/>
              </a:solidFill>
            </a:endParaRPr>
          </a:p>
        </p:txBody>
      </p:sp>
    </p:spTree>
    <p:extLst>
      <p:ext uri="{BB962C8B-B14F-4D97-AF65-F5344CB8AC3E}">
        <p14:creationId xmlns:p14="http://schemas.microsoft.com/office/powerpoint/2010/main" val="1551795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sprinting</a:t>
            </a:r>
            <a:endParaRPr lang="en-US" dirty="0"/>
          </a:p>
        </p:txBody>
      </p:sp>
      <p:sp>
        <p:nvSpPr>
          <p:cNvPr id="3" name="Content Placeholder 2"/>
          <p:cNvSpPr>
            <a:spLocks noGrp="1"/>
          </p:cNvSpPr>
          <p:nvPr>
            <p:ph idx="1"/>
          </p:nvPr>
        </p:nvSpPr>
        <p:spPr>
          <a:xfrm>
            <a:off x="581192" y="2180496"/>
            <a:ext cx="11029615" cy="4487004"/>
          </a:xfrm>
        </p:spPr>
        <p:txBody>
          <a:bodyPr>
            <a:normAutofit/>
          </a:bodyPr>
          <a:lstStyle/>
          <a:p>
            <a:r>
              <a:rPr lang="en-US" sz="2000" dirty="0" smtClean="0"/>
              <a:t>Scrum has a “rhythm” defined by the sprint, usually between a week and a month in length.</a:t>
            </a:r>
          </a:p>
          <a:p>
            <a:r>
              <a:rPr lang="en-US" sz="2000" dirty="0" smtClean="0"/>
              <a:t>There are a few major benefits to an iterative method or process:</a:t>
            </a:r>
          </a:p>
          <a:p>
            <a:pPr lvl="1"/>
            <a:r>
              <a:rPr lang="en-US" sz="1800" dirty="0" smtClean="0"/>
              <a:t>Frequent iterations allow you to “inspect and adapt” the product as it emerges, rather than “plan and execute”.  This makes sure that there is room for learning.</a:t>
            </a:r>
          </a:p>
          <a:p>
            <a:pPr lvl="1"/>
            <a:r>
              <a:rPr lang="en-US" sz="1800" dirty="0" smtClean="0"/>
              <a:t>The sprint cycle allows the team to work at a “sustainable pace” instead of oscillating between procrastination and burnout.  Each sprint may be seen as a manageable mini-project.</a:t>
            </a:r>
          </a:p>
          <a:p>
            <a:pPr lvl="2"/>
            <a:r>
              <a:rPr lang="en-US" dirty="0" smtClean="0"/>
              <a:t>For this reason, the word “sprint” is really about the worst word they could have chosen for an iteration.</a:t>
            </a:r>
          </a:p>
          <a:p>
            <a:pPr lvl="1"/>
            <a:r>
              <a:rPr lang="en-US" sz="1800" dirty="0" smtClean="0"/>
              <a:t>Short sprints allow for frequent “victories” both for the team and for the client, who can provide working incremental products to his customers early and often.</a:t>
            </a:r>
          </a:p>
          <a:p>
            <a:pPr lvl="1"/>
            <a:r>
              <a:rPr lang="en-US" sz="1800" dirty="0" smtClean="0">
                <a:solidFill>
                  <a:schemeClr val="accent3"/>
                </a:solidFill>
              </a:rPr>
              <a:t>By inspecting and adapting </a:t>
            </a:r>
            <a:r>
              <a:rPr lang="en-US" sz="1800" i="1" dirty="0" smtClean="0">
                <a:solidFill>
                  <a:schemeClr val="accent3"/>
                </a:solidFill>
              </a:rPr>
              <a:t>between</a:t>
            </a:r>
            <a:r>
              <a:rPr lang="en-US" sz="1800" dirty="0" smtClean="0">
                <a:solidFill>
                  <a:schemeClr val="accent3"/>
                </a:solidFill>
              </a:rPr>
              <a:t> sprints, we avoid the need to constantly do this </a:t>
            </a:r>
            <a:r>
              <a:rPr lang="en-US" sz="1800" i="1" dirty="0" smtClean="0">
                <a:solidFill>
                  <a:schemeClr val="accent3"/>
                </a:solidFill>
              </a:rPr>
              <a:t>during</a:t>
            </a:r>
            <a:r>
              <a:rPr lang="en-US" sz="1800" dirty="0" smtClean="0">
                <a:solidFill>
                  <a:schemeClr val="accent3"/>
                </a:solidFill>
              </a:rPr>
              <a:t> sprints.  In other words, the sprint buys us a little chunk of stability or certainty in a larger context of change/uncertainty.  I think that this must have a huge effect on programmers’ ability to do their jobs.</a:t>
            </a:r>
            <a:endParaRPr lang="en-US" sz="1800" dirty="0">
              <a:solidFill>
                <a:schemeClr val="accent3"/>
              </a:solidFill>
            </a:endParaRPr>
          </a:p>
        </p:txBody>
      </p:sp>
    </p:spTree>
    <p:extLst>
      <p:ext uri="{BB962C8B-B14F-4D97-AF65-F5344CB8AC3E}">
        <p14:creationId xmlns:p14="http://schemas.microsoft.com/office/powerpoint/2010/main" val="486034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roles</a:t>
            </a:r>
            <a:endParaRPr lang="en-US" dirty="0"/>
          </a:p>
        </p:txBody>
      </p:sp>
      <p:sp>
        <p:nvSpPr>
          <p:cNvPr id="3" name="Content Placeholder 2"/>
          <p:cNvSpPr>
            <a:spLocks noGrp="1"/>
          </p:cNvSpPr>
          <p:nvPr>
            <p:ph idx="1"/>
          </p:nvPr>
        </p:nvSpPr>
        <p:spPr/>
        <p:txBody>
          <a:bodyPr>
            <a:normAutofit/>
          </a:bodyPr>
          <a:lstStyle/>
          <a:p>
            <a:r>
              <a:rPr lang="en-US" sz="2000" dirty="0" smtClean="0"/>
              <a:t>Three roles in the Scrum Framework:</a:t>
            </a:r>
          </a:p>
          <a:p>
            <a:pPr lvl="1"/>
            <a:r>
              <a:rPr lang="en-US" sz="1800" dirty="0" smtClean="0"/>
              <a:t>Product Owner</a:t>
            </a:r>
          </a:p>
          <a:p>
            <a:pPr lvl="1"/>
            <a:r>
              <a:rPr lang="en-US" sz="1800" dirty="0" smtClean="0"/>
              <a:t>ScrumMaster</a:t>
            </a:r>
          </a:p>
          <a:p>
            <a:pPr lvl="1"/>
            <a:r>
              <a:rPr lang="en-US" sz="1800" dirty="0" smtClean="0"/>
              <a:t>Development Team Member</a:t>
            </a:r>
          </a:p>
          <a:p>
            <a:r>
              <a:rPr lang="en-US" sz="2000" dirty="0" smtClean="0"/>
              <a:t>Experts (including </a:t>
            </a:r>
            <a:r>
              <a:rPr lang="en-US" sz="2000" dirty="0" err="1" smtClean="0"/>
              <a:t>Schwaber</a:t>
            </a:r>
            <a:r>
              <a:rPr lang="en-US" sz="2000" dirty="0" smtClean="0"/>
              <a:t> and Sutherland) disagree about whether it’s acceptable for one person to play multiple roles.  It may be better to have dedicated Product Owners and </a:t>
            </a:r>
            <a:r>
              <a:rPr lang="en-US" sz="2000" dirty="0" err="1" smtClean="0"/>
              <a:t>ScrumMasters</a:t>
            </a:r>
            <a:r>
              <a:rPr lang="en-US" sz="2000" dirty="0" smtClean="0"/>
              <a:t>, even if they need to serve more than one team in order to justify their cost.</a:t>
            </a:r>
          </a:p>
          <a:p>
            <a:r>
              <a:rPr lang="en-US" sz="2000" dirty="0" smtClean="0"/>
              <a:t>Functional managers and others not mentioned in the Scrum Framework are also important.  Scrum teams don’t operate in a vacuum.</a:t>
            </a:r>
            <a:endParaRPr lang="en-US" sz="2000" dirty="0"/>
          </a:p>
        </p:txBody>
      </p:sp>
    </p:spTree>
    <p:extLst>
      <p:ext uri="{BB962C8B-B14F-4D97-AF65-F5344CB8AC3E}">
        <p14:creationId xmlns:p14="http://schemas.microsoft.com/office/powerpoint/2010/main" val="1719614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#1: the Product owner</a:t>
            </a:r>
            <a:endParaRPr lang="en-US" dirty="0"/>
          </a:p>
        </p:txBody>
      </p:sp>
      <p:sp>
        <p:nvSpPr>
          <p:cNvPr id="3" name="Content Placeholder 2"/>
          <p:cNvSpPr>
            <a:spLocks noGrp="1"/>
          </p:cNvSpPr>
          <p:nvPr>
            <p:ph idx="1"/>
          </p:nvPr>
        </p:nvSpPr>
        <p:spPr>
          <a:xfrm>
            <a:off x="6019800" y="2180496"/>
            <a:ext cx="5591007" cy="4544154"/>
          </a:xfrm>
        </p:spPr>
        <p:txBody>
          <a:bodyPr>
            <a:normAutofit/>
          </a:bodyPr>
          <a:lstStyle/>
          <a:p>
            <a:r>
              <a:rPr lang="en-US" dirty="0" smtClean="0"/>
              <a:t>The Product Owner represents the business (if the team is developing an internal product) or the customer (if the team is developing for a client).</a:t>
            </a:r>
          </a:p>
          <a:p>
            <a:r>
              <a:rPr lang="en-US" dirty="0" smtClean="0"/>
              <a:t>He maintains the “product vision” and interprets those requirements in a way that developers can understand.</a:t>
            </a:r>
          </a:p>
          <a:p>
            <a:r>
              <a:rPr lang="en-US" dirty="0" smtClean="0"/>
              <a:t>He also needs to be able to understand what the developers are telling him about the technology (constraints, dependencies, </a:t>
            </a:r>
            <a:r>
              <a:rPr lang="en-US" dirty="0" err="1" smtClean="0"/>
              <a:t>etc</a:t>
            </a:r>
            <a:r>
              <a:rPr lang="en-US" dirty="0" smtClean="0"/>
              <a:t>) and figure out what it means for the business.</a:t>
            </a:r>
          </a:p>
          <a:p>
            <a:r>
              <a:rPr lang="en-US" dirty="0" smtClean="0"/>
              <a:t>He has ultimate responsibility for:</a:t>
            </a:r>
          </a:p>
          <a:p>
            <a:pPr lvl="1"/>
            <a:r>
              <a:rPr lang="en-US" dirty="0" smtClean="0"/>
              <a:t>Defining requirements</a:t>
            </a:r>
          </a:p>
          <a:p>
            <a:pPr lvl="1"/>
            <a:r>
              <a:rPr lang="en-US" dirty="0" smtClean="0"/>
              <a:t>Prioritizing requirements</a:t>
            </a:r>
          </a:p>
          <a:p>
            <a:pPr lvl="1"/>
            <a:r>
              <a:rPr lang="en-US" dirty="0" smtClean="0"/>
              <a:t>Deciding when to start and end a project </a:t>
            </a:r>
            <a:endParaRPr lang="en-US" dirty="0"/>
          </a:p>
        </p:txBody>
      </p:sp>
      <p:pic>
        <p:nvPicPr>
          <p:cNvPr id="2050" name="Picture 2" descr="http://cdn.itproportal.com/photos/agile_project_contentfullwidth.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1192" y="2532921"/>
            <a:ext cx="5269862" cy="351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508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 #1: the product backlog</a:t>
            </a:r>
            <a:endParaRPr lang="en-US" dirty="0"/>
          </a:p>
        </p:txBody>
      </p:sp>
      <p:sp>
        <p:nvSpPr>
          <p:cNvPr id="3" name="Content Placeholder 2"/>
          <p:cNvSpPr>
            <a:spLocks noGrp="1"/>
          </p:cNvSpPr>
          <p:nvPr>
            <p:ph idx="1"/>
          </p:nvPr>
        </p:nvSpPr>
        <p:spPr>
          <a:xfrm>
            <a:off x="581192" y="2180496"/>
            <a:ext cx="7076907" cy="4172679"/>
          </a:xfrm>
        </p:spPr>
        <p:txBody>
          <a:bodyPr/>
          <a:lstStyle/>
          <a:p>
            <a:r>
              <a:rPr lang="en-US" dirty="0" smtClean="0"/>
              <a:t>The Product Owner’s main job is to develop and manage the Product Backlog, a prioritized list of requirements.  These may include user stories, bug fixes, or other things that need to get done.  Strict prioritization (#1,#2,#3) is critical.</a:t>
            </a:r>
          </a:p>
          <a:p>
            <a:r>
              <a:rPr lang="en-US" dirty="0" smtClean="0"/>
              <a:t>Only the highest priority items need to be well-defined and estimated, therefore, items at the top of the backlog tend to be more granular and fleshed out with acceptance criteria.  The product owner may have a regular “backlog grooming” meeting or work on this continually.</a:t>
            </a:r>
          </a:p>
          <a:p>
            <a:r>
              <a:rPr lang="en-US" dirty="0" smtClean="0"/>
              <a:t>Good product owners are also available for face-to-face discussion of requirements on a daily basis.  That way they can ensure that the developers understand the vision behind the requirements.</a:t>
            </a:r>
          </a:p>
          <a:p>
            <a:r>
              <a:rPr lang="en-US" dirty="0" smtClean="0"/>
              <a:t>The product backlog describes “what” will get done, and gives a hint at “when”, but does not say “how” it will be done.</a:t>
            </a:r>
            <a:endParaRPr lang="en-US" dirty="0"/>
          </a:p>
        </p:txBody>
      </p:sp>
      <p:pic>
        <p:nvPicPr>
          <p:cNvPr id="4100" name="Picture 4" descr="http://www.informit.com/content/images/chap6_9780137043293/elementLinks/06fig03.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80375" y="2028824"/>
            <a:ext cx="3429000" cy="471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022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What’s the problem with IT/IS projects?</a:t>
            </a:r>
          </a:p>
          <a:p>
            <a:r>
              <a:rPr lang="en-US" dirty="0" smtClean="0"/>
              <a:t>Introduce the Scrum approach </a:t>
            </a:r>
          </a:p>
          <a:p>
            <a:r>
              <a:rPr lang="en-US" dirty="0" smtClean="0"/>
              <a:t>Explain the “README-based” variation</a:t>
            </a:r>
          </a:p>
          <a:p>
            <a:endParaRPr lang="en-US" dirty="0" smtClean="0"/>
          </a:p>
          <a:p>
            <a:r>
              <a:rPr lang="en-US" dirty="0" smtClean="0"/>
              <a:t>Review a list of modern IT/IS development toolsets</a:t>
            </a:r>
          </a:p>
          <a:p>
            <a:r>
              <a:rPr lang="en-US" dirty="0" smtClean="0"/>
              <a:t>Sign up for Tech Talk assignments</a:t>
            </a:r>
          </a:p>
          <a:p>
            <a:endParaRPr lang="en-US" dirty="0" smtClean="0"/>
          </a:p>
        </p:txBody>
      </p:sp>
    </p:spTree>
    <p:extLst>
      <p:ext uri="{BB962C8B-B14F-4D97-AF65-F5344CB8AC3E}">
        <p14:creationId xmlns:p14="http://schemas.microsoft.com/office/powerpoint/2010/main" val="23053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#2: the development team</a:t>
            </a:r>
            <a:endParaRPr lang="en-US" dirty="0"/>
          </a:p>
        </p:txBody>
      </p:sp>
      <p:sp>
        <p:nvSpPr>
          <p:cNvPr id="3" name="Content Placeholder 2"/>
          <p:cNvSpPr>
            <a:spLocks noGrp="1"/>
          </p:cNvSpPr>
          <p:nvPr>
            <p:ph idx="1"/>
          </p:nvPr>
        </p:nvSpPr>
        <p:spPr>
          <a:xfrm>
            <a:off x="581192" y="2180496"/>
            <a:ext cx="5905333" cy="4267929"/>
          </a:xfrm>
        </p:spPr>
        <p:txBody>
          <a:bodyPr>
            <a:normAutofit/>
          </a:bodyPr>
          <a:lstStyle/>
          <a:p>
            <a:r>
              <a:rPr lang="en-US" dirty="0" smtClean="0"/>
              <a:t>A scrum development team is meant to be cross-functional and multi-functional.  Team members should have (or will develop) “T-shaped skills” – breadth across many areas with depth in one or more specialties.</a:t>
            </a:r>
          </a:p>
          <a:p>
            <a:r>
              <a:rPr lang="en-US" dirty="0" smtClean="0"/>
              <a:t>The team is responsible for deciding how to do the work.  The insight behind this is that developers are probably more knowledgeable about their specialties than a project manager would be.  If allowed to use their expertise and creatitivity, they will allocate tasks to themselves better than a PM could.</a:t>
            </a:r>
          </a:p>
          <a:p>
            <a:r>
              <a:rPr lang="en-US" dirty="0" smtClean="0"/>
              <a:t>The team collectively commits to completing certain requirements in each sprint, and is collectively responsible for delivering a high-quality product.  No individual takes credit or blame alone.</a:t>
            </a:r>
            <a:endParaRPr lang="en-US" dirty="0"/>
          </a:p>
        </p:txBody>
      </p:sp>
      <p:pic>
        <p:nvPicPr>
          <p:cNvPr id="5122" name="Picture 2" descr="http://www.texasenterprise.utexas.edu/sites/texasenterprise.utexas.edu/files/Teamwork_Coworkers_Hands_Huddle_iStock_000014186302Small.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590671" y="2517954"/>
            <a:ext cx="5020136" cy="334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609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 #2: The Sprint Backlog</a:t>
            </a:r>
            <a:endParaRPr lang="en-US" dirty="0"/>
          </a:p>
        </p:txBody>
      </p:sp>
      <p:sp>
        <p:nvSpPr>
          <p:cNvPr id="3" name="Content Placeholder 2"/>
          <p:cNvSpPr>
            <a:spLocks noGrp="1"/>
          </p:cNvSpPr>
          <p:nvPr>
            <p:ph idx="1"/>
          </p:nvPr>
        </p:nvSpPr>
        <p:spPr>
          <a:xfrm>
            <a:off x="581193" y="2180496"/>
            <a:ext cx="5743408" cy="4315554"/>
          </a:xfrm>
        </p:spPr>
        <p:txBody>
          <a:bodyPr>
            <a:normAutofit fontScale="92500" lnSpcReduction="10000"/>
          </a:bodyPr>
          <a:lstStyle/>
          <a:p>
            <a:r>
              <a:rPr lang="en-US" dirty="0" smtClean="0"/>
              <a:t>At the beginning of an iteration (the sprint planning meeting), the development team “commits” (or “forecasts”) a set of requirements from the product backlog that will be done in the coming sprint.</a:t>
            </a:r>
          </a:p>
          <a:p>
            <a:r>
              <a:rPr lang="en-US" dirty="0" smtClean="0"/>
              <a:t>The product owner decides which items are the top priorities.  The development team decides how many items it can get done in the coming sprint (based on the difficulty, size, and technical dependencies).  </a:t>
            </a:r>
          </a:p>
          <a:p>
            <a:r>
              <a:rPr lang="en-US" dirty="0" smtClean="0"/>
              <a:t>Thus the business’s priorities are respected, and the developers’ expertise is also respected.</a:t>
            </a:r>
          </a:p>
          <a:p>
            <a:r>
              <a:rPr lang="en-US" dirty="0" smtClean="0"/>
              <a:t>The sprint backlog typically includes </a:t>
            </a:r>
            <a:r>
              <a:rPr lang="en-US" b="1" dirty="0" smtClean="0">
                <a:solidFill>
                  <a:schemeClr val="accent3"/>
                </a:solidFill>
              </a:rPr>
              <a:t>estimates</a:t>
            </a:r>
            <a:r>
              <a:rPr lang="en-US" dirty="0" smtClean="0"/>
              <a:t>, and also breaks backlog items down into </a:t>
            </a:r>
            <a:r>
              <a:rPr lang="en-US" b="1" dirty="0" smtClean="0">
                <a:solidFill>
                  <a:schemeClr val="accent3"/>
                </a:solidFill>
              </a:rPr>
              <a:t>tasks</a:t>
            </a:r>
            <a:r>
              <a:rPr lang="en-US" dirty="0" smtClean="0"/>
              <a:t>.</a:t>
            </a:r>
          </a:p>
          <a:p>
            <a:r>
              <a:rPr lang="en-US" dirty="0" smtClean="0"/>
              <a:t>Ideally, the sprint backlog does not change </a:t>
            </a:r>
            <a:r>
              <a:rPr lang="en-US" i="1" dirty="0" smtClean="0"/>
              <a:t>during</a:t>
            </a:r>
            <a:r>
              <a:rPr lang="en-US" dirty="0" smtClean="0"/>
              <a:t> the sprint.  This allows the team to focus on their work.  The team owns the commitment they have made.</a:t>
            </a:r>
            <a:endParaRPr lang="en-US" dirty="0"/>
          </a:p>
        </p:txBody>
      </p:sp>
      <p:pic>
        <p:nvPicPr>
          <p:cNvPr id="6148" name="Picture 4" descr="http://4.bp.blogspot.com/-HamVDwDzGLc/TzNJS7MdGpI/AAAAAAAAAGc/2WC29WtvgKw/s1600/sprint_backlog_17641B8F.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089775" y="2671859"/>
            <a:ext cx="3990975" cy="3095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735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 #3: The product increment</a:t>
            </a:r>
            <a:endParaRPr lang="en-US" dirty="0"/>
          </a:p>
        </p:txBody>
      </p:sp>
      <p:sp>
        <p:nvSpPr>
          <p:cNvPr id="3" name="Content Placeholder 2"/>
          <p:cNvSpPr>
            <a:spLocks noGrp="1"/>
          </p:cNvSpPr>
          <p:nvPr>
            <p:ph idx="1"/>
          </p:nvPr>
        </p:nvSpPr>
        <p:spPr>
          <a:xfrm>
            <a:off x="5429250" y="2180496"/>
            <a:ext cx="6181557" cy="4058379"/>
          </a:xfrm>
        </p:spPr>
        <p:txBody>
          <a:bodyPr>
            <a:normAutofit/>
          </a:bodyPr>
          <a:lstStyle/>
          <a:p>
            <a:r>
              <a:rPr lang="en-US" dirty="0" smtClean="0"/>
              <a:t>Each iteration is supposed to end by delivering a “potentially shippable product increment” to the product owner and/or his clients.</a:t>
            </a:r>
          </a:p>
          <a:p>
            <a:r>
              <a:rPr lang="en-US" dirty="0" smtClean="0"/>
              <a:t>What “potentially shippable” means may vary according to context.  It’s recommended that you have a “definition of done” that specifies what’s expected.</a:t>
            </a:r>
          </a:p>
          <a:p>
            <a:r>
              <a:rPr lang="en-US" dirty="0" smtClean="0"/>
              <a:t>The purpose of this requirement is:</a:t>
            </a:r>
          </a:p>
          <a:p>
            <a:pPr lvl="1"/>
            <a:r>
              <a:rPr lang="en-US" dirty="0" smtClean="0"/>
              <a:t>To show off new features by actually demonstrating them, so you can get quality feedback, instead of making excuses.</a:t>
            </a:r>
          </a:p>
          <a:p>
            <a:pPr lvl="1"/>
            <a:r>
              <a:rPr lang="en-US" dirty="0" smtClean="0"/>
              <a:t>So the product owner can decide to “go live” or to terminate the project when it makes business sense, without finding himself empty-handed.</a:t>
            </a:r>
            <a:endParaRPr lang="en-US" dirty="0"/>
          </a:p>
        </p:txBody>
      </p:sp>
      <p:pic>
        <p:nvPicPr>
          <p:cNvPr id="9218" name="Picture 2" descr="http://conversationalreading.com/wordpress/wp-content/uploads/2010/07/cardboard_box.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22275" y="2006600"/>
            <a:ext cx="476250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89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#3: the </a:t>
            </a:r>
            <a:r>
              <a:rPr lang="en-US" dirty="0" err="1" smtClean="0"/>
              <a:t>scrummaster</a:t>
            </a:r>
            <a:endParaRPr lang="en-US" dirty="0"/>
          </a:p>
        </p:txBody>
      </p:sp>
      <p:sp>
        <p:nvSpPr>
          <p:cNvPr id="3" name="Content Placeholder 2"/>
          <p:cNvSpPr>
            <a:spLocks noGrp="1"/>
          </p:cNvSpPr>
          <p:nvPr>
            <p:ph idx="1"/>
          </p:nvPr>
        </p:nvSpPr>
        <p:spPr>
          <a:xfrm>
            <a:off x="3629025" y="2180496"/>
            <a:ext cx="7981782" cy="4467954"/>
          </a:xfrm>
        </p:spPr>
        <p:txBody>
          <a:bodyPr>
            <a:normAutofit fontScale="92500"/>
          </a:bodyPr>
          <a:lstStyle/>
          <a:p>
            <a:r>
              <a:rPr lang="en-US" dirty="0" smtClean="0"/>
              <a:t>The ScrumMaster is the Scrum process expert on the team.</a:t>
            </a:r>
          </a:p>
          <a:p>
            <a:r>
              <a:rPr lang="en-US" dirty="0" smtClean="0"/>
              <a:t>In the book “Coaching Agile Teams”, </a:t>
            </a:r>
            <a:r>
              <a:rPr lang="en-US" dirty="0" err="1" smtClean="0"/>
              <a:t>Lyssa</a:t>
            </a:r>
            <a:r>
              <a:rPr lang="en-US" dirty="0" smtClean="0"/>
              <a:t> Adkins identifies six roles:</a:t>
            </a:r>
          </a:p>
          <a:p>
            <a:pPr lvl="1"/>
            <a:r>
              <a:rPr lang="en-US" dirty="0" smtClean="0"/>
              <a:t>Coach-Mentor</a:t>
            </a:r>
          </a:p>
          <a:p>
            <a:pPr lvl="1"/>
            <a:r>
              <a:rPr lang="en-US" dirty="0" smtClean="0"/>
              <a:t>Facilitator</a:t>
            </a:r>
          </a:p>
          <a:p>
            <a:pPr lvl="1"/>
            <a:r>
              <a:rPr lang="en-US" dirty="0" smtClean="0"/>
              <a:t>Teacher</a:t>
            </a:r>
          </a:p>
          <a:p>
            <a:pPr lvl="1"/>
            <a:r>
              <a:rPr lang="en-US" dirty="0" smtClean="0"/>
              <a:t>Problem Solver</a:t>
            </a:r>
          </a:p>
          <a:p>
            <a:pPr lvl="1"/>
            <a:r>
              <a:rPr lang="en-US" dirty="0" smtClean="0"/>
              <a:t>Conflict Navigator</a:t>
            </a:r>
          </a:p>
          <a:p>
            <a:pPr lvl="1"/>
            <a:r>
              <a:rPr lang="en-US" dirty="0" smtClean="0"/>
              <a:t>Collaboration Conductor</a:t>
            </a:r>
          </a:p>
          <a:p>
            <a:r>
              <a:rPr lang="en-US" dirty="0" smtClean="0"/>
              <a:t>In day to day practice, the ScrumMaster helps team members identify impediments to their work, and may lobby the outside organization to eliminate obstacles and solve problems.  They also facilitate activities and teach the team about Scrum.</a:t>
            </a:r>
          </a:p>
          <a:p>
            <a:r>
              <a:rPr lang="en-US" dirty="0" smtClean="0"/>
              <a:t>It’s important that the ScrumMaster does not have authority over team members (i.e., hiring and firing authority) so they can be “on their side”.</a:t>
            </a:r>
            <a:endParaRPr lang="en-US" dirty="0"/>
          </a:p>
        </p:txBody>
      </p:sp>
      <p:pic>
        <p:nvPicPr>
          <p:cNvPr id="8194" name="Picture 2" descr="http://getlevelten.com/files/scrum-tattoo2_0.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65175" y="2771775"/>
            <a:ext cx="238125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62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Meeting #1: Sprint PLanning</a:t>
            </a:r>
            <a:endParaRPr lang="en-US" dirty="0"/>
          </a:p>
        </p:txBody>
      </p:sp>
      <p:sp>
        <p:nvSpPr>
          <p:cNvPr id="3" name="Content Placeholder 2"/>
          <p:cNvSpPr>
            <a:spLocks noGrp="1"/>
          </p:cNvSpPr>
          <p:nvPr>
            <p:ph idx="1"/>
          </p:nvPr>
        </p:nvSpPr>
        <p:spPr>
          <a:xfrm>
            <a:off x="6372225" y="2180496"/>
            <a:ext cx="5238582" cy="4410804"/>
          </a:xfrm>
        </p:spPr>
        <p:txBody>
          <a:bodyPr>
            <a:normAutofit fontScale="92500" lnSpcReduction="10000"/>
          </a:bodyPr>
          <a:lstStyle/>
          <a:p>
            <a:r>
              <a:rPr lang="en-US" smtClean="0"/>
              <a:t>At the beginning of an iteration, the development team and the product owner collaboratively build the sprint backlog from the top few items on the product backlog.</a:t>
            </a:r>
          </a:p>
          <a:p>
            <a:r>
              <a:rPr lang="en-US" smtClean="0"/>
              <a:t>A typical meeting flow:</a:t>
            </a:r>
          </a:p>
          <a:p>
            <a:pPr lvl="1"/>
            <a:r>
              <a:rPr lang="en-US" smtClean="0"/>
              <a:t>Product owner introduces and describes the first (highest priority) item on the product backlog.</a:t>
            </a:r>
          </a:p>
          <a:p>
            <a:pPr lvl="1"/>
            <a:r>
              <a:rPr lang="en-US" smtClean="0"/>
              <a:t>Development team estimates the size or difficulty of the product backlog item (PBI).</a:t>
            </a:r>
          </a:p>
          <a:p>
            <a:pPr lvl="1"/>
            <a:r>
              <a:rPr lang="en-US" smtClean="0"/>
              <a:t>Development team decides “Can we commit to getting this item done in the coming sprint?”</a:t>
            </a:r>
          </a:p>
          <a:p>
            <a:pPr lvl="1"/>
            <a:r>
              <a:rPr lang="en-US" smtClean="0"/>
              <a:t>If yes, repeat with the next PBI.  If no, move on.</a:t>
            </a:r>
          </a:p>
          <a:p>
            <a:pPr lvl="1"/>
            <a:r>
              <a:rPr lang="en-US" smtClean="0"/>
              <a:t>Finally, the development team takes the list of committed PBIs and breaks it down into the anticipated sub-tasks.  This set of committed PBIs and tasks is the sprint backlog.</a:t>
            </a:r>
            <a:endParaRPr lang="en-US" dirty="0"/>
          </a:p>
        </p:txBody>
      </p:sp>
      <p:pic>
        <p:nvPicPr>
          <p:cNvPr id="1026" name="Picture 2" descr="http://scrumtrainingseries.com/Sprint_Planning_Meeting_thumbnail.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0850" y="2548927"/>
            <a:ext cx="5740400" cy="369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82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#2: The daily scrum</a:t>
            </a:r>
            <a:endParaRPr lang="en-US" dirty="0"/>
          </a:p>
        </p:txBody>
      </p:sp>
      <p:sp>
        <p:nvSpPr>
          <p:cNvPr id="3" name="Content Placeholder 2"/>
          <p:cNvSpPr>
            <a:spLocks noGrp="1"/>
          </p:cNvSpPr>
          <p:nvPr>
            <p:ph idx="1"/>
          </p:nvPr>
        </p:nvSpPr>
        <p:spPr>
          <a:xfrm>
            <a:off x="581192" y="2180496"/>
            <a:ext cx="5619583" cy="4401279"/>
          </a:xfrm>
        </p:spPr>
        <p:txBody>
          <a:bodyPr/>
          <a:lstStyle/>
          <a:p>
            <a:r>
              <a:rPr lang="en-US" dirty="0" smtClean="0"/>
              <a:t>Also called the “daily stand-up”, this is typically a meeting held at the beginning of each work day to keep information flowing within the development team.</a:t>
            </a:r>
          </a:p>
          <a:p>
            <a:r>
              <a:rPr lang="en-US" dirty="0" smtClean="0"/>
              <a:t>Team members take turns answering three questions:</a:t>
            </a:r>
          </a:p>
          <a:p>
            <a:pPr lvl="1"/>
            <a:r>
              <a:rPr lang="en-US" dirty="0" smtClean="0"/>
              <a:t>What did I do yesterday?</a:t>
            </a:r>
          </a:p>
          <a:p>
            <a:pPr lvl="1"/>
            <a:r>
              <a:rPr lang="en-US" dirty="0" smtClean="0"/>
              <a:t>What will I work on today?</a:t>
            </a:r>
          </a:p>
          <a:p>
            <a:pPr lvl="1"/>
            <a:r>
              <a:rPr lang="en-US" dirty="0" smtClean="0"/>
              <a:t>What obstacles are preventing me from getting it done?</a:t>
            </a:r>
          </a:p>
          <a:p>
            <a:r>
              <a:rPr lang="en-US" dirty="0" smtClean="0"/>
              <a:t>The meeting is strictly time-boxed – not allowed to start or end late – and must be aggressively facilitated so that it doesn’t turn into a tedious ritual.</a:t>
            </a:r>
          </a:p>
          <a:p>
            <a:r>
              <a:rPr lang="en-US" dirty="0" smtClean="0"/>
              <a:t>The product owner is invited, but not required to attend in “textbook” scrum.</a:t>
            </a:r>
            <a:endParaRPr lang="en-US" dirty="0"/>
          </a:p>
        </p:txBody>
      </p:sp>
      <p:pic>
        <p:nvPicPr>
          <p:cNvPr id="4" name="Picture 3"/>
          <p:cNvPicPr>
            <a:picLocks noChangeAspect="1"/>
          </p:cNvPicPr>
          <p:nvPr/>
        </p:nvPicPr>
        <p:blipFill>
          <a:blip r:embed="rId2"/>
          <a:stretch>
            <a:fillRect/>
          </a:stretch>
        </p:blipFill>
        <p:spPr>
          <a:xfrm>
            <a:off x="6506076" y="2470834"/>
            <a:ext cx="4762500" cy="3571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3887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 #4 (?): the workflow board</a:t>
            </a:r>
            <a:endParaRPr lang="en-US" dirty="0"/>
          </a:p>
        </p:txBody>
      </p:sp>
      <p:sp>
        <p:nvSpPr>
          <p:cNvPr id="3" name="Content Placeholder 2"/>
          <p:cNvSpPr>
            <a:spLocks noGrp="1"/>
          </p:cNvSpPr>
          <p:nvPr>
            <p:ph idx="1"/>
          </p:nvPr>
        </p:nvSpPr>
        <p:spPr>
          <a:xfrm>
            <a:off x="581192" y="2180496"/>
            <a:ext cx="4933783" cy="4591779"/>
          </a:xfrm>
        </p:spPr>
        <p:txBody>
          <a:bodyPr>
            <a:normAutofit/>
          </a:bodyPr>
          <a:lstStyle/>
          <a:p>
            <a:r>
              <a:rPr lang="en-US" dirty="0" smtClean="0"/>
              <a:t>Not described in the official scrum guides, the “workflow board” or “scrum </a:t>
            </a:r>
            <a:r>
              <a:rPr lang="en-US" dirty="0" err="1" smtClean="0"/>
              <a:t>taskboard</a:t>
            </a:r>
            <a:r>
              <a:rPr lang="en-US" dirty="0" smtClean="0"/>
              <a:t>” is a commonly-used fourth artifact in a scrum process.</a:t>
            </a:r>
          </a:p>
          <a:p>
            <a:r>
              <a:rPr lang="en-US" dirty="0" smtClean="0"/>
              <a:t>Distributed teams may use electronic substitutes like </a:t>
            </a:r>
            <a:r>
              <a:rPr lang="en-US" dirty="0" err="1" smtClean="0"/>
              <a:t>Trello</a:t>
            </a:r>
            <a:r>
              <a:rPr lang="en-US" dirty="0" smtClean="0"/>
              <a:t>, Asana, etc.</a:t>
            </a:r>
          </a:p>
          <a:p>
            <a:r>
              <a:rPr lang="en-US" dirty="0" smtClean="0"/>
              <a:t>The value of a task board is to make things highly visible, so the team can see whether work is getting done, which tasks are stalled, and other issues.  This is similar to a “</a:t>
            </a:r>
            <a:r>
              <a:rPr lang="en-US" dirty="0" err="1" smtClean="0"/>
              <a:t>kanban</a:t>
            </a:r>
            <a:r>
              <a:rPr lang="en-US" dirty="0" smtClean="0"/>
              <a:t>” in Lean manufacturing.</a:t>
            </a:r>
          </a:p>
          <a:p>
            <a:r>
              <a:rPr lang="en-US" dirty="0" smtClean="0"/>
              <a:t>In an upcoming lecture I’ll </a:t>
            </a:r>
            <a:r>
              <a:rPr lang="en-US" dirty="0" smtClean="0"/>
              <a:t>talk more about the </a:t>
            </a:r>
            <a:r>
              <a:rPr lang="en-US" dirty="0" smtClean="0"/>
              <a:t>“</a:t>
            </a:r>
            <a:r>
              <a:rPr lang="en-US" dirty="0" smtClean="0"/>
              <a:t>information radiators” used by Agile teams.</a:t>
            </a:r>
            <a:endParaRPr lang="en-US" dirty="0"/>
          </a:p>
        </p:txBody>
      </p:sp>
      <p:pic>
        <p:nvPicPr>
          <p:cNvPr id="7170" name="Picture 2" descr="http://henrik-kniberg.developpez.com/livre/scrum-xp/images/couverture.gi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905500" y="2530149"/>
            <a:ext cx="5927725" cy="388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298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#3: sprint review</a:t>
            </a:r>
            <a:endParaRPr lang="en-US" dirty="0"/>
          </a:p>
        </p:txBody>
      </p:sp>
      <p:sp>
        <p:nvSpPr>
          <p:cNvPr id="4" name="AutoShape 2" descr="http://simplywhen.com/wp-content/uploads/2011/08/steve-jobs-ipad-iphone-macbook.jpg"/>
          <p:cNvSpPr>
            <a:spLocks noGrp="1" noChangeAspect="1" noChangeArrowheads="1"/>
          </p:cNvSpPr>
          <p:nvPr>
            <p:ph idx="1"/>
          </p:nvPr>
        </p:nvSpPr>
        <p:spPr bwMode="auto">
          <a:xfrm>
            <a:off x="5600700" y="2180496"/>
            <a:ext cx="6010107" cy="44203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At the end of each iteration, the development team presents the “potentially shippable product increment” (officially) to the product owner.</a:t>
            </a:r>
          </a:p>
          <a:p>
            <a:r>
              <a:rPr lang="en-US" dirty="0" smtClean="0"/>
              <a:t>(But actually) the product owner is </a:t>
            </a:r>
            <a:r>
              <a:rPr lang="en-US" dirty="0" smtClean="0"/>
              <a:t>really presenting </a:t>
            </a:r>
            <a:r>
              <a:rPr lang="en-US" dirty="0" smtClean="0"/>
              <a:t>the product to his own stakeholders – his boss, his customers, his users, etc.</a:t>
            </a:r>
          </a:p>
          <a:p>
            <a:r>
              <a:rPr lang="en-US" dirty="0" smtClean="0"/>
              <a:t>The purpose of this meeting is to celebrate success and also to get feedback from real use of the product.</a:t>
            </a:r>
          </a:p>
          <a:p>
            <a:r>
              <a:rPr lang="en-US" dirty="0" smtClean="0"/>
              <a:t>Usually there is a “ceremony” where the product owner reviews the sprint backlog items and says “I declare this one Done” (or not).</a:t>
            </a:r>
          </a:p>
          <a:p>
            <a:r>
              <a:rPr lang="en-US" dirty="0" smtClean="0"/>
              <a:t>This is the only scrum meeting to which outsiders (bosses, customers, other stakeholders) are usually invited.</a:t>
            </a:r>
          </a:p>
        </p:txBody>
      </p:sp>
      <p:pic>
        <p:nvPicPr>
          <p:cNvPr id="10" name="Pictur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81192" y="2448022"/>
            <a:ext cx="4762500" cy="3143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8085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#4: Sprint retrospective</a:t>
            </a:r>
            <a:endParaRPr lang="en-US" dirty="0"/>
          </a:p>
        </p:txBody>
      </p:sp>
      <p:sp>
        <p:nvSpPr>
          <p:cNvPr id="3" name="Content Placeholder 2"/>
          <p:cNvSpPr>
            <a:spLocks noGrp="1"/>
          </p:cNvSpPr>
          <p:nvPr>
            <p:ph idx="1"/>
          </p:nvPr>
        </p:nvSpPr>
        <p:spPr>
          <a:xfrm>
            <a:off x="581192" y="2180496"/>
            <a:ext cx="5314783" cy="4191729"/>
          </a:xfrm>
        </p:spPr>
        <p:txBody>
          <a:bodyPr>
            <a:normAutofit lnSpcReduction="10000"/>
          </a:bodyPr>
          <a:lstStyle/>
          <a:p>
            <a:r>
              <a:rPr lang="en-US" dirty="0" smtClean="0"/>
              <a:t>The sprint retrospective looks not at the product, but at the team’s process.  It is an opportunity to “inspect and adapt” the structure of roles, meetings, and artifacts, as well as tools and practices for communication and collaboration.</a:t>
            </a:r>
          </a:p>
          <a:p>
            <a:r>
              <a:rPr lang="en-US" dirty="0" smtClean="0"/>
              <a:t>Typically this meeting is the </a:t>
            </a:r>
            <a:r>
              <a:rPr lang="en-US" dirty="0" err="1" smtClean="0"/>
              <a:t>ScrumMaster’s</a:t>
            </a:r>
            <a:r>
              <a:rPr lang="en-US" dirty="0" smtClean="0"/>
              <a:t> big day, because they may build up a repertoire of activities for exploring issues and coaching the team to find solutions.</a:t>
            </a:r>
          </a:p>
          <a:p>
            <a:r>
              <a:rPr lang="en-US" dirty="0" smtClean="0"/>
              <a:t>This is meant to be a candid and private meeting, so generally it is team-only, possibly with the product owner.  This is one reason it helps if the product owner and </a:t>
            </a:r>
            <a:r>
              <a:rPr lang="en-US" dirty="0" err="1" smtClean="0"/>
              <a:t>scrummaster</a:t>
            </a:r>
            <a:r>
              <a:rPr lang="en-US" dirty="0" smtClean="0"/>
              <a:t> don’t have hiring/firing authority over team members.</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92981" y="2180496"/>
            <a:ext cx="5246544" cy="3919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2738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353175" y="2180496"/>
            <a:ext cx="5257632" cy="4286979"/>
          </a:xfrm>
        </p:spPr>
        <p:txBody>
          <a:bodyPr/>
          <a:lstStyle/>
          <a:p>
            <a:r>
              <a:rPr lang="en-US" dirty="0" smtClean="0"/>
              <a:t>Scrum is one of several Agile approaches.  Its popularity may be explained by its simplicity and adaptability.  Other Agile practices, such as the “extreme programming” engineering practices, are often coupled with Scrum but are not included.</a:t>
            </a:r>
          </a:p>
          <a:p>
            <a:r>
              <a:rPr lang="en-US" dirty="0" smtClean="0"/>
              <a:t>Scrum gives work a “rhythm” that keeps the pace sustainable, tames uncertainty, and helps programmers achieve real productivity (as opposed to “theoretical” productivity).</a:t>
            </a:r>
          </a:p>
          <a:p>
            <a:r>
              <a:rPr lang="en-US" dirty="0" smtClean="0"/>
              <a:t>The separation of authority between the product owner who decides “what gets done” and the developers who decide “how to do it” has proven to be a way to harness the creative expertise of developers to achieve business goals.</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4632" y="2180496"/>
            <a:ext cx="5721367" cy="4421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2778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dismal statistics…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A 2009 study showed that IT project success rates were:</a:t>
            </a:r>
          </a:p>
          <a:p>
            <a:pPr lvl="1"/>
            <a:r>
              <a:rPr lang="en-US" sz="2800" dirty="0" smtClean="0">
                <a:solidFill>
                  <a:schemeClr val="accent1">
                    <a:lumMod val="75000"/>
                  </a:schemeClr>
                </a:solidFill>
              </a:rPr>
              <a:t>32% of all projects succeeding</a:t>
            </a:r>
          </a:p>
          <a:p>
            <a:pPr lvl="2"/>
            <a:r>
              <a:rPr lang="en-US" sz="2400" dirty="0" smtClean="0"/>
              <a:t>(on time, on budget, with all required features)</a:t>
            </a:r>
          </a:p>
          <a:p>
            <a:pPr lvl="1"/>
            <a:r>
              <a:rPr lang="en-US" sz="2800" dirty="0" smtClean="0">
                <a:solidFill>
                  <a:schemeClr val="accent5"/>
                </a:solidFill>
              </a:rPr>
              <a:t>44% were challenged</a:t>
            </a:r>
          </a:p>
          <a:p>
            <a:pPr lvl="2"/>
            <a:r>
              <a:rPr lang="en-US" sz="2400" dirty="0" smtClean="0"/>
              <a:t>(late, over budget, and/or without requirements met)</a:t>
            </a:r>
          </a:p>
          <a:p>
            <a:pPr lvl="1"/>
            <a:r>
              <a:rPr lang="en-US" sz="2800" dirty="0" smtClean="0">
                <a:solidFill>
                  <a:srgbClr val="FF0000"/>
                </a:solidFill>
              </a:rPr>
              <a:t>24% failed</a:t>
            </a:r>
          </a:p>
          <a:p>
            <a:pPr lvl="2"/>
            <a:r>
              <a:rPr lang="en-US" sz="2400" dirty="0" smtClean="0"/>
              <a:t>(cancelled before completion, or finished but never used)</a:t>
            </a:r>
            <a:endParaRPr lang="en-US" sz="2400" dirty="0"/>
          </a:p>
        </p:txBody>
      </p:sp>
      <p:grpSp>
        <p:nvGrpSpPr>
          <p:cNvPr id="7" name="Group 6"/>
          <p:cNvGrpSpPr/>
          <p:nvPr/>
        </p:nvGrpSpPr>
        <p:grpSpPr>
          <a:xfrm>
            <a:off x="7772400" y="2886075"/>
            <a:ext cx="3457575" cy="923330"/>
            <a:chOff x="7772400" y="2886075"/>
            <a:chExt cx="3457575" cy="923330"/>
          </a:xfrm>
        </p:grpSpPr>
        <p:sp>
          <p:nvSpPr>
            <p:cNvPr id="5" name="TextBox 4"/>
            <p:cNvSpPr txBox="1"/>
            <p:nvPr/>
          </p:nvSpPr>
          <p:spPr>
            <a:xfrm>
              <a:off x="8382000" y="2886075"/>
              <a:ext cx="2847975" cy="923330"/>
            </a:xfrm>
            <a:prstGeom prst="rect">
              <a:avLst/>
            </a:prstGeom>
            <a:noFill/>
          </p:spPr>
          <p:txBody>
            <a:bodyPr wrap="square" rtlCol="0">
              <a:spAutoFit/>
            </a:bodyPr>
            <a:lstStyle/>
            <a:p>
              <a:r>
                <a:rPr lang="en-US" dirty="0" smtClean="0">
                  <a:solidFill>
                    <a:srgbClr val="FF0000"/>
                  </a:solidFill>
                </a:rPr>
                <a:t>And this doesn’t even tell us if the client liked the product or used it!</a:t>
              </a:r>
              <a:endParaRPr lang="en-US" dirty="0">
                <a:solidFill>
                  <a:srgbClr val="FF0000"/>
                </a:solidFill>
              </a:endParaRPr>
            </a:p>
          </p:txBody>
        </p:sp>
        <p:sp>
          <p:nvSpPr>
            <p:cNvPr id="6" name="Right Arrow 5"/>
            <p:cNvSpPr/>
            <p:nvPr/>
          </p:nvSpPr>
          <p:spPr>
            <a:xfrm rot="10800000">
              <a:off x="7772400" y="3195340"/>
              <a:ext cx="609600" cy="3048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071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README-Driven development</a:t>
            </a:r>
            <a:endParaRPr lang="en-US" dirty="0"/>
          </a:p>
        </p:txBody>
      </p:sp>
    </p:spTree>
    <p:extLst>
      <p:ext uri="{BB962C8B-B14F-4D97-AF65-F5344CB8AC3E}">
        <p14:creationId xmlns:p14="http://schemas.microsoft.com/office/powerpoint/2010/main" val="4169210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Readme-driven development</a:t>
            </a:r>
            <a:endParaRPr lang="en-US" dirty="0"/>
          </a:p>
        </p:txBody>
      </p:sp>
      <p:sp>
        <p:nvSpPr>
          <p:cNvPr id="3" name="Content Placeholder 2"/>
          <p:cNvSpPr>
            <a:spLocks noGrp="1"/>
          </p:cNvSpPr>
          <p:nvPr>
            <p:ph idx="1"/>
          </p:nvPr>
        </p:nvSpPr>
        <p:spPr>
          <a:xfrm>
            <a:off x="581192" y="2180496"/>
            <a:ext cx="11029615" cy="4403184"/>
          </a:xfrm>
        </p:spPr>
        <p:txBody>
          <a:bodyPr>
            <a:normAutofit fontScale="92500" lnSpcReduction="10000"/>
          </a:bodyPr>
          <a:lstStyle/>
          <a:p>
            <a:r>
              <a:rPr lang="en-US" dirty="0" smtClean="0"/>
              <a:t>The term was coined by GitHub co-founder Tom Preston-Werner in </a:t>
            </a:r>
            <a:r>
              <a:rPr lang="en-US" dirty="0"/>
              <a:t>a blog post: </a:t>
            </a:r>
            <a:r>
              <a:rPr lang="en-US" dirty="0" smtClean="0"/>
              <a:t/>
            </a:r>
            <a:br>
              <a:rPr lang="en-US" dirty="0" smtClean="0"/>
            </a:br>
            <a:r>
              <a:rPr lang="en-US" dirty="0" smtClean="0">
                <a:hlinkClick r:id="rId2"/>
              </a:rPr>
              <a:t>http</a:t>
            </a:r>
            <a:r>
              <a:rPr lang="en-US" dirty="0">
                <a:hlinkClick r:id="rId2"/>
              </a:rPr>
              <a:t>://</a:t>
            </a:r>
            <a:r>
              <a:rPr lang="en-US" dirty="0" smtClean="0">
                <a:hlinkClick r:id="rId2"/>
              </a:rPr>
              <a:t>tom.preston-werner.com/2010/08/23/readme-driven-development.html</a:t>
            </a:r>
            <a:endParaRPr lang="en-US" dirty="0" smtClean="0"/>
          </a:p>
          <a:p>
            <a:r>
              <a:rPr lang="en-US" dirty="0" smtClean="0"/>
              <a:t>The essence of his idea: “Until you’ve written about your software, you have no idea what you’ll be coding.”</a:t>
            </a:r>
          </a:p>
          <a:p>
            <a:endParaRPr lang="en-US" dirty="0"/>
          </a:p>
          <a:p>
            <a:r>
              <a:rPr lang="en-US" dirty="0" smtClean="0"/>
              <a:t>My take on his idea:</a:t>
            </a:r>
          </a:p>
          <a:p>
            <a:pPr lvl="1"/>
            <a:r>
              <a:rPr lang="en-US" dirty="0" smtClean="0"/>
              <a:t>The README file is given pride of place in GitHub.  It’s rendered on screen automatically.</a:t>
            </a:r>
          </a:p>
          <a:p>
            <a:pPr lvl="1"/>
            <a:r>
              <a:rPr lang="en-US" dirty="0" smtClean="0"/>
              <a:t>The README file tells people what the project is ([W] is a [X] that </a:t>
            </a:r>
            <a:r>
              <a:rPr lang="en-US" dirty="0"/>
              <a:t>does [Y] through [Z].)</a:t>
            </a:r>
            <a:r>
              <a:rPr lang="en-US" sz="1200" dirty="0"/>
              <a:t/>
            </a:r>
            <a:br>
              <a:rPr lang="en-US" sz="1200" dirty="0"/>
            </a:br>
            <a:r>
              <a:rPr lang="en-US" sz="1200" dirty="0"/>
              <a:t>	</a:t>
            </a:r>
            <a:r>
              <a:rPr lang="en-US" sz="1200" dirty="0">
                <a:hlinkClick r:id="rId3"/>
              </a:rPr>
              <a:t>http://</a:t>
            </a:r>
            <a:r>
              <a:rPr lang="en-US" sz="1200" dirty="0" smtClean="0">
                <a:hlinkClick r:id="rId3"/>
              </a:rPr>
              <a:t>www.slideshare.net/maetl/readme-driven-development-12783652</a:t>
            </a:r>
            <a:r>
              <a:rPr lang="en-US" sz="1200" dirty="0" smtClean="0"/>
              <a:t> </a:t>
            </a:r>
          </a:p>
          <a:p>
            <a:pPr lvl="1"/>
            <a:r>
              <a:rPr lang="en-US" dirty="0" smtClean="0"/>
              <a:t>The README file usually contains a </a:t>
            </a:r>
            <a:r>
              <a:rPr lang="en-US" b="1" dirty="0" smtClean="0">
                <a:solidFill>
                  <a:schemeClr val="accent3"/>
                </a:solidFill>
              </a:rPr>
              <a:t>to-do list</a:t>
            </a:r>
            <a:r>
              <a:rPr lang="en-US" dirty="0" smtClean="0"/>
              <a:t>, instructions on how to use the software, and names of contributors.</a:t>
            </a:r>
          </a:p>
          <a:p>
            <a:pPr lvl="1"/>
            <a:r>
              <a:rPr lang="en-US" dirty="0" smtClean="0"/>
              <a:t>The README file is version controlled.</a:t>
            </a:r>
          </a:p>
          <a:p>
            <a:pPr lvl="1"/>
            <a:endParaRPr lang="en-US" dirty="0"/>
          </a:p>
          <a:p>
            <a:r>
              <a:rPr lang="en-US" dirty="0" smtClean="0"/>
              <a:t>Therefore, using the README file as the central design document and task tracker for the project enables a </a:t>
            </a:r>
            <a:r>
              <a:rPr lang="en-US" b="1" dirty="0" smtClean="0">
                <a:solidFill>
                  <a:schemeClr val="accent2"/>
                </a:solidFill>
              </a:rPr>
              <a:t>distributed team </a:t>
            </a:r>
            <a:r>
              <a:rPr lang="en-US" dirty="0" smtClean="0"/>
              <a:t>(no “team room”) to collaborate </a:t>
            </a:r>
            <a:r>
              <a:rPr lang="en-US" b="1" dirty="0" smtClean="0">
                <a:solidFill>
                  <a:schemeClr val="accent2"/>
                </a:solidFill>
              </a:rPr>
              <a:t>without technological complication </a:t>
            </a:r>
            <a:r>
              <a:rPr lang="en-US" dirty="0" smtClean="0"/>
              <a:t>(it’s all </a:t>
            </a:r>
            <a:r>
              <a:rPr lang="en-US" dirty="0" err="1" smtClean="0"/>
              <a:t>Git</a:t>
            </a:r>
            <a:r>
              <a:rPr lang="en-US" dirty="0" smtClean="0"/>
              <a:t>), forces you to </a:t>
            </a:r>
            <a:r>
              <a:rPr lang="en-US" b="1" dirty="0" smtClean="0">
                <a:solidFill>
                  <a:schemeClr val="accent2"/>
                </a:solidFill>
              </a:rPr>
              <a:t>define the project succinctly </a:t>
            </a:r>
            <a:r>
              <a:rPr lang="en-US" dirty="0" smtClean="0"/>
              <a:t>(no feature creep), and gives the professor </a:t>
            </a:r>
            <a:r>
              <a:rPr lang="en-US" b="1" dirty="0" smtClean="0">
                <a:solidFill>
                  <a:schemeClr val="accent2"/>
                </a:solidFill>
              </a:rPr>
              <a:t>access to the project’s history</a:t>
            </a:r>
            <a:r>
              <a:rPr lang="en-US" dirty="0" smtClean="0"/>
              <a:t>.</a:t>
            </a:r>
            <a:endParaRPr lang="en-US" dirty="0"/>
          </a:p>
        </p:txBody>
      </p:sp>
    </p:spTree>
    <p:extLst>
      <p:ext uri="{BB962C8B-B14F-4D97-AF65-F5344CB8AC3E}">
        <p14:creationId xmlns:p14="http://schemas.microsoft.com/office/powerpoint/2010/main" val="712901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How-to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Your repository must have a file entitled README</a:t>
            </a:r>
          </a:p>
          <a:p>
            <a:pPr lvl="1"/>
            <a:r>
              <a:rPr lang="en-US" dirty="0" smtClean="0"/>
              <a:t>README.txt would be plain text</a:t>
            </a:r>
          </a:p>
          <a:p>
            <a:pPr lvl="1"/>
            <a:r>
              <a:rPr lang="en-US" dirty="0" smtClean="0"/>
              <a:t>README.md is Markdown – plain text with a little bit of </a:t>
            </a:r>
            <a:r>
              <a:rPr lang="en-US" dirty="0"/>
              <a:t>automatic formatting </a:t>
            </a:r>
            <a:br>
              <a:rPr lang="en-US" dirty="0"/>
            </a:br>
            <a:r>
              <a:rPr lang="en-US" dirty="0">
                <a:hlinkClick r:id="rId2"/>
              </a:rPr>
              <a:t>https://</a:t>
            </a:r>
            <a:r>
              <a:rPr lang="en-US" dirty="0" smtClean="0">
                <a:hlinkClick r:id="rId2"/>
              </a:rPr>
              <a:t>help.github.com/articles/github-flavored-markdown</a:t>
            </a:r>
            <a:endParaRPr lang="en-US" dirty="0" smtClean="0"/>
          </a:p>
          <a:p>
            <a:pPr lvl="1"/>
            <a:r>
              <a:rPr lang="en-US" dirty="0" smtClean="0"/>
              <a:t>I think you can also use a README.html and maybe some other types</a:t>
            </a:r>
          </a:p>
          <a:p>
            <a:endParaRPr lang="en-US" dirty="0"/>
          </a:p>
          <a:p>
            <a:r>
              <a:rPr lang="en-US" dirty="0" smtClean="0"/>
              <a:t>The README file must contain at least:</a:t>
            </a:r>
          </a:p>
          <a:p>
            <a:pPr lvl="1"/>
            <a:r>
              <a:rPr lang="en-US" dirty="0" smtClean="0"/>
              <a:t>Introduction:  Your elevator speech, for example, </a:t>
            </a:r>
            <a:r>
              <a:rPr lang="en-US" dirty="0"/>
              <a:t>“[W] is a [X] that does [Y] through [Z</a:t>
            </a:r>
            <a:r>
              <a:rPr lang="en-US" dirty="0" smtClean="0"/>
              <a:t>].”  This is a statement of the core intent of this project.  Don’t let it get confused by including lots of peripheral “features” here.</a:t>
            </a:r>
          </a:p>
          <a:p>
            <a:pPr lvl="1"/>
            <a:r>
              <a:rPr lang="en-US" dirty="0" smtClean="0"/>
              <a:t>TO-DO:  Your “product backlog”.  It should be strictly prioritized.  Backlog items can be broken down into sub-items and tasks, and documented with estimates, acceptance criteria, if possible.  I will talk all about requirements discovery in an upcoming lecture.</a:t>
            </a:r>
          </a:p>
          <a:p>
            <a:pPr lvl="1"/>
            <a:r>
              <a:rPr lang="en-US" dirty="0" smtClean="0"/>
              <a:t>Team:  Your </a:t>
            </a:r>
            <a:r>
              <a:rPr lang="en-US" dirty="0" err="1" smtClean="0"/>
              <a:t>github</a:t>
            </a:r>
            <a:r>
              <a:rPr lang="en-US" dirty="0" smtClean="0"/>
              <a:t> account names.  Don’t give out personal info like phone numbers if you don’t want it public.</a:t>
            </a:r>
            <a:endParaRPr lang="en-US" dirty="0"/>
          </a:p>
        </p:txBody>
      </p:sp>
    </p:spTree>
    <p:extLst>
      <p:ext uri="{BB962C8B-B14F-4D97-AF65-F5344CB8AC3E}">
        <p14:creationId xmlns:p14="http://schemas.microsoft.com/office/powerpoint/2010/main" val="722299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How-to</a:t>
            </a:r>
            <a:endParaRPr lang="en-US" dirty="0"/>
          </a:p>
        </p:txBody>
      </p:sp>
      <p:sp>
        <p:nvSpPr>
          <p:cNvPr id="3" name="Content Placeholder 2"/>
          <p:cNvSpPr>
            <a:spLocks noGrp="1"/>
          </p:cNvSpPr>
          <p:nvPr>
            <p:ph idx="1"/>
          </p:nvPr>
        </p:nvSpPr>
        <p:spPr/>
        <p:txBody>
          <a:bodyPr>
            <a:normAutofit/>
          </a:bodyPr>
          <a:lstStyle/>
          <a:p>
            <a:r>
              <a:rPr lang="en-US" dirty="0" smtClean="0"/>
              <a:t>Other sections you might want in your README:</a:t>
            </a:r>
          </a:p>
          <a:p>
            <a:pPr lvl="1"/>
            <a:r>
              <a:rPr lang="en-US" dirty="0" smtClean="0"/>
              <a:t>Screenshots</a:t>
            </a:r>
          </a:p>
          <a:p>
            <a:pPr lvl="1"/>
            <a:r>
              <a:rPr lang="en-US" dirty="0" smtClean="0"/>
              <a:t>Links to website, wiki, </a:t>
            </a:r>
            <a:r>
              <a:rPr lang="en-US" dirty="0" err="1" smtClean="0"/>
              <a:t>Trello</a:t>
            </a:r>
            <a:r>
              <a:rPr lang="en-US" dirty="0" smtClean="0"/>
              <a:t> board, etc.</a:t>
            </a:r>
          </a:p>
          <a:p>
            <a:pPr lvl="1"/>
            <a:r>
              <a:rPr lang="en-US" dirty="0" smtClean="0"/>
              <a:t>Instructions or “How to Install”</a:t>
            </a:r>
          </a:p>
          <a:p>
            <a:pPr lvl="1"/>
            <a:r>
              <a:rPr lang="en-US" dirty="0" smtClean="0"/>
              <a:t>License</a:t>
            </a:r>
          </a:p>
          <a:p>
            <a:pPr lvl="1"/>
            <a:r>
              <a:rPr lang="en-US" dirty="0" smtClean="0"/>
              <a:t>Change-log (aka what’s “done” since the previous release)</a:t>
            </a:r>
          </a:p>
          <a:p>
            <a:pPr marL="324000" lvl="1" indent="0">
              <a:buNone/>
            </a:pPr>
            <a:endParaRPr lang="en-US" dirty="0"/>
          </a:p>
        </p:txBody>
      </p:sp>
    </p:spTree>
    <p:extLst>
      <p:ext uri="{BB962C8B-B14F-4D97-AF65-F5344CB8AC3E}">
        <p14:creationId xmlns:p14="http://schemas.microsoft.com/office/powerpoint/2010/main" val="1380299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a:t>
            </a:r>
            <a:r>
              <a:rPr lang="en-US" dirty="0" err="1" smtClean="0"/>
              <a:t>How-TO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you complete a new requirement or make a change:</a:t>
            </a:r>
          </a:p>
          <a:p>
            <a:pPr lvl="1"/>
            <a:r>
              <a:rPr lang="en-US" dirty="0" smtClean="0"/>
              <a:t>Test and make sure it works (or check with client, if that’s part of your process)</a:t>
            </a:r>
          </a:p>
          <a:p>
            <a:pPr lvl="1"/>
            <a:r>
              <a:rPr lang="en-US" dirty="0" smtClean="0"/>
              <a:t>Remove it from the TO-DO section</a:t>
            </a:r>
          </a:p>
          <a:p>
            <a:pPr lvl="1"/>
            <a:r>
              <a:rPr lang="en-US" dirty="0" smtClean="0"/>
              <a:t>Add it to the “change log” if you have one.  This is a way of celebrating what’s “done”.</a:t>
            </a:r>
          </a:p>
          <a:p>
            <a:pPr lvl="1"/>
            <a:r>
              <a:rPr lang="en-US" dirty="0" smtClean="0"/>
              <a:t>Make a commit and push to GitHub.</a:t>
            </a:r>
          </a:p>
          <a:p>
            <a:pPr lvl="1"/>
            <a:endParaRPr lang="en-US" dirty="0" smtClean="0"/>
          </a:p>
          <a:p>
            <a:r>
              <a:rPr lang="en-US" dirty="0" smtClean="0"/>
              <a:t>When preparing a new release:</a:t>
            </a:r>
          </a:p>
          <a:p>
            <a:pPr lvl="1"/>
            <a:r>
              <a:rPr lang="en-US" dirty="0" smtClean="0"/>
              <a:t>Change the “change log” to “new in version 0.3” or whatever.  Add a new “change log” heading for next sprint.  (This is all optional.)</a:t>
            </a:r>
          </a:p>
          <a:p>
            <a:pPr lvl="1"/>
            <a:r>
              <a:rPr lang="en-US" dirty="0" smtClean="0"/>
              <a:t>Demo the project to the client and get his feedback.</a:t>
            </a:r>
          </a:p>
          <a:p>
            <a:pPr lvl="1"/>
            <a:r>
              <a:rPr lang="en-US" dirty="0" smtClean="0"/>
              <a:t>Work with the client to update the TO-DO list so that it reflects his current priorities.</a:t>
            </a:r>
          </a:p>
          <a:p>
            <a:pPr lvl="1"/>
            <a:r>
              <a:rPr lang="en-US" dirty="0" smtClean="0"/>
              <a:t>Commit and push by the Tuesday following “demo day”, because this is when the professor will check the README.</a:t>
            </a:r>
          </a:p>
        </p:txBody>
      </p:sp>
    </p:spTree>
    <p:extLst>
      <p:ext uri="{BB962C8B-B14F-4D97-AF65-F5344CB8AC3E}">
        <p14:creationId xmlns:p14="http://schemas.microsoft.com/office/powerpoint/2010/main" val="3274573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toolsets</a:t>
            </a:r>
            <a:endParaRPr lang="en-US" dirty="0"/>
          </a:p>
        </p:txBody>
      </p:sp>
    </p:spTree>
    <p:extLst>
      <p:ext uri="{BB962C8B-B14F-4D97-AF65-F5344CB8AC3E}">
        <p14:creationId xmlns:p14="http://schemas.microsoft.com/office/powerpoint/2010/main" val="64057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toolsets</a:t>
            </a:r>
            <a:endParaRPr lang="en-US" dirty="0"/>
          </a:p>
        </p:txBody>
      </p:sp>
      <p:sp>
        <p:nvSpPr>
          <p:cNvPr id="3" name="Content Placeholder 2"/>
          <p:cNvSpPr>
            <a:spLocks noGrp="1"/>
          </p:cNvSpPr>
          <p:nvPr>
            <p:ph idx="1"/>
          </p:nvPr>
        </p:nvSpPr>
        <p:spPr>
          <a:xfrm>
            <a:off x="581192" y="2180496"/>
            <a:ext cx="11029615" cy="4382229"/>
          </a:xfrm>
        </p:spPr>
        <p:txBody>
          <a:bodyPr>
            <a:normAutofit lnSpcReduction="10000"/>
          </a:bodyPr>
          <a:lstStyle/>
          <a:p>
            <a:r>
              <a:rPr lang="en-US" dirty="0" smtClean="0"/>
              <a:t>This is a </a:t>
            </a:r>
            <a:r>
              <a:rPr lang="en-US" dirty="0" smtClean="0"/>
              <a:t>big list of tools that people are using to develop web and mobile applications.  Some of these have been used with success by past 440 students, others are things I’ve bookmarked and would like to try out</a:t>
            </a:r>
            <a:r>
              <a:rPr lang="en-US" dirty="0" smtClean="0"/>
              <a:t>.</a:t>
            </a:r>
          </a:p>
          <a:p>
            <a:r>
              <a:rPr lang="en-US" dirty="0" smtClean="0"/>
              <a:t>These may be good topics for tech talks.</a:t>
            </a:r>
            <a:endParaRPr lang="en-US" dirty="0" smtClean="0"/>
          </a:p>
          <a:p>
            <a:r>
              <a:rPr lang="en-US" dirty="0" smtClean="0"/>
              <a:t>These </a:t>
            </a:r>
            <a:r>
              <a:rPr lang="en-US" dirty="0" smtClean="0"/>
              <a:t>slides are organized into the following topics:</a:t>
            </a:r>
          </a:p>
          <a:p>
            <a:pPr lvl="1"/>
            <a:r>
              <a:rPr lang="en-US" dirty="0" smtClean="0"/>
              <a:t>Project management and collaboration</a:t>
            </a:r>
          </a:p>
          <a:p>
            <a:pPr lvl="1"/>
            <a:r>
              <a:rPr lang="en-US" dirty="0" smtClean="0"/>
              <a:t>Application frameworks</a:t>
            </a:r>
          </a:p>
          <a:p>
            <a:pPr lvl="1"/>
            <a:r>
              <a:rPr lang="en-US" dirty="0" smtClean="0"/>
              <a:t>Web front-end</a:t>
            </a:r>
          </a:p>
          <a:p>
            <a:pPr lvl="1"/>
            <a:r>
              <a:rPr lang="en-US" dirty="0" smtClean="0"/>
              <a:t>Databases</a:t>
            </a:r>
          </a:p>
          <a:p>
            <a:pPr lvl="1"/>
            <a:r>
              <a:rPr lang="en-US" dirty="0" smtClean="0"/>
              <a:t>Back-end / cloud</a:t>
            </a:r>
          </a:p>
          <a:p>
            <a:pPr lvl="1"/>
            <a:r>
              <a:rPr lang="en-US" dirty="0" smtClean="0"/>
              <a:t>DevOps</a:t>
            </a:r>
          </a:p>
          <a:p>
            <a:pPr lvl="1"/>
            <a:r>
              <a:rPr lang="en-US" dirty="0" smtClean="0"/>
              <a:t>Mobile development</a:t>
            </a:r>
          </a:p>
          <a:p>
            <a:pPr lvl="1"/>
            <a:r>
              <a:rPr lang="en-US" dirty="0" smtClean="0"/>
              <a:t>Special recommendations</a:t>
            </a:r>
          </a:p>
        </p:txBody>
      </p:sp>
    </p:spTree>
    <p:extLst>
      <p:ext uri="{BB962C8B-B14F-4D97-AF65-F5344CB8AC3E}">
        <p14:creationId xmlns:p14="http://schemas.microsoft.com/office/powerpoint/2010/main" val="783044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&amp; collaboration</a:t>
            </a:r>
            <a:endParaRPr lang="en-US" dirty="0"/>
          </a:p>
        </p:txBody>
      </p:sp>
      <p:sp>
        <p:nvSpPr>
          <p:cNvPr id="3" name="Content Placeholder 2"/>
          <p:cNvSpPr>
            <a:spLocks noGrp="1"/>
          </p:cNvSpPr>
          <p:nvPr>
            <p:ph idx="1"/>
          </p:nvPr>
        </p:nvSpPr>
        <p:spPr/>
        <p:txBody>
          <a:bodyPr/>
          <a:lstStyle/>
          <a:p>
            <a:r>
              <a:rPr lang="en-US" dirty="0" smtClean="0"/>
              <a:t>File sharing:</a:t>
            </a:r>
          </a:p>
          <a:p>
            <a:pPr lvl="1"/>
            <a:r>
              <a:rPr lang="en-US" dirty="0" smtClean="0">
                <a:solidFill>
                  <a:schemeClr val="accent2"/>
                </a:solidFill>
              </a:rPr>
              <a:t>Dropbox</a:t>
            </a:r>
            <a:r>
              <a:rPr lang="en-US" dirty="0" smtClean="0"/>
              <a:t> – free, syncs locally, has “undelete” capability</a:t>
            </a:r>
          </a:p>
          <a:p>
            <a:pPr lvl="1"/>
            <a:r>
              <a:rPr lang="en-US" dirty="0" smtClean="0"/>
              <a:t>Microsoft OneDrive, Google Drive, and others</a:t>
            </a:r>
          </a:p>
          <a:p>
            <a:pPr lvl="1"/>
            <a:endParaRPr lang="en-US" dirty="0" smtClean="0"/>
          </a:p>
          <a:p>
            <a:r>
              <a:rPr lang="en-US" dirty="0" smtClean="0"/>
              <a:t>Project/Task management</a:t>
            </a:r>
          </a:p>
          <a:p>
            <a:pPr lvl="1"/>
            <a:r>
              <a:rPr lang="en-US" dirty="0" err="1" smtClean="0">
                <a:solidFill>
                  <a:schemeClr val="accent2"/>
                </a:solidFill>
              </a:rPr>
              <a:t>Trello</a:t>
            </a:r>
            <a:r>
              <a:rPr lang="en-US" dirty="0" smtClean="0">
                <a:solidFill>
                  <a:schemeClr val="accent2"/>
                </a:solidFill>
              </a:rPr>
              <a:t> </a:t>
            </a:r>
            <a:r>
              <a:rPr lang="en-US" dirty="0" smtClean="0"/>
              <a:t>– simple to-do/doing/done task board, very easy to use</a:t>
            </a:r>
          </a:p>
          <a:p>
            <a:pPr lvl="1"/>
            <a:r>
              <a:rPr lang="en-US" dirty="0" smtClean="0">
                <a:solidFill>
                  <a:schemeClr val="accent2"/>
                </a:solidFill>
              </a:rPr>
              <a:t>Asana</a:t>
            </a:r>
            <a:r>
              <a:rPr lang="en-US" dirty="0" smtClean="0"/>
              <a:t> – task management with communication, deadlines, subtasks, and other features</a:t>
            </a:r>
          </a:p>
          <a:p>
            <a:pPr lvl="1"/>
            <a:r>
              <a:rPr lang="en-US" dirty="0" smtClean="0"/>
              <a:t>Pivotal Tracker, </a:t>
            </a:r>
            <a:r>
              <a:rPr lang="en-US" dirty="0" err="1" smtClean="0"/>
              <a:t>YouTrack</a:t>
            </a:r>
            <a:r>
              <a:rPr lang="en-US" dirty="0" smtClean="0"/>
              <a:t>, Slack, </a:t>
            </a:r>
            <a:r>
              <a:rPr lang="en-US" dirty="0" err="1" smtClean="0"/>
              <a:t>DashCube</a:t>
            </a:r>
            <a:r>
              <a:rPr lang="en-US" dirty="0" smtClean="0"/>
              <a:t>, Mingle, and others are alternatives</a:t>
            </a:r>
          </a:p>
          <a:p>
            <a:pPr lvl="1"/>
            <a:endParaRPr lang="en-US" dirty="0"/>
          </a:p>
        </p:txBody>
      </p:sp>
    </p:spTree>
    <p:extLst>
      <p:ext uri="{BB962C8B-B14F-4D97-AF65-F5344CB8AC3E}">
        <p14:creationId xmlns:p14="http://schemas.microsoft.com/office/powerpoint/2010/main" val="2549326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 version control</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Version Control </a:t>
            </a:r>
            <a:r>
              <a:rPr lang="en-US" dirty="0" smtClean="0"/>
              <a:t>tools enable multiple people to work on the same code-base without overwriting each other’s work, and also allow you to “rewind the clock” to undo bugs.</a:t>
            </a:r>
          </a:p>
          <a:p>
            <a:pPr lvl="1"/>
            <a:r>
              <a:rPr lang="en-US" dirty="0" smtClean="0"/>
              <a:t>Dropbox is a very primitive way to do this, fraught with peril.</a:t>
            </a:r>
          </a:p>
          <a:p>
            <a:r>
              <a:rPr lang="en-US" dirty="0" smtClean="0"/>
              <a:t>Real version control systems (VCS) come in two varieties:</a:t>
            </a:r>
          </a:p>
          <a:p>
            <a:pPr lvl="1"/>
            <a:r>
              <a:rPr lang="en-US" dirty="0" smtClean="0"/>
              <a:t>Centralized VCS which maintain all files on a shared server – </a:t>
            </a:r>
            <a:r>
              <a:rPr lang="en-US" dirty="0" smtClean="0">
                <a:solidFill>
                  <a:schemeClr val="accent2"/>
                </a:solidFill>
              </a:rPr>
              <a:t>Subversion</a:t>
            </a:r>
            <a:r>
              <a:rPr lang="en-US" dirty="0" smtClean="0"/>
              <a:t> (subversion.apache.org) is the most famous</a:t>
            </a:r>
          </a:p>
          <a:p>
            <a:pPr lvl="1"/>
            <a:r>
              <a:rPr lang="en-US" dirty="0" smtClean="0"/>
              <a:t>Distributed VCS which keep copies of all files on a server AND on all developer’s computers – </a:t>
            </a:r>
            <a:r>
              <a:rPr lang="en-US" dirty="0" err="1" smtClean="0"/>
              <a:t>Git</a:t>
            </a:r>
            <a:r>
              <a:rPr lang="en-US" dirty="0" smtClean="0"/>
              <a:t> and Mercurial are popular</a:t>
            </a:r>
          </a:p>
          <a:p>
            <a:r>
              <a:rPr lang="en-US" dirty="0" err="1" smtClean="0"/>
              <a:t>Git</a:t>
            </a:r>
            <a:r>
              <a:rPr lang="en-US" dirty="0" smtClean="0"/>
              <a:t> can be used with </a:t>
            </a:r>
            <a:r>
              <a:rPr lang="en-US" dirty="0" err="1" smtClean="0">
                <a:solidFill>
                  <a:schemeClr val="accent2"/>
                </a:solidFill>
              </a:rPr>
              <a:t>GitHub</a:t>
            </a:r>
            <a:r>
              <a:rPr lang="en-US" dirty="0" smtClean="0">
                <a:solidFill>
                  <a:schemeClr val="accent2"/>
                </a:solidFill>
              </a:rPr>
              <a:t> </a:t>
            </a:r>
            <a:r>
              <a:rPr lang="en-US" dirty="0" smtClean="0"/>
              <a:t>(free for open-source projects) or </a:t>
            </a:r>
            <a:r>
              <a:rPr lang="en-US" dirty="0" err="1" smtClean="0"/>
              <a:t>Bitbucket</a:t>
            </a:r>
            <a:r>
              <a:rPr lang="en-US" dirty="0" smtClean="0"/>
              <a:t> (free for small closed-source work) to add in bug-tracking and other features.</a:t>
            </a:r>
          </a:p>
          <a:p>
            <a:r>
              <a:rPr lang="en-US" dirty="0" smtClean="0"/>
              <a:t>If you’re using Microsoft tools, </a:t>
            </a:r>
            <a:r>
              <a:rPr lang="en-US" dirty="0" smtClean="0">
                <a:solidFill>
                  <a:schemeClr val="accent2"/>
                </a:solidFill>
              </a:rPr>
              <a:t>Visual Studio Online </a:t>
            </a:r>
            <a:r>
              <a:rPr lang="en-US" dirty="0" smtClean="0"/>
              <a:t>may be an alternative to look into.</a:t>
            </a:r>
            <a:endParaRPr lang="en-US" dirty="0"/>
          </a:p>
        </p:txBody>
      </p:sp>
    </p:spTree>
    <p:extLst>
      <p:ext uri="{BB962C8B-B14F-4D97-AF65-F5344CB8AC3E}">
        <p14:creationId xmlns:p14="http://schemas.microsoft.com/office/powerpoint/2010/main" val="19182901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a:t>
            </a:r>
            <a:endParaRPr lang="en-US" dirty="0"/>
          </a:p>
        </p:txBody>
      </p:sp>
      <p:sp>
        <p:nvSpPr>
          <p:cNvPr id="3" name="Content Placeholder 2"/>
          <p:cNvSpPr>
            <a:spLocks noGrp="1"/>
          </p:cNvSpPr>
          <p:nvPr>
            <p:ph idx="1"/>
          </p:nvPr>
        </p:nvSpPr>
        <p:spPr>
          <a:xfrm>
            <a:off x="581192" y="2180496"/>
            <a:ext cx="8038933" cy="4391754"/>
          </a:xfrm>
        </p:spPr>
        <p:txBody>
          <a:bodyPr>
            <a:normAutofit/>
          </a:bodyPr>
          <a:lstStyle/>
          <a:p>
            <a:r>
              <a:rPr lang="en-US" dirty="0" smtClean="0"/>
              <a:t>If you’ve taken CIS 425, you’ve gotten a little bit of a look at how web apps can turn into “</a:t>
            </a:r>
            <a:r>
              <a:rPr lang="en-US" dirty="0" smtClean="0">
                <a:solidFill>
                  <a:schemeClr val="accent2"/>
                </a:solidFill>
              </a:rPr>
              <a:t>spaghetti code</a:t>
            </a:r>
            <a:r>
              <a:rPr lang="en-US" dirty="0" smtClean="0"/>
              <a:t>”: HTML interlaced with PHP (which itself calls on SQL) and with </a:t>
            </a:r>
            <a:r>
              <a:rPr lang="en-US" dirty="0" err="1" smtClean="0"/>
              <a:t>Javascript</a:t>
            </a:r>
            <a:r>
              <a:rPr lang="en-US" dirty="0" smtClean="0"/>
              <a:t> and CSS (possibly including external files).</a:t>
            </a:r>
          </a:p>
          <a:p>
            <a:r>
              <a:rPr lang="en-US" dirty="0" smtClean="0"/>
              <a:t>This problem gets worse as you want to add more interactivity and complexity to your program.</a:t>
            </a:r>
          </a:p>
          <a:p>
            <a:r>
              <a:rPr lang="en-US" dirty="0" smtClean="0"/>
              <a:t>Application “frameworks” are systems that allow us to avoid some of the complexity by neatly organizing the parts of our program.</a:t>
            </a:r>
          </a:p>
          <a:p>
            <a:r>
              <a:rPr lang="en-US" dirty="0" smtClean="0">
                <a:solidFill>
                  <a:schemeClr val="accent2"/>
                </a:solidFill>
              </a:rPr>
              <a:t>Ruby on Rails </a:t>
            </a:r>
            <a:r>
              <a:rPr lang="en-US" dirty="0" smtClean="0"/>
              <a:t>was the first famous one, released by 37signals in 2004.  It uses an “</a:t>
            </a:r>
            <a:r>
              <a:rPr lang="en-US" dirty="0" smtClean="0">
                <a:solidFill>
                  <a:schemeClr val="accent2"/>
                </a:solidFill>
              </a:rPr>
              <a:t>MVC</a:t>
            </a:r>
            <a:r>
              <a:rPr lang="en-US" dirty="0" smtClean="0"/>
              <a:t>” structure (model-view-controller) which separates data (model) from front-end (view) and program logic (controller).  Some of the other popular ones are </a:t>
            </a:r>
            <a:r>
              <a:rPr lang="en-US" dirty="0" smtClean="0">
                <a:solidFill>
                  <a:schemeClr val="accent2"/>
                </a:solidFill>
              </a:rPr>
              <a:t>ASP.NET MVC </a:t>
            </a:r>
            <a:r>
              <a:rPr lang="en-US" dirty="0" smtClean="0"/>
              <a:t>(using C#) and </a:t>
            </a:r>
            <a:r>
              <a:rPr lang="en-US" dirty="0" err="1" smtClean="0">
                <a:solidFill>
                  <a:schemeClr val="accent2"/>
                </a:solidFill>
              </a:rPr>
              <a:t>Django</a:t>
            </a:r>
            <a:r>
              <a:rPr lang="en-US" dirty="0" smtClean="0">
                <a:solidFill>
                  <a:schemeClr val="accent2"/>
                </a:solidFill>
              </a:rPr>
              <a:t> </a:t>
            </a:r>
            <a:r>
              <a:rPr lang="en-US" dirty="0" smtClean="0"/>
              <a:t>(Python).</a:t>
            </a:r>
          </a:p>
          <a:p>
            <a:r>
              <a:rPr lang="en-US" dirty="0" smtClean="0"/>
              <a:t>On the next slide I’ll show a couple of code examples from Flask, another Python-based MVC framework.</a:t>
            </a:r>
            <a:endParaRPr lang="en-US" dirty="0"/>
          </a:p>
        </p:txBody>
      </p:sp>
      <p:pic>
        <p:nvPicPr>
          <p:cNvPr id="1026" name="Picture 2" descr="http://tuttoqui.org/wp-content/uploads/2010/10/html.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829675" y="1932846"/>
            <a:ext cx="26416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ebdynproabap.files.wordpress.com/2012/05/mvc-architecture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29675" y="4428237"/>
            <a:ext cx="2860675" cy="214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580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construction industry wouldn’t be viable if 24% of buildings collapsed.</a:t>
            </a:r>
          </a:p>
          <a:p>
            <a:r>
              <a:rPr lang="en-US" dirty="0" smtClean="0"/>
              <a:t>The aerospace industry wouldn’t be viable if 24% of new jets blew up.</a:t>
            </a:r>
          </a:p>
          <a:p>
            <a:r>
              <a:rPr lang="en-US" b="1" dirty="0" smtClean="0">
                <a:solidFill>
                  <a:schemeClr val="accent5"/>
                </a:solidFill>
              </a:rPr>
              <a:t>So what’s wrong with the IT industry?</a:t>
            </a:r>
          </a:p>
          <a:p>
            <a:endParaRPr lang="en-US" dirty="0"/>
          </a:p>
          <a:p>
            <a:r>
              <a:rPr lang="en-US" dirty="0" smtClean="0"/>
              <a:t>Are we stupid?</a:t>
            </a:r>
          </a:p>
          <a:p>
            <a:pPr lvl="1"/>
            <a:r>
              <a:rPr lang="en-US" dirty="0" smtClean="0"/>
              <a:t>No! We have some of the smartest people in the world.</a:t>
            </a:r>
          </a:p>
          <a:p>
            <a:r>
              <a:rPr lang="en-US" dirty="0" smtClean="0"/>
              <a:t>Are we lazy?</a:t>
            </a:r>
          </a:p>
          <a:p>
            <a:pPr lvl="1"/>
            <a:r>
              <a:rPr lang="en-US" dirty="0" smtClean="0"/>
              <a:t>No! Software developers will often work all night long on projects that interest them.</a:t>
            </a:r>
          </a:p>
          <a:p>
            <a:r>
              <a:rPr lang="en-US" dirty="0" smtClean="0"/>
              <a:t>Do we not have process discipline?</a:t>
            </a:r>
          </a:p>
          <a:p>
            <a:pPr lvl="1"/>
            <a:r>
              <a:rPr lang="en-US" dirty="0" smtClean="0"/>
              <a:t>No!  There are hundreds of books about IT project management.</a:t>
            </a:r>
          </a:p>
          <a:p>
            <a:endParaRPr lang="en-US" dirty="0"/>
          </a:p>
        </p:txBody>
      </p:sp>
    </p:spTree>
    <p:extLst>
      <p:ext uri="{BB962C8B-B14F-4D97-AF65-F5344CB8AC3E}">
        <p14:creationId xmlns:p14="http://schemas.microsoft.com/office/powerpoint/2010/main" val="83457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1675"/>
            <a:ext cx="11029950" cy="1014413"/>
          </a:xfrm>
        </p:spPr>
        <p:txBody>
          <a:bodyPr/>
          <a:lstStyle/>
          <a:p>
            <a:r>
              <a:rPr lang="en-US" dirty="0" smtClean="0"/>
              <a:t>Application frameworks</a:t>
            </a:r>
            <a:endParaRPr lang="en-US" dirty="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0500" y="1504950"/>
            <a:ext cx="5610225" cy="5086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324599" y="2371725"/>
            <a:ext cx="5543551"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323850" y="701675"/>
            <a:ext cx="5400675" cy="646331"/>
          </a:xfrm>
          <a:prstGeom prst="rect">
            <a:avLst/>
          </a:prstGeom>
          <a:noFill/>
        </p:spPr>
        <p:txBody>
          <a:bodyPr wrap="square" rtlCol="0">
            <a:spAutoFit/>
          </a:bodyPr>
          <a:lstStyle/>
          <a:p>
            <a:r>
              <a:rPr lang="en-US" dirty="0" smtClean="0">
                <a:solidFill>
                  <a:schemeClr val="accent2"/>
                </a:solidFill>
              </a:rPr>
              <a:t>Each “route” or URL within the site is defined, given some program logic, and sends the user to a “template”.</a:t>
            </a:r>
            <a:endParaRPr lang="en-US" dirty="0">
              <a:solidFill>
                <a:schemeClr val="accent2"/>
              </a:solidFill>
            </a:endParaRPr>
          </a:p>
        </p:txBody>
      </p:sp>
      <p:sp>
        <p:nvSpPr>
          <p:cNvPr id="9" name="TextBox 8"/>
          <p:cNvSpPr txBox="1"/>
          <p:nvPr/>
        </p:nvSpPr>
        <p:spPr>
          <a:xfrm>
            <a:off x="6524625" y="1024840"/>
            <a:ext cx="5200650" cy="923330"/>
          </a:xfrm>
          <a:prstGeom prst="rect">
            <a:avLst/>
          </a:prstGeom>
          <a:noFill/>
        </p:spPr>
        <p:txBody>
          <a:bodyPr wrap="square" rtlCol="0">
            <a:spAutoFit/>
          </a:bodyPr>
          <a:lstStyle/>
          <a:p>
            <a:r>
              <a:rPr lang="en-US" dirty="0" smtClean="0">
                <a:solidFill>
                  <a:schemeClr val="accent2"/>
                </a:solidFill>
              </a:rPr>
              <a:t>Templates are just HTML with some placeholders for data.  They may have some limited if/then logic.  This is where you put all the front-end design.</a:t>
            </a:r>
            <a:endParaRPr lang="en-US" dirty="0">
              <a:solidFill>
                <a:schemeClr val="accent2"/>
              </a:solidFill>
            </a:endParaRPr>
          </a:p>
        </p:txBody>
      </p:sp>
      <p:sp>
        <p:nvSpPr>
          <p:cNvPr id="10" name="TextBox 9"/>
          <p:cNvSpPr txBox="1"/>
          <p:nvPr/>
        </p:nvSpPr>
        <p:spPr>
          <a:xfrm>
            <a:off x="6765062" y="6056996"/>
            <a:ext cx="4662623" cy="646331"/>
          </a:xfrm>
          <a:prstGeom prst="rect">
            <a:avLst/>
          </a:prstGeom>
          <a:noFill/>
        </p:spPr>
        <p:txBody>
          <a:bodyPr wrap="none" rtlCol="0">
            <a:spAutoFit/>
          </a:bodyPr>
          <a:lstStyle/>
          <a:p>
            <a:r>
              <a:rPr lang="en-US" i="1" dirty="0" smtClean="0"/>
              <a:t>Note: this is not an endorsement of Flask or Python;</a:t>
            </a:r>
            <a:br>
              <a:rPr lang="en-US" i="1" dirty="0" smtClean="0"/>
            </a:br>
            <a:r>
              <a:rPr lang="en-US" i="1" dirty="0" smtClean="0"/>
              <a:t>use what works for you!</a:t>
            </a:r>
            <a:endParaRPr lang="en-US" i="1" dirty="0"/>
          </a:p>
        </p:txBody>
      </p:sp>
    </p:spTree>
    <p:extLst>
      <p:ext uri="{BB962C8B-B14F-4D97-AF65-F5344CB8AC3E}">
        <p14:creationId xmlns:p14="http://schemas.microsoft.com/office/powerpoint/2010/main" val="25203064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choice</a:t>
            </a:r>
            <a:endParaRPr lang="en-US" dirty="0"/>
          </a:p>
        </p:txBody>
      </p:sp>
      <p:sp>
        <p:nvSpPr>
          <p:cNvPr id="3" name="Content Placeholder 2"/>
          <p:cNvSpPr>
            <a:spLocks noGrp="1"/>
          </p:cNvSpPr>
          <p:nvPr>
            <p:ph idx="1"/>
          </p:nvPr>
        </p:nvSpPr>
        <p:spPr/>
        <p:txBody>
          <a:bodyPr/>
          <a:lstStyle/>
          <a:p>
            <a:r>
              <a:rPr lang="en-US" dirty="0" smtClean="0"/>
              <a:t>Some of you are doing simple applications and would find an app framework to be overkill.  You’re welcome to use plain old scripting languages (e.g. </a:t>
            </a:r>
            <a:r>
              <a:rPr lang="en-US" dirty="0" smtClean="0">
                <a:solidFill>
                  <a:schemeClr val="accent2"/>
                </a:solidFill>
              </a:rPr>
              <a:t>PHP</a:t>
            </a:r>
            <a:r>
              <a:rPr lang="en-US" dirty="0" smtClean="0"/>
              <a:t>,  JSP,  ASP) or static HTML.</a:t>
            </a:r>
          </a:p>
          <a:p>
            <a:r>
              <a:rPr lang="en-US" dirty="0" smtClean="0"/>
              <a:t>There are also some frameworks where almost all of the code runs “client-side” – these are written in </a:t>
            </a:r>
            <a:r>
              <a:rPr lang="en-US" dirty="0" err="1" smtClean="0"/>
              <a:t>Javascript</a:t>
            </a:r>
            <a:r>
              <a:rPr lang="en-US" dirty="0" smtClean="0"/>
              <a:t>.  </a:t>
            </a:r>
            <a:r>
              <a:rPr lang="en-US" dirty="0" smtClean="0">
                <a:solidFill>
                  <a:schemeClr val="accent2"/>
                </a:solidFill>
              </a:rPr>
              <a:t>Angular.js</a:t>
            </a:r>
            <a:r>
              <a:rPr lang="en-US" dirty="0" smtClean="0"/>
              <a:t> and Ember.js are two that I know about.</a:t>
            </a:r>
          </a:p>
          <a:p>
            <a:r>
              <a:rPr lang="en-US" dirty="0" smtClean="0"/>
              <a:t>There are even PHP-based frameworks such as </a:t>
            </a:r>
            <a:r>
              <a:rPr lang="en-US" dirty="0" err="1" smtClean="0">
                <a:solidFill>
                  <a:schemeClr val="accent2"/>
                </a:solidFill>
              </a:rPr>
              <a:t>CakePHP</a:t>
            </a:r>
            <a:r>
              <a:rPr lang="en-US" dirty="0" smtClean="0"/>
              <a:t>.</a:t>
            </a:r>
          </a:p>
          <a:p>
            <a:r>
              <a:rPr lang="en-US" dirty="0" smtClean="0"/>
              <a:t>I recommend you pick your favorite programming language(s) first, then find a framework to use.</a:t>
            </a:r>
          </a:p>
        </p:txBody>
      </p:sp>
    </p:spTree>
    <p:extLst>
      <p:ext uri="{BB962C8B-B14F-4D97-AF65-F5344CB8AC3E}">
        <p14:creationId xmlns:p14="http://schemas.microsoft.com/office/powerpoint/2010/main" val="565120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front-end</a:t>
            </a:r>
            <a:endParaRPr lang="en-US" dirty="0"/>
          </a:p>
        </p:txBody>
      </p:sp>
      <p:sp>
        <p:nvSpPr>
          <p:cNvPr id="3" name="Content Placeholder 2"/>
          <p:cNvSpPr>
            <a:spLocks noGrp="1"/>
          </p:cNvSpPr>
          <p:nvPr>
            <p:ph idx="1"/>
          </p:nvPr>
        </p:nvSpPr>
        <p:spPr>
          <a:xfrm>
            <a:off x="581192" y="2180496"/>
            <a:ext cx="11029615" cy="4220304"/>
          </a:xfrm>
        </p:spPr>
        <p:txBody>
          <a:bodyPr>
            <a:normAutofit fontScale="92500"/>
          </a:bodyPr>
          <a:lstStyle/>
          <a:p>
            <a:r>
              <a:rPr lang="en-US" dirty="0" smtClean="0"/>
              <a:t>The basic front-end technology for any website is </a:t>
            </a:r>
            <a:r>
              <a:rPr lang="en-US" b="1" dirty="0" smtClean="0"/>
              <a:t>HTML</a:t>
            </a:r>
            <a:r>
              <a:rPr lang="en-US" dirty="0" smtClean="0"/>
              <a:t> and </a:t>
            </a:r>
            <a:r>
              <a:rPr lang="en-US" b="1" dirty="0" smtClean="0"/>
              <a:t>CSS</a:t>
            </a:r>
            <a:r>
              <a:rPr lang="en-US" dirty="0" smtClean="0"/>
              <a:t>.  Most browsers support most of the features of HTML5 and CSS.  Still, make sure your code works across browsers.</a:t>
            </a:r>
          </a:p>
          <a:p>
            <a:r>
              <a:rPr lang="en-US" b="1" dirty="0" err="1" smtClean="0"/>
              <a:t>Javascript</a:t>
            </a:r>
            <a:r>
              <a:rPr lang="en-US" dirty="0" smtClean="0"/>
              <a:t> is the key technology for interactivity on the page, such as rollover buttons and drag-drop functionality.</a:t>
            </a:r>
          </a:p>
          <a:p>
            <a:r>
              <a:rPr lang="en-US" dirty="0" smtClean="0"/>
              <a:t>However, you don’t need to write your code from scratch!  There are many templates and libraries available to help you.</a:t>
            </a:r>
          </a:p>
          <a:p>
            <a:pPr lvl="1"/>
            <a:r>
              <a:rPr lang="en-US" dirty="0" smtClean="0"/>
              <a:t>For CSS, look into </a:t>
            </a:r>
            <a:r>
              <a:rPr lang="en-US" dirty="0" smtClean="0">
                <a:solidFill>
                  <a:schemeClr val="accent2"/>
                </a:solidFill>
              </a:rPr>
              <a:t>Bootstrap</a:t>
            </a:r>
            <a:r>
              <a:rPr lang="en-US" dirty="0" smtClean="0"/>
              <a:t> (getbootstrap.com) – it promises sites that work across computer, tablet, and mobile browsers (“responsive”) – many free themes are available</a:t>
            </a:r>
          </a:p>
          <a:p>
            <a:pPr lvl="1"/>
            <a:r>
              <a:rPr lang="en-US" dirty="0" smtClean="0"/>
              <a:t>For </a:t>
            </a:r>
            <a:r>
              <a:rPr lang="en-US" dirty="0" err="1"/>
              <a:t>J</a:t>
            </a:r>
            <a:r>
              <a:rPr lang="en-US" dirty="0" err="1" smtClean="0"/>
              <a:t>avascript</a:t>
            </a:r>
            <a:r>
              <a:rPr lang="en-US" dirty="0" smtClean="0"/>
              <a:t>, look into </a:t>
            </a:r>
            <a:r>
              <a:rPr lang="en-US" dirty="0" smtClean="0">
                <a:solidFill>
                  <a:schemeClr val="accent2"/>
                </a:solidFill>
              </a:rPr>
              <a:t>jQuery</a:t>
            </a:r>
            <a:r>
              <a:rPr lang="en-US" dirty="0" smtClean="0"/>
              <a:t> (jquery.com) – it’s very lightweight and simplifies a lot of common stuff you do in </a:t>
            </a:r>
            <a:r>
              <a:rPr lang="en-US" dirty="0" err="1"/>
              <a:t>J</a:t>
            </a:r>
            <a:r>
              <a:rPr lang="en-US" dirty="0" err="1" smtClean="0"/>
              <a:t>avascript</a:t>
            </a:r>
            <a:endParaRPr lang="en-US" dirty="0" smtClean="0"/>
          </a:p>
          <a:p>
            <a:r>
              <a:rPr lang="en-US" dirty="0" smtClean="0"/>
              <a:t>If you don’t like the languages themselves, there are several “pre-processors” that let you write code in a different or simpler syntax and “compile” to HTML, CSS, and </a:t>
            </a:r>
            <a:r>
              <a:rPr lang="en-US" dirty="0" err="1" smtClean="0"/>
              <a:t>Javascript</a:t>
            </a:r>
            <a:r>
              <a:rPr lang="en-US" dirty="0" smtClean="0"/>
              <a:t>, for example:</a:t>
            </a:r>
          </a:p>
          <a:p>
            <a:pPr lvl="1"/>
            <a:r>
              <a:rPr lang="en-US" dirty="0" err="1" smtClean="0">
                <a:solidFill>
                  <a:schemeClr val="accent2"/>
                </a:solidFill>
              </a:rPr>
              <a:t>Haml</a:t>
            </a:r>
            <a:r>
              <a:rPr lang="en-US" dirty="0" smtClean="0">
                <a:solidFill>
                  <a:schemeClr val="accent2"/>
                </a:solidFill>
              </a:rPr>
              <a:t> </a:t>
            </a:r>
            <a:r>
              <a:rPr lang="en-US" dirty="0" smtClean="0"/>
              <a:t>(haml.info)</a:t>
            </a:r>
          </a:p>
          <a:p>
            <a:pPr lvl="1"/>
            <a:r>
              <a:rPr lang="en-US" dirty="0" smtClean="0">
                <a:solidFill>
                  <a:schemeClr val="accent2"/>
                </a:solidFill>
              </a:rPr>
              <a:t>{less} </a:t>
            </a:r>
            <a:r>
              <a:rPr lang="en-US" dirty="0" smtClean="0"/>
              <a:t>(lesscss.org) and </a:t>
            </a:r>
            <a:r>
              <a:rPr lang="en-US" dirty="0" smtClean="0">
                <a:solidFill>
                  <a:schemeClr val="accent2"/>
                </a:solidFill>
              </a:rPr>
              <a:t>Sass</a:t>
            </a:r>
            <a:r>
              <a:rPr lang="en-US" dirty="0" smtClean="0"/>
              <a:t> (sass-lang.com)</a:t>
            </a:r>
          </a:p>
          <a:p>
            <a:pPr lvl="1"/>
            <a:r>
              <a:rPr lang="en-US" dirty="0" err="1" smtClean="0">
                <a:solidFill>
                  <a:schemeClr val="accent2"/>
                </a:solidFill>
              </a:rPr>
              <a:t>CoffeeScript</a:t>
            </a:r>
            <a:r>
              <a:rPr lang="en-US" dirty="0" smtClean="0">
                <a:solidFill>
                  <a:schemeClr val="accent2"/>
                </a:solidFill>
              </a:rPr>
              <a:t> </a:t>
            </a:r>
            <a:r>
              <a:rPr lang="en-US" dirty="0" smtClean="0"/>
              <a:t>(coffeescript.org)</a:t>
            </a:r>
            <a:endParaRPr lang="en-US" dirty="0"/>
          </a:p>
        </p:txBody>
      </p:sp>
    </p:spTree>
    <p:extLst>
      <p:ext uri="{BB962C8B-B14F-4D97-AF65-F5344CB8AC3E}">
        <p14:creationId xmlns:p14="http://schemas.microsoft.com/office/powerpoint/2010/main" val="42472852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AJAX (</a:t>
            </a:r>
            <a:r>
              <a:rPr lang="en-US" b="1" dirty="0" smtClean="0">
                <a:solidFill>
                  <a:schemeClr val="accent2"/>
                </a:solidFill>
              </a:rPr>
              <a:t>a</a:t>
            </a:r>
            <a:r>
              <a:rPr lang="en-US" dirty="0" smtClean="0">
                <a:solidFill>
                  <a:schemeClr val="accent2"/>
                </a:solidFill>
              </a:rPr>
              <a:t>synchronous </a:t>
            </a:r>
            <a:r>
              <a:rPr lang="en-US" b="1" dirty="0" err="1" smtClean="0">
                <a:solidFill>
                  <a:schemeClr val="accent2"/>
                </a:solidFill>
              </a:rPr>
              <a:t>j</a:t>
            </a:r>
            <a:r>
              <a:rPr lang="en-US" dirty="0" err="1" smtClean="0">
                <a:solidFill>
                  <a:schemeClr val="accent2"/>
                </a:solidFill>
              </a:rPr>
              <a:t>avascript</a:t>
            </a:r>
            <a:r>
              <a:rPr lang="en-US" dirty="0" smtClean="0">
                <a:solidFill>
                  <a:schemeClr val="accent2"/>
                </a:solidFill>
              </a:rPr>
              <a:t> </a:t>
            </a:r>
            <a:r>
              <a:rPr lang="en-US" b="1" dirty="0" smtClean="0">
                <a:solidFill>
                  <a:schemeClr val="accent2"/>
                </a:solidFill>
              </a:rPr>
              <a:t>a</a:t>
            </a:r>
            <a:r>
              <a:rPr lang="en-US" dirty="0" smtClean="0">
                <a:solidFill>
                  <a:schemeClr val="accent2"/>
                </a:solidFill>
              </a:rPr>
              <a:t>nd </a:t>
            </a:r>
            <a:r>
              <a:rPr lang="en-US" b="1" dirty="0" smtClean="0">
                <a:solidFill>
                  <a:schemeClr val="accent2"/>
                </a:solidFill>
              </a:rPr>
              <a:t>x</a:t>
            </a:r>
            <a:r>
              <a:rPr lang="en-US" dirty="0" smtClean="0">
                <a:solidFill>
                  <a:schemeClr val="accent2"/>
                </a:solidFill>
              </a:rPr>
              <a:t>ml</a:t>
            </a:r>
            <a:r>
              <a:rPr lang="en-US" dirty="0" smtClean="0"/>
              <a:t>) is a programming paradigm in which Web pages already loaded in the browser continue to make requests to the server and load more content without refreshing the page.</a:t>
            </a:r>
          </a:p>
          <a:p>
            <a:pPr lvl="1"/>
            <a:r>
              <a:rPr lang="en-US" dirty="0" smtClean="0"/>
              <a:t>Gmail was one of the first cases of this.  Before AJAX, you had to refresh the page every time you clicked on a link, like an e-mail message header.</a:t>
            </a:r>
          </a:p>
          <a:p>
            <a:pPr lvl="1"/>
            <a:r>
              <a:rPr lang="en-US" dirty="0" smtClean="0"/>
              <a:t>Another common usage is sites like Facebook which appear to allow you to “scroll down” infinitely.  Actually what they do is load more data as you get near the bottom of what’s already been loaded.</a:t>
            </a:r>
          </a:p>
          <a:p>
            <a:r>
              <a:rPr lang="en-US" dirty="0" smtClean="0"/>
              <a:t>I’m not sure that AJAX is necessary for any of this </a:t>
            </a:r>
            <a:r>
              <a:rPr lang="en-US" dirty="0" smtClean="0"/>
              <a:t>semester’s projects</a:t>
            </a:r>
            <a:r>
              <a:rPr lang="en-US" dirty="0" smtClean="0"/>
              <a:t>, but if it is, you may want to get a good book and try to learn it.  This probably involves setting up </a:t>
            </a:r>
            <a:r>
              <a:rPr lang="en-US" dirty="0" smtClean="0">
                <a:solidFill>
                  <a:schemeClr val="accent2"/>
                </a:solidFill>
              </a:rPr>
              <a:t>web services </a:t>
            </a:r>
            <a:r>
              <a:rPr lang="en-US" dirty="0" smtClean="0"/>
              <a:t>on the back-end (i.e. URLs which serve data directly, instead of serving up HTML pages).</a:t>
            </a:r>
          </a:p>
          <a:p>
            <a:r>
              <a:rPr lang="en-US" dirty="0" smtClean="0"/>
              <a:t>The front-end part requires using </a:t>
            </a:r>
            <a:r>
              <a:rPr lang="en-US" dirty="0" err="1" smtClean="0"/>
              <a:t>Javascript</a:t>
            </a:r>
            <a:r>
              <a:rPr lang="en-US" dirty="0" smtClean="0"/>
              <a:t> to capture the response and put it on the page.  </a:t>
            </a:r>
            <a:r>
              <a:rPr lang="en-US" dirty="0" smtClean="0">
                <a:solidFill>
                  <a:schemeClr val="accent2"/>
                </a:solidFill>
              </a:rPr>
              <a:t>JQuery</a:t>
            </a:r>
            <a:r>
              <a:rPr lang="en-US" dirty="0" smtClean="0"/>
              <a:t> can be used for this.</a:t>
            </a:r>
            <a:endParaRPr lang="en-US" dirty="0"/>
          </a:p>
        </p:txBody>
      </p:sp>
    </p:spTree>
    <p:extLst>
      <p:ext uri="{BB962C8B-B14F-4D97-AF65-F5344CB8AC3E}">
        <p14:creationId xmlns:p14="http://schemas.microsoft.com/office/powerpoint/2010/main" val="4866441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databases</a:t>
            </a:r>
            <a:endParaRPr lang="en-US" dirty="0"/>
          </a:p>
        </p:txBody>
      </p:sp>
      <p:sp>
        <p:nvSpPr>
          <p:cNvPr id="3" name="Content Placeholder 2"/>
          <p:cNvSpPr>
            <a:spLocks noGrp="1"/>
          </p:cNvSpPr>
          <p:nvPr>
            <p:ph idx="1"/>
          </p:nvPr>
        </p:nvSpPr>
        <p:spPr>
          <a:xfrm>
            <a:off x="581192" y="2180496"/>
            <a:ext cx="11029615" cy="4439379"/>
          </a:xfrm>
        </p:spPr>
        <p:txBody>
          <a:bodyPr>
            <a:normAutofit/>
          </a:bodyPr>
          <a:lstStyle/>
          <a:p>
            <a:r>
              <a:rPr lang="en-US" dirty="0" smtClean="0"/>
              <a:t>Pretty much all the major relational database management systems (RDBMSs) work about the same.  They are:</a:t>
            </a:r>
          </a:p>
          <a:p>
            <a:pPr lvl="1"/>
            <a:r>
              <a:rPr lang="en-US" dirty="0" smtClean="0">
                <a:solidFill>
                  <a:schemeClr val="accent2"/>
                </a:solidFill>
              </a:rPr>
              <a:t>SQL Server, Oracle, IBM DB2 </a:t>
            </a:r>
            <a:r>
              <a:rPr lang="en-US" dirty="0" smtClean="0"/>
              <a:t>(proprietary)</a:t>
            </a:r>
          </a:p>
          <a:p>
            <a:pPr lvl="1"/>
            <a:r>
              <a:rPr lang="en-US" dirty="0" smtClean="0">
                <a:solidFill>
                  <a:schemeClr val="accent2"/>
                </a:solidFill>
              </a:rPr>
              <a:t>MySQL</a:t>
            </a:r>
            <a:r>
              <a:rPr lang="en-US" dirty="0" smtClean="0"/>
              <a:t> (aka </a:t>
            </a:r>
            <a:r>
              <a:rPr lang="en-US" dirty="0" err="1" smtClean="0"/>
              <a:t>MariaDB</a:t>
            </a:r>
            <a:r>
              <a:rPr lang="en-US" dirty="0" smtClean="0"/>
              <a:t>), </a:t>
            </a:r>
            <a:r>
              <a:rPr lang="en-US" dirty="0" smtClean="0">
                <a:solidFill>
                  <a:schemeClr val="accent2"/>
                </a:solidFill>
              </a:rPr>
              <a:t>PostgreSQL</a:t>
            </a:r>
            <a:r>
              <a:rPr lang="en-US" dirty="0" smtClean="0"/>
              <a:t> (open-source)</a:t>
            </a:r>
          </a:p>
          <a:p>
            <a:pPr lvl="1"/>
            <a:endParaRPr lang="en-US" dirty="0" smtClean="0"/>
          </a:p>
          <a:p>
            <a:r>
              <a:rPr lang="en-US" dirty="0" smtClean="0"/>
              <a:t>Two things to consider:</a:t>
            </a:r>
          </a:p>
          <a:p>
            <a:pPr lvl="1"/>
            <a:r>
              <a:rPr lang="en-US" dirty="0" smtClean="0"/>
              <a:t>Will your client have to pay extra to use a proprietary RDBMS, or is included in hosting or cloud backend services?</a:t>
            </a:r>
          </a:p>
          <a:p>
            <a:pPr lvl="1"/>
            <a:r>
              <a:rPr lang="en-US" dirty="0" smtClean="0"/>
              <a:t>Can your development team all run the software on their computers?  You have SQL Server free from </a:t>
            </a:r>
            <a:r>
              <a:rPr lang="en-US" dirty="0" err="1" smtClean="0"/>
              <a:t>Dreamspark</a:t>
            </a:r>
            <a:r>
              <a:rPr lang="en-US" dirty="0" smtClean="0"/>
              <a:t>, but it only runs on Windows.  MySQL and PostgreSQL are cross-platform.</a:t>
            </a:r>
          </a:p>
          <a:p>
            <a:pPr lvl="1"/>
            <a:endParaRPr lang="en-US" dirty="0"/>
          </a:p>
          <a:p>
            <a:r>
              <a:rPr lang="en-US" dirty="0" smtClean="0"/>
              <a:t>If you’re using a web development framework, you often have the option of accessing the database directly with SQL queries, or using an “</a:t>
            </a:r>
            <a:r>
              <a:rPr lang="en-US" dirty="0" smtClean="0">
                <a:solidFill>
                  <a:schemeClr val="accent2"/>
                </a:solidFill>
              </a:rPr>
              <a:t>object-relational mapper</a:t>
            </a:r>
            <a:r>
              <a:rPr lang="en-US" dirty="0" smtClean="0"/>
              <a:t>” (ORM) which manipulates the database for you.  Evaluate both options and see what you prefer.  This should be introduced in tutorials on the framework.</a:t>
            </a:r>
            <a:endParaRPr lang="en-US" dirty="0"/>
          </a:p>
        </p:txBody>
      </p:sp>
    </p:spTree>
    <p:extLst>
      <p:ext uri="{BB962C8B-B14F-4D97-AF65-F5344CB8AC3E}">
        <p14:creationId xmlns:p14="http://schemas.microsoft.com/office/powerpoint/2010/main" val="41390412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NOSQL databases</a:t>
            </a:r>
            <a:endParaRPr lang="en-US" dirty="0"/>
          </a:p>
        </p:txBody>
      </p:sp>
      <p:sp>
        <p:nvSpPr>
          <p:cNvPr id="3" name="Content Placeholder 2"/>
          <p:cNvSpPr>
            <a:spLocks noGrp="1"/>
          </p:cNvSpPr>
          <p:nvPr>
            <p:ph idx="1"/>
          </p:nvPr>
        </p:nvSpPr>
        <p:spPr>
          <a:xfrm>
            <a:off x="581193" y="2180496"/>
            <a:ext cx="8067507" cy="4410805"/>
          </a:xfrm>
        </p:spPr>
        <p:txBody>
          <a:bodyPr>
            <a:normAutofit/>
          </a:bodyPr>
          <a:lstStyle/>
          <a:p>
            <a:r>
              <a:rPr lang="en-US" dirty="0" smtClean="0"/>
              <a:t>There are a variety of non-relational databases becoming popular these days.  Many of them are well-suited for web applications because they tend to emphasize high availability (fast query response) with the trade-off being less ability to do complex queries.</a:t>
            </a:r>
          </a:p>
          <a:p>
            <a:r>
              <a:rPr lang="en-US" dirty="0" err="1" smtClean="0">
                <a:solidFill>
                  <a:schemeClr val="accent2"/>
                </a:solidFill>
              </a:rPr>
              <a:t>MongoDB</a:t>
            </a:r>
            <a:r>
              <a:rPr lang="en-US" dirty="0" smtClean="0">
                <a:solidFill>
                  <a:schemeClr val="accent2"/>
                </a:solidFill>
              </a:rPr>
              <a:t> </a:t>
            </a:r>
            <a:r>
              <a:rPr lang="en-US" dirty="0" smtClean="0"/>
              <a:t>and </a:t>
            </a:r>
            <a:r>
              <a:rPr lang="en-US" dirty="0" err="1" smtClean="0">
                <a:solidFill>
                  <a:schemeClr val="accent2"/>
                </a:solidFill>
              </a:rPr>
              <a:t>CouchDB</a:t>
            </a:r>
            <a:r>
              <a:rPr lang="en-US" dirty="0" smtClean="0">
                <a:solidFill>
                  <a:schemeClr val="accent2"/>
                </a:solidFill>
              </a:rPr>
              <a:t> </a:t>
            </a:r>
            <a:r>
              <a:rPr lang="en-US" dirty="0" smtClean="0"/>
              <a:t>are document stores – good for storing whole documents in JSON format without any strictly defined schema.</a:t>
            </a:r>
          </a:p>
          <a:p>
            <a:r>
              <a:rPr lang="en-US" dirty="0" smtClean="0">
                <a:solidFill>
                  <a:schemeClr val="accent2"/>
                </a:solidFill>
              </a:rPr>
              <a:t>Neo4j</a:t>
            </a:r>
            <a:r>
              <a:rPr lang="en-US" dirty="0" smtClean="0"/>
              <a:t> is an up-and-coming graph database – good for modeling social networks.</a:t>
            </a:r>
          </a:p>
          <a:p>
            <a:r>
              <a:rPr lang="en-US" dirty="0" smtClean="0"/>
              <a:t>If you’re interested, check out the book “</a:t>
            </a:r>
            <a:r>
              <a:rPr lang="en-US" dirty="0" smtClean="0">
                <a:solidFill>
                  <a:schemeClr val="accent2"/>
                </a:solidFill>
              </a:rPr>
              <a:t>Seven Databases in Seven Weeks</a:t>
            </a:r>
            <a:r>
              <a:rPr lang="en-US" dirty="0" smtClean="0"/>
              <a:t>”…</a:t>
            </a:r>
          </a:p>
          <a:p>
            <a:r>
              <a:rPr lang="en-US" dirty="0"/>
              <a:t>There are also some “databases as a service” you may check out, if you don’t want </a:t>
            </a:r>
            <a:r>
              <a:rPr lang="en-US" dirty="0" smtClean="0"/>
              <a:t>to </a:t>
            </a:r>
            <a:r>
              <a:rPr lang="en-US" dirty="0"/>
              <a:t>run your own DBMS.  </a:t>
            </a:r>
            <a:r>
              <a:rPr lang="en-US" dirty="0">
                <a:solidFill>
                  <a:schemeClr val="accent2"/>
                </a:solidFill>
              </a:rPr>
              <a:t>Firebase</a:t>
            </a:r>
            <a:r>
              <a:rPr lang="en-US" dirty="0"/>
              <a:t> (firebase.com)  and </a:t>
            </a:r>
            <a:r>
              <a:rPr lang="en-US" dirty="0">
                <a:solidFill>
                  <a:schemeClr val="accent2"/>
                </a:solidFill>
              </a:rPr>
              <a:t>Orchestrate</a:t>
            </a:r>
            <a:r>
              <a:rPr lang="en-US" dirty="0"/>
              <a:t> (orchestrate.io) are two names I’ve bookmarked for further research.</a:t>
            </a:r>
          </a:p>
          <a:p>
            <a:pPr lvl="1"/>
            <a:r>
              <a:rPr lang="en-US" dirty="0"/>
              <a:t>These probably require use of </a:t>
            </a:r>
            <a:r>
              <a:rPr lang="en-US" dirty="0" err="1"/>
              <a:t>Javascript</a:t>
            </a:r>
            <a:r>
              <a:rPr lang="en-US" dirty="0"/>
              <a:t> and XML or JSON to transmit data to/from your application.</a:t>
            </a:r>
          </a:p>
          <a:p>
            <a:endParaRPr lang="en-US" dirty="0"/>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984096" y="2724150"/>
            <a:ext cx="2442629" cy="2924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80663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Hosting/Cloud</a:t>
            </a:r>
            <a:endParaRPr lang="en-US" dirty="0"/>
          </a:p>
        </p:txBody>
      </p:sp>
      <p:sp>
        <p:nvSpPr>
          <p:cNvPr id="3" name="Content Placeholder 2"/>
          <p:cNvSpPr>
            <a:spLocks noGrp="1"/>
          </p:cNvSpPr>
          <p:nvPr>
            <p:ph idx="1"/>
          </p:nvPr>
        </p:nvSpPr>
        <p:spPr>
          <a:xfrm>
            <a:off x="581192" y="2180496"/>
            <a:ext cx="11029615" cy="4439379"/>
          </a:xfrm>
        </p:spPr>
        <p:txBody>
          <a:bodyPr>
            <a:normAutofit/>
          </a:bodyPr>
          <a:lstStyle/>
          <a:p>
            <a:r>
              <a:rPr lang="en-US" dirty="0" smtClean="0"/>
              <a:t>The simplest way to host an application is to rent a web hosting account from a provider like </a:t>
            </a:r>
            <a:r>
              <a:rPr lang="en-US" b="1" dirty="0" err="1" smtClean="0">
                <a:solidFill>
                  <a:schemeClr val="accent2"/>
                </a:solidFill>
              </a:rPr>
              <a:t>GoDaddy</a:t>
            </a:r>
            <a:r>
              <a:rPr lang="en-US" dirty="0" smtClean="0">
                <a:solidFill>
                  <a:schemeClr val="accent2"/>
                </a:solidFill>
              </a:rPr>
              <a:t> </a:t>
            </a:r>
            <a:r>
              <a:rPr lang="en-US" dirty="0" smtClean="0"/>
              <a:t/>
            </a:r>
            <a:br>
              <a:rPr lang="en-US" dirty="0" smtClean="0"/>
            </a:br>
            <a:r>
              <a:rPr lang="en-US" dirty="0" smtClean="0"/>
              <a:t>(hint, hint: this is a local company that hires a lot of our students!).  My personal site costs $7 per month and supports MySQL and PHP.</a:t>
            </a:r>
          </a:p>
          <a:p>
            <a:r>
              <a:rPr lang="en-US" dirty="0" smtClean="0"/>
              <a:t>Perhaps a better way to host your site is to use a cloud service:</a:t>
            </a:r>
          </a:p>
          <a:p>
            <a:pPr lvl="1"/>
            <a:r>
              <a:rPr lang="en-US" b="1" dirty="0" smtClean="0">
                <a:solidFill>
                  <a:schemeClr val="accent2"/>
                </a:solidFill>
              </a:rPr>
              <a:t>Microsoft Azure </a:t>
            </a:r>
            <a:r>
              <a:rPr lang="en-US" dirty="0" smtClean="0"/>
              <a:t>(formerly Windows Azure)</a:t>
            </a:r>
          </a:p>
          <a:p>
            <a:pPr lvl="1"/>
            <a:r>
              <a:rPr lang="en-US" dirty="0" smtClean="0">
                <a:solidFill>
                  <a:schemeClr val="accent2"/>
                </a:solidFill>
              </a:rPr>
              <a:t>Amazon Web Services </a:t>
            </a:r>
            <a:r>
              <a:rPr lang="en-US" dirty="0" smtClean="0"/>
              <a:t>(“AWS”)</a:t>
            </a:r>
          </a:p>
          <a:p>
            <a:pPr lvl="1"/>
            <a:r>
              <a:rPr lang="en-US" dirty="0" smtClean="0">
                <a:solidFill>
                  <a:schemeClr val="accent2"/>
                </a:solidFill>
              </a:rPr>
              <a:t>Rackspace</a:t>
            </a:r>
            <a:r>
              <a:rPr lang="en-US" dirty="0" smtClean="0"/>
              <a:t> Cloud</a:t>
            </a:r>
          </a:p>
          <a:p>
            <a:r>
              <a:rPr lang="en-US" dirty="0" smtClean="0"/>
              <a:t>Cloud services typically have a free service tier which you can use to host your site while it’s under development, and you can (relatively) seamlessly scale out to more servers when your traffic increases.  They are pay-as-you-go services.  Search the web for tutorials.</a:t>
            </a:r>
          </a:p>
          <a:p>
            <a:r>
              <a:rPr lang="en-US" dirty="0" smtClean="0"/>
              <a:t>Finally there are services like </a:t>
            </a:r>
            <a:r>
              <a:rPr lang="en-US" b="1" dirty="0" err="1" smtClean="0">
                <a:solidFill>
                  <a:schemeClr val="accent2"/>
                </a:solidFill>
              </a:rPr>
              <a:t>Heroku</a:t>
            </a:r>
            <a:r>
              <a:rPr lang="en-US" dirty="0" smtClean="0">
                <a:solidFill>
                  <a:schemeClr val="accent2"/>
                </a:solidFill>
              </a:rPr>
              <a:t> </a:t>
            </a:r>
            <a:r>
              <a:rPr lang="en-US" dirty="0" smtClean="0"/>
              <a:t>(heroku.com) which automate some of the administration and maybe make it even less of a learning curve to get started.</a:t>
            </a:r>
          </a:p>
        </p:txBody>
      </p:sp>
    </p:spTree>
    <p:extLst>
      <p:ext uri="{BB962C8B-B14F-4D97-AF65-F5344CB8AC3E}">
        <p14:creationId xmlns:p14="http://schemas.microsoft.com/office/powerpoint/2010/main" val="34013575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tips</a:t>
            </a:r>
            <a:endParaRPr lang="en-US" dirty="0"/>
          </a:p>
        </p:txBody>
      </p:sp>
      <p:sp>
        <p:nvSpPr>
          <p:cNvPr id="3" name="Content Placeholder 2"/>
          <p:cNvSpPr>
            <a:spLocks noGrp="1"/>
          </p:cNvSpPr>
          <p:nvPr>
            <p:ph idx="1"/>
          </p:nvPr>
        </p:nvSpPr>
        <p:spPr/>
        <p:txBody>
          <a:bodyPr/>
          <a:lstStyle/>
          <a:p>
            <a:r>
              <a:rPr lang="en-US" dirty="0"/>
              <a:t>Even if you don’t use </a:t>
            </a:r>
            <a:r>
              <a:rPr lang="en-US" dirty="0" err="1" smtClean="0"/>
              <a:t>GoDaddy</a:t>
            </a:r>
            <a:r>
              <a:rPr lang="en-US" dirty="0" smtClean="0"/>
              <a:t> for </a:t>
            </a:r>
            <a:r>
              <a:rPr lang="en-US" dirty="0"/>
              <a:t>hosting, this kind of company can be a good place to </a:t>
            </a:r>
            <a:r>
              <a:rPr lang="en-US" dirty="0">
                <a:solidFill>
                  <a:schemeClr val="accent2"/>
                </a:solidFill>
              </a:rPr>
              <a:t>buy a domain name</a:t>
            </a:r>
            <a:r>
              <a:rPr lang="en-US" dirty="0"/>
              <a:t>.  Try to book the domain </a:t>
            </a:r>
            <a:r>
              <a:rPr lang="en-US" dirty="0" smtClean="0"/>
              <a:t>name your client wants </a:t>
            </a:r>
            <a:r>
              <a:rPr lang="en-US" dirty="0"/>
              <a:t>(and all likely variations) before spending time and money creating a logo</a:t>
            </a:r>
            <a:r>
              <a:rPr lang="en-US" dirty="0" smtClean="0"/>
              <a:t>!</a:t>
            </a:r>
          </a:p>
          <a:p>
            <a:r>
              <a:rPr lang="en-US" dirty="0" smtClean="0">
                <a:solidFill>
                  <a:schemeClr val="accent2"/>
                </a:solidFill>
              </a:rPr>
              <a:t>Make sure the client pays </a:t>
            </a:r>
            <a:r>
              <a:rPr lang="en-US" dirty="0" smtClean="0"/>
              <a:t>with their own credit card for any hosting or domain name registration services you need to buy.  Not only is this fair, it will also make it much, much easier to transfer ownership/control at the end of the semester.</a:t>
            </a:r>
          </a:p>
          <a:p>
            <a:r>
              <a:rPr lang="en-US" dirty="0" smtClean="0"/>
              <a:t>Consider the </a:t>
            </a:r>
            <a:r>
              <a:rPr lang="en-US" dirty="0" smtClean="0">
                <a:solidFill>
                  <a:schemeClr val="accent2"/>
                </a:solidFill>
              </a:rPr>
              <a:t>development environment(s) </a:t>
            </a:r>
            <a:r>
              <a:rPr lang="en-US" dirty="0" smtClean="0"/>
              <a:t>you’ll be using.  Can your hosting service provide the same software and same version(s) that you’re using to develop the software?  If not, you’ll definitely want to have a “test” environment on the hosting service in addition to the “live” environment.</a:t>
            </a:r>
            <a:endParaRPr lang="en-US" dirty="0"/>
          </a:p>
          <a:p>
            <a:endParaRPr lang="en-US" dirty="0"/>
          </a:p>
        </p:txBody>
      </p:sp>
    </p:spTree>
    <p:extLst>
      <p:ext uri="{BB962C8B-B14F-4D97-AF65-F5344CB8AC3E}">
        <p14:creationId xmlns:p14="http://schemas.microsoft.com/office/powerpoint/2010/main" val="15814863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defining the problem</a:t>
            </a:r>
            <a:endParaRPr lang="en-US" dirty="0"/>
          </a:p>
        </p:txBody>
      </p:sp>
      <p:sp>
        <p:nvSpPr>
          <p:cNvPr id="3" name="Content Placeholder 2"/>
          <p:cNvSpPr>
            <a:spLocks noGrp="1"/>
          </p:cNvSpPr>
          <p:nvPr>
            <p:ph idx="1"/>
          </p:nvPr>
        </p:nvSpPr>
        <p:spPr>
          <a:xfrm>
            <a:off x="219076" y="2180496"/>
            <a:ext cx="4476750" cy="4353654"/>
          </a:xfrm>
        </p:spPr>
        <p:txBody>
          <a:bodyPr>
            <a:normAutofit/>
          </a:bodyPr>
          <a:lstStyle/>
          <a:p>
            <a:r>
              <a:rPr lang="en-US" dirty="0" smtClean="0"/>
              <a:t>“Development” is the creation of software.  “IT Operations” is what happens after development – testing for quality assurance, provisioning servers, deploying software to customers, maintaining and upgrading it.</a:t>
            </a:r>
          </a:p>
          <a:p>
            <a:r>
              <a:rPr lang="en-US" dirty="0" smtClean="0"/>
              <a:t>If we create software in an Agile way, with a new release every couple of weeks, then IT operations becomes the bottleneck.  So how can we make the whole process run more smoothly?</a:t>
            </a:r>
          </a:p>
          <a:p>
            <a:r>
              <a:rPr lang="en-US" dirty="0" smtClean="0"/>
              <a:t>This is DevOps, the marriage of development and operations.</a:t>
            </a:r>
            <a:endParaRPr lang="en-US" dirty="0"/>
          </a:p>
        </p:txBody>
      </p:sp>
      <p:pic>
        <p:nvPicPr>
          <p:cNvPr id="3074" name="Picture 2" descr="http://blogs.msdn.com/cfs-filesystemfile.ashx/__key/communityserver-blogs-components-weblogfiles/00-00-00-83-33-metablogapi/4503.DevOps_2D00_Barriers_5F00_1C41B571.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695825" y="2679051"/>
            <a:ext cx="7346950" cy="4066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315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Toward a Solution</a:t>
            </a:r>
            <a:endParaRPr lang="en-US" dirty="0"/>
          </a:p>
        </p:txBody>
      </p:sp>
      <p:sp>
        <p:nvSpPr>
          <p:cNvPr id="3" name="Content Placeholder 2"/>
          <p:cNvSpPr>
            <a:spLocks noGrp="1"/>
          </p:cNvSpPr>
          <p:nvPr>
            <p:ph idx="1"/>
          </p:nvPr>
        </p:nvSpPr>
        <p:spPr/>
        <p:txBody>
          <a:bodyPr/>
          <a:lstStyle/>
          <a:p>
            <a:r>
              <a:rPr lang="en-US" dirty="0" smtClean="0"/>
              <a:t>There are a number of ideas floating around under the DevOps umbrella.</a:t>
            </a:r>
          </a:p>
          <a:p>
            <a:r>
              <a:rPr lang="en-US" b="1" dirty="0" smtClean="0">
                <a:solidFill>
                  <a:schemeClr val="accent2"/>
                </a:solidFill>
              </a:rPr>
              <a:t>Test-driven development</a:t>
            </a:r>
            <a:r>
              <a:rPr lang="en-US" dirty="0" smtClean="0"/>
              <a:t> (TDD) (cf. behavior-driven development, BDD) means that testers are integrated into development teams and continually building quality into the product.</a:t>
            </a:r>
          </a:p>
          <a:p>
            <a:r>
              <a:rPr lang="en-US" b="1" dirty="0" smtClean="0">
                <a:solidFill>
                  <a:schemeClr val="accent2"/>
                </a:solidFill>
              </a:rPr>
              <a:t>Continuous integration </a:t>
            </a:r>
            <a:r>
              <a:rPr lang="en-US" dirty="0" smtClean="0"/>
              <a:t>is the use of version control (i.e. </a:t>
            </a:r>
            <a:r>
              <a:rPr lang="en-US" dirty="0" err="1" smtClean="0"/>
              <a:t>git</a:t>
            </a:r>
            <a:r>
              <a:rPr lang="en-US" dirty="0" smtClean="0"/>
              <a:t>) to enable a team to work on the same codebase without stepping on each others’ toes.</a:t>
            </a:r>
          </a:p>
          <a:p>
            <a:r>
              <a:rPr lang="en-US" b="1" dirty="0" smtClean="0">
                <a:solidFill>
                  <a:schemeClr val="accent2"/>
                </a:solidFill>
              </a:rPr>
              <a:t>Automated testing </a:t>
            </a:r>
            <a:r>
              <a:rPr lang="en-US" dirty="0" smtClean="0"/>
              <a:t>or regression testing means that tests are written down in code so that they can be re-run every time the code is updated.  This allows you to find out if a change you made today causes something to break in the code you wrote six months ago, and immediately fix it.</a:t>
            </a:r>
          </a:p>
          <a:p>
            <a:r>
              <a:rPr lang="en-US" b="1" dirty="0" smtClean="0">
                <a:solidFill>
                  <a:schemeClr val="accent2"/>
                </a:solidFill>
              </a:rPr>
              <a:t>Continuous delivery </a:t>
            </a:r>
            <a:r>
              <a:rPr lang="en-US" dirty="0" smtClean="0"/>
              <a:t>means that customers immediately (maybe invisibly) receive updates and bug fixes, instead of having to manually download them.  This is easy with websites.</a:t>
            </a:r>
            <a:endParaRPr lang="en-US" dirty="0"/>
          </a:p>
        </p:txBody>
      </p:sp>
    </p:spTree>
    <p:extLst>
      <p:ext uri="{BB962C8B-B14F-4D97-AF65-F5344CB8AC3E}">
        <p14:creationId xmlns:p14="http://schemas.microsoft.com/office/powerpoint/2010/main" val="3338180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Problems</a:t>
            </a:r>
            <a:endParaRPr lang="en-US" dirty="0"/>
          </a:p>
        </p:txBody>
      </p:sp>
      <p:sp>
        <p:nvSpPr>
          <p:cNvPr id="3" name="Content Placeholder 2"/>
          <p:cNvSpPr>
            <a:spLocks noGrp="1"/>
          </p:cNvSpPr>
          <p:nvPr>
            <p:ph idx="1"/>
          </p:nvPr>
        </p:nvSpPr>
        <p:spPr/>
        <p:txBody>
          <a:bodyPr/>
          <a:lstStyle/>
          <a:p>
            <a:r>
              <a:rPr lang="en-US" smtClean="0"/>
              <a:t>The problems are that IT projects are different from construction projects, aerospace projects, and others.  How are they different?</a:t>
            </a:r>
          </a:p>
          <a:p>
            <a:endParaRPr lang="en-US" smtClean="0"/>
          </a:p>
          <a:p>
            <a:r>
              <a:rPr lang="en-US" smtClean="0"/>
              <a:t>Uncertainty abounds!</a:t>
            </a:r>
          </a:p>
          <a:p>
            <a:r>
              <a:rPr lang="en-US" smtClean="0"/>
              <a:t>Requirements change quickly as customer preferences shift, competitors release products, and new technologies are invented.</a:t>
            </a:r>
          </a:p>
          <a:p>
            <a:r>
              <a:rPr lang="en-US" smtClean="0"/>
              <a:t>Software systems are hard to describe or envision up front.  Users don’t know what they like until they see it.</a:t>
            </a:r>
          </a:p>
          <a:p>
            <a:r>
              <a:rPr lang="en-US" smtClean="0"/>
              <a:t>Software development is creative work, and traditional project management processes stifle the best developers.</a:t>
            </a:r>
          </a:p>
          <a:p>
            <a:r>
              <a:rPr lang="en-US" smtClean="0"/>
              <a:t>…</a:t>
            </a:r>
            <a:endParaRPr lang="en-US" dirty="0"/>
          </a:p>
        </p:txBody>
      </p:sp>
    </p:spTree>
    <p:extLst>
      <p:ext uri="{BB962C8B-B14F-4D97-AF65-F5344CB8AC3E}">
        <p14:creationId xmlns:p14="http://schemas.microsoft.com/office/powerpoint/2010/main" val="429420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some tools to research</a:t>
            </a:r>
            <a:endParaRPr lang="en-US" dirty="0"/>
          </a:p>
        </p:txBody>
      </p:sp>
      <p:sp>
        <p:nvSpPr>
          <p:cNvPr id="3" name="Content Placeholder 2"/>
          <p:cNvSpPr>
            <a:spLocks noGrp="1"/>
          </p:cNvSpPr>
          <p:nvPr>
            <p:ph idx="1"/>
          </p:nvPr>
        </p:nvSpPr>
        <p:spPr>
          <a:xfrm>
            <a:off x="581192" y="2180496"/>
            <a:ext cx="11029615" cy="4591779"/>
          </a:xfrm>
        </p:spPr>
        <p:txBody>
          <a:bodyPr>
            <a:normAutofit/>
          </a:bodyPr>
          <a:lstStyle/>
          <a:p>
            <a:r>
              <a:rPr lang="en-US" dirty="0" smtClean="0"/>
              <a:t>Consider using virtual machines to get a consistent development environment.  This way you may all have different types of computers but you can develop your code on a simulated Linux box (for example) with all the same software versions.</a:t>
            </a:r>
          </a:p>
          <a:p>
            <a:pPr lvl="1"/>
            <a:r>
              <a:rPr lang="en-US" dirty="0" err="1" smtClean="0">
                <a:solidFill>
                  <a:schemeClr val="accent2"/>
                </a:solidFill>
              </a:rPr>
              <a:t>VirtualBox</a:t>
            </a:r>
            <a:r>
              <a:rPr lang="en-US" dirty="0" smtClean="0">
                <a:solidFill>
                  <a:schemeClr val="accent2"/>
                </a:solidFill>
              </a:rPr>
              <a:t> </a:t>
            </a:r>
            <a:r>
              <a:rPr lang="en-US" dirty="0" smtClean="0"/>
              <a:t>and </a:t>
            </a:r>
            <a:r>
              <a:rPr lang="en-US" dirty="0" smtClean="0">
                <a:solidFill>
                  <a:schemeClr val="accent2"/>
                </a:solidFill>
              </a:rPr>
              <a:t>VMware</a:t>
            </a:r>
            <a:r>
              <a:rPr lang="en-US" dirty="0" smtClean="0"/>
              <a:t> are two popular virtualization platforms.</a:t>
            </a:r>
          </a:p>
          <a:p>
            <a:pPr lvl="1"/>
            <a:r>
              <a:rPr lang="en-US" dirty="0" smtClean="0">
                <a:solidFill>
                  <a:schemeClr val="accent2"/>
                </a:solidFill>
              </a:rPr>
              <a:t>Vagrant</a:t>
            </a:r>
            <a:r>
              <a:rPr lang="en-US" dirty="0" smtClean="0"/>
              <a:t> and </a:t>
            </a:r>
            <a:r>
              <a:rPr lang="en-US" dirty="0" smtClean="0">
                <a:solidFill>
                  <a:schemeClr val="accent2"/>
                </a:solidFill>
              </a:rPr>
              <a:t>Chef</a:t>
            </a:r>
            <a:r>
              <a:rPr lang="en-US" dirty="0" smtClean="0"/>
              <a:t> and </a:t>
            </a:r>
            <a:r>
              <a:rPr lang="en-US" dirty="0" err="1" smtClean="0">
                <a:solidFill>
                  <a:schemeClr val="accent2"/>
                </a:solidFill>
              </a:rPr>
              <a:t>Docker</a:t>
            </a:r>
            <a:r>
              <a:rPr lang="en-US" dirty="0" smtClean="0">
                <a:solidFill>
                  <a:schemeClr val="accent2"/>
                </a:solidFill>
              </a:rPr>
              <a:t> </a:t>
            </a:r>
            <a:r>
              <a:rPr lang="en-US" dirty="0" smtClean="0"/>
              <a:t>are software solutions to make it easy to provision matched virtual machines.  You can even commit descriptions of your VMs to your version control systems.</a:t>
            </a:r>
          </a:p>
          <a:p>
            <a:r>
              <a:rPr lang="en-US" dirty="0" smtClean="0"/>
              <a:t>For automated testing: </a:t>
            </a:r>
          </a:p>
          <a:p>
            <a:pPr lvl="1"/>
            <a:r>
              <a:rPr lang="en-US" dirty="0"/>
              <a:t>T</a:t>
            </a:r>
            <a:r>
              <a:rPr lang="en-US" dirty="0" smtClean="0"/>
              <a:t>here are a number of ways to write “unit tests” depending on the language.  “</a:t>
            </a:r>
            <a:r>
              <a:rPr lang="en-US" dirty="0" err="1">
                <a:solidFill>
                  <a:schemeClr val="accent2"/>
                </a:solidFill>
              </a:rPr>
              <a:t>j</a:t>
            </a:r>
            <a:r>
              <a:rPr lang="en-US" dirty="0" err="1" smtClean="0">
                <a:solidFill>
                  <a:schemeClr val="accent2"/>
                </a:solidFill>
              </a:rPr>
              <a:t>Unit</a:t>
            </a:r>
            <a:r>
              <a:rPr lang="en-US" dirty="0" smtClean="0"/>
              <a:t>" is popular for Java, for example.</a:t>
            </a:r>
          </a:p>
          <a:p>
            <a:pPr lvl="1"/>
            <a:r>
              <a:rPr lang="en-US" dirty="0" smtClean="0">
                <a:solidFill>
                  <a:schemeClr val="accent2"/>
                </a:solidFill>
              </a:rPr>
              <a:t>Selenium</a:t>
            </a:r>
            <a:r>
              <a:rPr lang="en-US" dirty="0" smtClean="0"/>
              <a:t> is a popular tool for automating web browser tests.</a:t>
            </a:r>
          </a:p>
          <a:p>
            <a:pPr lvl="1"/>
            <a:r>
              <a:rPr lang="en-US" dirty="0" smtClean="0">
                <a:solidFill>
                  <a:schemeClr val="accent2"/>
                </a:solidFill>
              </a:rPr>
              <a:t>Cucumber</a:t>
            </a:r>
            <a:r>
              <a:rPr lang="en-US" dirty="0" smtClean="0"/>
              <a:t> is an emerging tool for BDD, in which you write tests in something like plain English.</a:t>
            </a:r>
          </a:p>
          <a:p>
            <a:r>
              <a:rPr lang="en-US" dirty="0" smtClean="0"/>
              <a:t>It’s possible to program a test suite to run automatically when you commit code to VCS</a:t>
            </a:r>
            <a:r>
              <a:rPr lang="en-US" dirty="0" smtClean="0"/>
              <a:t>.</a:t>
            </a:r>
          </a:p>
          <a:p>
            <a:pPr lvl="1"/>
            <a:r>
              <a:rPr lang="en-US" dirty="0" err="1" smtClean="0">
                <a:solidFill>
                  <a:schemeClr val="accent2"/>
                </a:solidFill>
              </a:rPr>
              <a:t>TravisCI</a:t>
            </a:r>
            <a:r>
              <a:rPr lang="en-US" dirty="0" smtClean="0">
                <a:solidFill>
                  <a:schemeClr val="accent2"/>
                </a:solidFill>
              </a:rPr>
              <a:t> </a:t>
            </a:r>
            <a:r>
              <a:rPr lang="en-US" dirty="0" smtClean="0"/>
              <a:t>is one tool for </a:t>
            </a:r>
            <a:r>
              <a:rPr lang="en-US" dirty="0" err="1" smtClean="0"/>
              <a:t>continous</a:t>
            </a:r>
            <a:r>
              <a:rPr lang="en-US" dirty="0" smtClean="0"/>
              <a:t> integration</a:t>
            </a:r>
            <a:endParaRPr lang="en-US" dirty="0"/>
          </a:p>
        </p:txBody>
      </p:sp>
    </p:spTree>
    <p:extLst>
      <p:ext uri="{BB962C8B-B14F-4D97-AF65-F5344CB8AC3E}">
        <p14:creationId xmlns:p14="http://schemas.microsoft.com/office/powerpoint/2010/main" val="27663610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(iOS) development</a:t>
            </a:r>
            <a:endParaRPr lang="en-US" dirty="0"/>
          </a:p>
        </p:txBody>
      </p:sp>
      <p:sp>
        <p:nvSpPr>
          <p:cNvPr id="3" name="Content Placeholder 2"/>
          <p:cNvSpPr>
            <a:spLocks noGrp="1"/>
          </p:cNvSpPr>
          <p:nvPr>
            <p:ph idx="1"/>
          </p:nvPr>
        </p:nvSpPr>
        <p:spPr/>
        <p:txBody>
          <a:bodyPr/>
          <a:lstStyle/>
          <a:p>
            <a:r>
              <a:rPr lang="en-US" dirty="0" smtClean="0"/>
              <a:t>iOS development is different from Android development, Windows Phone development, Blackberry development</a:t>
            </a:r>
          </a:p>
          <a:p>
            <a:r>
              <a:rPr lang="en-US" dirty="0" smtClean="0"/>
              <a:t>Apple has resources online:  developer.apple.com</a:t>
            </a:r>
          </a:p>
          <a:p>
            <a:pPr lvl="1"/>
            <a:r>
              <a:rPr lang="en-US" dirty="0" err="1" smtClean="0">
                <a:solidFill>
                  <a:schemeClr val="accent2"/>
                </a:solidFill>
              </a:rPr>
              <a:t>Xcode</a:t>
            </a:r>
            <a:r>
              <a:rPr lang="en-US" dirty="0" smtClean="0">
                <a:solidFill>
                  <a:schemeClr val="accent2"/>
                </a:solidFill>
              </a:rPr>
              <a:t> </a:t>
            </a:r>
            <a:r>
              <a:rPr lang="en-US" dirty="0" smtClean="0"/>
              <a:t>is their IDE.  I believe it only runs on Macs.</a:t>
            </a:r>
          </a:p>
          <a:p>
            <a:r>
              <a:rPr lang="en-US" dirty="0" smtClean="0"/>
              <a:t>Until a few weeks ago, the language for developing iPhone/iPad applications was </a:t>
            </a:r>
            <a:r>
              <a:rPr lang="en-US" dirty="0" smtClean="0">
                <a:solidFill>
                  <a:schemeClr val="accent2"/>
                </a:solidFill>
              </a:rPr>
              <a:t>Objective-C</a:t>
            </a:r>
            <a:r>
              <a:rPr lang="en-US" dirty="0" smtClean="0"/>
              <a:t>.  Now Apple has a new programming language called </a:t>
            </a:r>
            <a:r>
              <a:rPr lang="en-US" dirty="0" smtClean="0">
                <a:solidFill>
                  <a:schemeClr val="accent2"/>
                </a:solidFill>
              </a:rPr>
              <a:t>Swift</a:t>
            </a:r>
            <a:r>
              <a:rPr lang="en-US" dirty="0" smtClean="0"/>
              <a:t> that may change the game.  Search the web for tutorials.</a:t>
            </a:r>
          </a:p>
          <a:p>
            <a:r>
              <a:rPr lang="en-US" dirty="0" smtClean="0"/>
              <a:t>You typically program on a desktop/laptop computer which simulates an iPhone/iPad in an “emulator” so you can see how your program will work without having to load it onto the device.</a:t>
            </a:r>
          </a:p>
          <a:p>
            <a:r>
              <a:rPr lang="en-US" dirty="0" smtClean="0"/>
              <a:t>You may have to pay a fee for some of the software to develop for iOS.  Get the client to fund this.</a:t>
            </a:r>
            <a:endParaRPr lang="en-US" dirty="0"/>
          </a:p>
        </p:txBody>
      </p:sp>
    </p:spTree>
    <p:extLst>
      <p:ext uri="{BB962C8B-B14F-4D97-AF65-F5344CB8AC3E}">
        <p14:creationId xmlns:p14="http://schemas.microsoft.com/office/powerpoint/2010/main" val="909695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(iOS) development</a:t>
            </a:r>
            <a:endParaRPr lang="en-US" dirty="0"/>
          </a:p>
        </p:txBody>
      </p:sp>
      <p:sp>
        <p:nvSpPr>
          <p:cNvPr id="3" name="Content Placeholder 2"/>
          <p:cNvSpPr>
            <a:spLocks noGrp="1"/>
          </p:cNvSpPr>
          <p:nvPr>
            <p:ph idx="1"/>
          </p:nvPr>
        </p:nvSpPr>
        <p:spPr/>
        <p:txBody>
          <a:bodyPr/>
          <a:lstStyle/>
          <a:p>
            <a:r>
              <a:rPr lang="en-US" dirty="0" smtClean="0"/>
              <a:t>You have a couple of alternative approaches:</a:t>
            </a:r>
          </a:p>
          <a:p>
            <a:endParaRPr lang="en-US" dirty="0"/>
          </a:p>
          <a:p>
            <a:r>
              <a:rPr lang="en-US" dirty="0" smtClean="0"/>
              <a:t>There’s a tool called </a:t>
            </a:r>
            <a:r>
              <a:rPr lang="en-US" dirty="0" err="1" smtClean="0">
                <a:solidFill>
                  <a:schemeClr val="accent2"/>
                </a:solidFill>
              </a:rPr>
              <a:t>LiveCode</a:t>
            </a:r>
            <a:r>
              <a:rPr lang="en-US" dirty="0" smtClean="0">
                <a:solidFill>
                  <a:schemeClr val="accent2"/>
                </a:solidFill>
              </a:rPr>
              <a:t> </a:t>
            </a:r>
            <a:r>
              <a:rPr lang="en-US" dirty="0" smtClean="0"/>
              <a:t>that purports to let you develop once, then publish an app to all the major platforms – iOS, Android, etc.  Some 440 students tried it out last semester with uncertain results.  There are probably alternatives.</a:t>
            </a:r>
          </a:p>
          <a:p>
            <a:endParaRPr lang="en-US" dirty="0"/>
          </a:p>
          <a:p>
            <a:r>
              <a:rPr lang="en-US" dirty="0" smtClean="0"/>
              <a:t>You may be able to program an app for the web using HTML, which goes into “</a:t>
            </a:r>
            <a:r>
              <a:rPr lang="en-US" dirty="0" smtClean="0">
                <a:solidFill>
                  <a:schemeClr val="accent2"/>
                </a:solidFill>
              </a:rPr>
              <a:t>full screen mode</a:t>
            </a:r>
            <a:r>
              <a:rPr lang="en-US" dirty="0" smtClean="0"/>
              <a:t>” and looks just like a native application.  There are frameworks like </a:t>
            </a:r>
            <a:r>
              <a:rPr lang="en-US" dirty="0" smtClean="0">
                <a:solidFill>
                  <a:schemeClr val="accent2"/>
                </a:solidFill>
              </a:rPr>
              <a:t>Ionic</a:t>
            </a:r>
            <a:r>
              <a:rPr lang="en-US" dirty="0" smtClean="0"/>
              <a:t> which may help.</a:t>
            </a:r>
            <a:endParaRPr lang="en-US" dirty="0"/>
          </a:p>
        </p:txBody>
      </p:sp>
    </p:spTree>
    <p:extLst>
      <p:ext uri="{BB962C8B-B14F-4D97-AF65-F5344CB8AC3E}">
        <p14:creationId xmlns:p14="http://schemas.microsoft.com/office/powerpoint/2010/main" val="22971909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 for tech talks</a:t>
            </a:r>
            <a:endParaRPr lang="en-US" dirty="0"/>
          </a:p>
        </p:txBody>
      </p:sp>
      <p:sp>
        <p:nvSpPr>
          <p:cNvPr id="3" name="Content Placeholder 2"/>
          <p:cNvSpPr>
            <a:spLocks noGrp="1"/>
          </p:cNvSpPr>
          <p:nvPr>
            <p:ph idx="1"/>
          </p:nvPr>
        </p:nvSpPr>
        <p:spPr/>
        <p:txBody>
          <a:bodyPr/>
          <a:lstStyle/>
          <a:p>
            <a:r>
              <a:rPr lang="en-US" dirty="0" smtClean="0"/>
              <a:t>There are now five days on our schedule for “tech talks” and I’m planning on two talks each time.  That means teams of 2-3 and maybe a couple of 4.</a:t>
            </a:r>
          </a:p>
          <a:p>
            <a:r>
              <a:rPr lang="en-US" dirty="0" smtClean="0"/>
              <a:t>I’d prefer that these be “cross project” teams, i.e. not everyone from the same project.</a:t>
            </a:r>
          </a:p>
          <a:p>
            <a:r>
              <a:rPr lang="en-US" dirty="0" smtClean="0"/>
              <a:t>Signups are first-come, first served.  If you know what your talk will be about, great.  If not, I can suggest topics in each general area </a:t>
            </a:r>
          </a:p>
          <a:p>
            <a:pPr marL="0" indent="0">
              <a:buNone/>
            </a:pPr>
            <a:endParaRPr lang="en-US" dirty="0" smtClean="0"/>
          </a:p>
          <a:p>
            <a:r>
              <a:rPr lang="en-US" dirty="0" smtClean="0"/>
              <a:t>I may videotape the tech talks and share them with the class.</a:t>
            </a:r>
          </a:p>
          <a:p>
            <a:r>
              <a:rPr lang="en-US" dirty="0" smtClean="0"/>
              <a:t>For the talks on October 21, you’ll create a video of your own.  I’ll show you how.</a:t>
            </a:r>
            <a:endParaRPr lang="en-US" dirty="0"/>
          </a:p>
        </p:txBody>
      </p:sp>
    </p:spTree>
    <p:extLst>
      <p:ext uri="{BB962C8B-B14F-4D97-AF65-F5344CB8AC3E}">
        <p14:creationId xmlns:p14="http://schemas.microsoft.com/office/powerpoint/2010/main" val="1791262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Predictive process control</a:t>
            </a:r>
            <a:endParaRPr lang="en-US" dirty="0"/>
          </a:p>
        </p:txBody>
      </p:sp>
      <p:sp>
        <p:nvSpPr>
          <p:cNvPr id="3" name="Content Placeholder 2"/>
          <p:cNvSpPr>
            <a:spLocks noGrp="1"/>
          </p:cNvSpPr>
          <p:nvPr>
            <p:ph idx="1"/>
          </p:nvPr>
        </p:nvSpPr>
        <p:spPr/>
        <p:txBody>
          <a:bodyPr/>
          <a:lstStyle/>
          <a:p>
            <a:r>
              <a:rPr lang="en-US" dirty="0" smtClean="0"/>
              <a:t>Traditional project management is a form of </a:t>
            </a:r>
            <a:r>
              <a:rPr lang="en-US" b="1" dirty="0" smtClean="0">
                <a:solidFill>
                  <a:schemeClr val="accent5"/>
                </a:solidFill>
              </a:rPr>
              <a:t>predictive process control</a:t>
            </a:r>
            <a:r>
              <a:rPr lang="en-US" dirty="0" smtClean="0"/>
              <a:t>.</a:t>
            </a:r>
          </a:p>
          <a:p>
            <a:r>
              <a:rPr lang="en-US" dirty="0" smtClean="0"/>
              <a:t>This term essentially means we have a predicted or forecast model of the project schedule, and manage by focusing on deviations from the forecast.</a:t>
            </a:r>
          </a:p>
          <a:p>
            <a:endParaRPr lang="en-US" dirty="0" smtClean="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235" y="3663160"/>
            <a:ext cx="3610639" cy="29281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5150" y="3221736"/>
            <a:ext cx="4486107" cy="3369564"/>
          </a:xfrm>
          <a:prstGeom prst="rect">
            <a:avLst/>
          </a:prstGeom>
        </p:spPr>
      </p:pic>
    </p:spTree>
    <p:extLst>
      <p:ext uri="{BB962C8B-B14F-4D97-AF65-F5344CB8AC3E}">
        <p14:creationId xmlns:p14="http://schemas.microsoft.com/office/powerpoint/2010/main" val="2263367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predictive process control</a:t>
            </a:r>
            <a:endParaRPr lang="en-US" dirty="0"/>
          </a:p>
        </p:txBody>
      </p:sp>
      <p:sp>
        <p:nvSpPr>
          <p:cNvPr id="3" name="Content Placeholder 2"/>
          <p:cNvSpPr>
            <a:spLocks noGrp="1"/>
          </p:cNvSpPr>
          <p:nvPr>
            <p:ph idx="1"/>
          </p:nvPr>
        </p:nvSpPr>
        <p:spPr>
          <a:xfrm>
            <a:off x="581192" y="1971676"/>
            <a:ext cx="11029615" cy="4648200"/>
          </a:xfrm>
        </p:spPr>
        <p:txBody>
          <a:bodyPr>
            <a:normAutofit/>
          </a:bodyPr>
          <a:lstStyle/>
          <a:p>
            <a:r>
              <a:rPr lang="en-US" dirty="0" smtClean="0"/>
              <a:t>Assumes perfect information up front.</a:t>
            </a:r>
          </a:p>
          <a:p>
            <a:pPr lvl="1"/>
            <a:r>
              <a:rPr lang="en-US" dirty="0" smtClean="0"/>
              <a:t>This is the time when you have the least information about the project!</a:t>
            </a:r>
          </a:p>
          <a:p>
            <a:pPr lvl="1"/>
            <a:endParaRPr lang="en-US" dirty="0" smtClean="0"/>
          </a:p>
          <a:p>
            <a:r>
              <a:rPr lang="en-US" dirty="0" smtClean="0"/>
              <a:t>Does not have project manager or team focused on what’s changing.</a:t>
            </a:r>
          </a:p>
          <a:p>
            <a:pPr lvl="1"/>
            <a:r>
              <a:rPr lang="en-US" dirty="0" smtClean="0"/>
              <a:t>Focus is on the plan.  </a:t>
            </a:r>
            <a:r>
              <a:rPr lang="en-US" dirty="0" smtClean="0">
                <a:solidFill>
                  <a:schemeClr val="accent6"/>
                </a:solidFill>
              </a:rPr>
              <a:t>You won’t even know anything’s changed unless the customer comes knocking on your door with a surprise request for changes.</a:t>
            </a:r>
          </a:p>
          <a:p>
            <a:pPr lvl="1"/>
            <a:endParaRPr lang="en-US" dirty="0" smtClean="0"/>
          </a:p>
          <a:p>
            <a:r>
              <a:rPr lang="en-US" dirty="0" smtClean="0">
                <a:solidFill>
                  <a:schemeClr val="accent6"/>
                </a:solidFill>
              </a:rPr>
              <a:t>Success is measured by completion of tasks</a:t>
            </a:r>
            <a:r>
              <a:rPr lang="en-US" dirty="0" smtClean="0"/>
              <a:t>, not by completion of project.</a:t>
            </a:r>
          </a:p>
          <a:p>
            <a:pPr lvl="1"/>
            <a:r>
              <a:rPr lang="en-US" dirty="0" smtClean="0"/>
              <a:t>75% done = 75% of tasks complete, but 0% of project is working!</a:t>
            </a:r>
          </a:p>
          <a:p>
            <a:pPr lvl="1"/>
            <a:endParaRPr lang="en-US" dirty="0" smtClean="0"/>
          </a:p>
          <a:p>
            <a:r>
              <a:rPr lang="en-US" dirty="0" smtClean="0"/>
              <a:t>Too much wasted effort writing plans that are never used.</a:t>
            </a:r>
          </a:p>
          <a:p>
            <a:pPr lvl="1"/>
            <a:r>
              <a:rPr lang="en-US" dirty="0" smtClean="0"/>
              <a:t>Every change request necessitates a new plan.  So why plan in such detail so early on?</a:t>
            </a:r>
            <a:endParaRPr lang="en-US" dirty="0"/>
          </a:p>
        </p:txBody>
      </p:sp>
    </p:spTree>
    <p:extLst>
      <p:ext uri="{BB962C8B-B14F-4D97-AF65-F5344CB8AC3E}">
        <p14:creationId xmlns:p14="http://schemas.microsoft.com/office/powerpoint/2010/main" val="2142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0" y="3146352"/>
            <a:ext cx="10421940" cy="24638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The Agile Manifesto</a:t>
            </a:r>
            <a:endParaRPr lang="en-US" dirty="0"/>
          </a:p>
        </p:txBody>
      </p:sp>
      <p:sp>
        <p:nvSpPr>
          <p:cNvPr id="3" name="Content Placeholder 2"/>
          <p:cNvSpPr>
            <a:spLocks noGrp="1"/>
          </p:cNvSpPr>
          <p:nvPr>
            <p:ph idx="1"/>
          </p:nvPr>
        </p:nvSpPr>
        <p:spPr>
          <a:xfrm>
            <a:off x="581193" y="2143125"/>
            <a:ext cx="11029615" cy="4714875"/>
          </a:xfrm>
        </p:spPr>
        <p:txBody>
          <a:bodyPr>
            <a:normAutofit lnSpcReduction="10000"/>
          </a:bodyPr>
          <a:lstStyle/>
          <a:p>
            <a:r>
              <a:rPr lang="en-US" dirty="0" smtClean="0"/>
              <a:t>A group of software developers found that we needed a new set of values if we are going to find a better way to do projects that is suited to the IT world.</a:t>
            </a:r>
          </a:p>
          <a:p>
            <a:r>
              <a:rPr lang="en-US" dirty="0" smtClean="0"/>
              <a:t>Their manifesto:</a:t>
            </a:r>
          </a:p>
          <a:p>
            <a:r>
              <a:rPr lang="en-US" dirty="0" smtClean="0"/>
              <a:t>We are uncovering better ways of developing software by doing it and helping others do it.  Through this work we have come to value:</a:t>
            </a:r>
          </a:p>
          <a:p>
            <a:pPr lvl="1"/>
            <a:r>
              <a:rPr lang="en-US" dirty="0" smtClean="0"/>
              <a:t>Individuals and interactions over processes and tools</a:t>
            </a:r>
          </a:p>
          <a:p>
            <a:pPr lvl="1"/>
            <a:r>
              <a:rPr lang="en-US" dirty="0" smtClean="0"/>
              <a:t>Working software over comprehensive documentation</a:t>
            </a:r>
          </a:p>
          <a:p>
            <a:pPr lvl="1"/>
            <a:r>
              <a:rPr lang="en-US" dirty="0" smtClean="0"/>
              <a:t>Customer collaboration over contract negotiation</a:t>
            </a:r>
          </a:p>
          <a:p>
            <a:pPr lvl="1"/>
            <a:r>
              <a:rPr lang="en-US" dirty="0" smtClean="0"/>
              <a:t>Responding to change over following a plan</a:t>
            </a:r>
          </a:p>
          <a:p>
            <a:r>
              <a:rPr lang="en-US" dirty="0" smtClean="0"/>
              <a:t>That is, while there is value in the items on the right, we value the items on the left more.</a:t>
            </a:r>
          </a:p>
          <a:p>
            <a:endParaRPr lang="en-US" dirty="0" smtClean="0"/>
          </a:p>
          <a:p>
            <a:r>
              <a:rPr lang="en-US" dirty="0" smtClean="0"/>
              <a:t>Interesting to note… they discovered these values “by doing it” not “by theorizing about it”… initially they didn’t try to explain why these things worked, just that they did.</a:t>
            </a:r>
          </a:p>
          <a:p>
            <a:endParaRPr lang="en-US" dirty="0" smtClean="0"/>
          </a:p>
        </p:txBody>
      </p:sp>
    </p:spTree>
    <p:extLst>
      <p:ext uri="{BB962C8B-B14F-4D97-AF65-F5344CB8AC3E}">
        <p14:creationId xmlns:p14="http://schemas.microsoft.com/office/powerpoint/2010/main" val="306729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Empirical process control</a:t>
            </a:r>
            <a:endParaRPr lang="en-US" dirty="0"/>
          </a:p>
        </p:txBody>
      </p:sp>
      <p:sp>
        <p:nvSpPr>
          <p:cNvPr id="3" name="Content Placeholder 2"/>
          <p:cNvSpPr>
            <a:spLocks noGrp="1"/>
          </p:cNvSpPr>
          <p:nvPr>
            <p:ph idx="1"/>
          </p:nvPr>
        </p:nvSpPr>
        <p:spPr>
          <a:xfrm>
            <a:off x="581192" y="2180496"/>
            <a:ext cx="11029615" cy="4001229"/>
          </a:xfrm>
        </p:spPr>
        <p:txBody>
          <a:bodyPr>
            <a:normAutofit/>
          </a:bodyPr>
          <a:lstStyle/>
          <a:p>
            <a:r>
              <a:rPr lang="en-US" dirty="0" smtClean="0"/>
              <a:t>An agile approach calls for </a:t>
            </a:r>
            <a:r>
              <a:rPr lang="en-US" b="1" dirty="0" smtClean="0">
                <a:solidFill>
                  <a:schemeClr val="accent6"/>
                </a:solidFill>
              </a:rPr>
              <a:t>empirical process control</a:t>
            </a:r>
            <a:r>
              <a:rPr lang="en-US" dirty="0" smtClean="0"/>
              <a:t>.  Instead of managing based on a forecast, we manage based on data and experience, learning by doing.</a:t>
            </a:r>
          </a:p>
          <a:p>
            <a:endParaRPr lang="en-US" dirty="0" smtClean="0"/>
          </a:p>
          <a:p>
            <a:r>
              <a:rPr lang="en-US" dirty="0" smtClean="0"/>
              <a:t>We do not assume perfect info up front, but instead </a:t>
            </a:r>
            <a:r>
              <a:rPr lang="en-US" b="1" dirty="0" smtClean="0">
                <a:solidFill>
                  <a:schemeClr val="accent2"/>
                </a:solidFill>
              </a:rPr>
              <a:t>rely on lots of constant feedback</a:t>
            </a:r>
            <a:r>
              <a:rPr lang="en-US" dirty="0" smtClean="0"/>
              <a:t>.</a:t>
            </a:r>
          </a:p>
          <a:p>
            <a:r>
              <a:rPr lang="en-US" dirty="0" smtClean="0"/>
              <a:t>We are focused on change and learning, collaborating as a team to discover new issues as they emerge.</a:t>
            </a:r>
          </a:p>
          <a:p>
            <a:r>
              <a:rPr lang="en-US" b="1" dirty="0" smtClean="0">
                <a:solidFill>
                  <a:schemeClr val="accent6"/>
                </a:solidFill>
              </a:rPr>
              <a:t>Success is measured by </a:t>
            </a:r>
            <a:r>
              <a:rPr lang="en-US" b="1" dirty="0" smtClean="0">
                <a:solidFill>
                  <a:schemeClr val="accent2"/>
                </a:solidFill>
              </a:rPr>
              <a:t>working software </a:t>
            </a:r>
            <a:r>
              <a:rPr lang="en-US" b="1" dirty="0" smtClean="0">
                <a:solidFill>
                  <a:schemeClr val="accent6"/>
                </a:solidFill>
              </a:rPr>
              <a:t>that meets the client’s needs</a:t>
            </a:r>
            <a:r>
              <a:rPr lang="en-US" dirty="0" smtClean="0"/>
              <a:t>, not by the number of items we’ve checked off a checklist.</a:t>
            </a:r>
          </a:p>
          <a:p>
            <a:r>
              <a:rPr lang="en-US" dirty="0" smtClean="0"/>
              <a:t>We plan in small chunks, iteratively, instead of doing lots of planning at the beginning.</a:t>
            </a:r>
            <a:endParaRPr lang="en-US" dirty="0"/>
          </a:p>
        </p:txBody>
      </p:sp>
    </p:spTree>
    <p:extLst>
      <p:ext uri="{BB962C8B-B14F-4D97-AF65-F5344CB8AC3E}">
        <p14:creationId xmlns:p14="http://schemas.microsoft.com/office/powerpoint/2010/main" val="340419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ividend">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1753</TotalTime>
  <Words>5936</Words>
  <Application>Microsoft Office PowerPoint</Application>
  <PresentationFormat>Widescreen</PresentationFormat>
  <Paragraphs>382</Paragraphs>
  <Slides>53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Calibri</vt:lpstr>
      <vt:lpstr>Gill Sans MT</vt:lpstr>
      <vt:lpstr>Wingdings 2</vt:lpstr>
      <vt:lpstr>Dividend</vt:lpstr>
      <vt:lpstr>README-driven development</vt:lpstr>
      <vt:lpstr>objectives</vt:lpstr>
      <vt:lpstr>Some dismal statistics…</vt:lpstr>
      <vt:lpstr>What’s wrong?</vt:lpstr>
      <vt:lpstr>The Problems</vt:lpstr>
      <vt:lpstr>Predictive process control</vt:lpstr>
      <vt:lpstr>Problems with predictive process control</vt:lpstr>
      <vt:lpstr>The Agile Manifesto</vt:lpstr>
      <vt:lpstr>Empirical process control</vt:lpstr>
      <vt:lpstr>Hungry for data</vt:lpstr>
      <vt:lpstr>Obstacles to empirical control</vt:lpstr>
      <vt:lpstr>Agile approaches are all about making it easier/cheaper/faster to get data</vt:lpstr>
      <vt:lpstr>SCRUM</vt:lpstr>
      <vt:lpstr>scrum</vt:lpstr>
      <vt:lpstr>The scrum framework</vt:lpstr>
      <vt:lpstr>sprinting</vt:lpstr>
      <vt:lpstr>Three roles</vt:lpstr>
      <vt:lpstr>Role #1: the Product owner</vt:lpstr>
      <vt:lpstr>Artifact #1: the product backlog</vt:lpstr>
      <vt:lpstr>Role #2: the development team</vt:lpstr>
      <vt:lpstr>Artifact #2: The Sprint Backlog</vt:lpstr>
      <vt:lpstr>Artifact #3: The product increment</vt:lpstr>
      <vt:lpstr>Role #3: the scrummaster</vt:lpstr>
      <vt:lpstr>Meeting #1: Sprint PLanning</vt:lpstr>
      <vt:lpstr>Meeting #2: The daily scrum</vt:lpstr>
      <vt:lpstr>Artifact #4 (?): the workflow board</vt:lpstr>
      <vt:lpstr>Meeting #3: sprint review</vt:lpstr>
      <vt:lpstr>Meeting #4: Sprint retrospective</vt:lpstr>
      <vt:lpstr>summary</vt:lpstr>
      <vt:lpstr>README-Driven development</vt:lpstr>
      <vt:lpstr>Readme-driven development</vt:lpstr>
      <vt:lpstr>RDD How-to</vt:lpstr>
      <vt:lpstr>RDD How-to</vt:lpstr>
      <vt:lpstr>RDD How-TO</vt:lpstr>
      <vt:lpstr>Modern toolsets</vt:lpstr>
      <vt:lpstr>Modern toolsets</vt:lpstr>
      <vt:lpstr>Project management &amp; collaboration</vt:lpstr>
      <vt:lpstr>Project management – version control</vt:lpstr>
      <vt:lpstr>Application frameworks</vt:lpstr>
      <vt:lpstr>Application frameworks</vt:lpstr>
      <vt:lpstr>Your choice</vt:lpstr>
      <vt:lpstr>Web front-end</vt:lpstr>
      <vt:lpstr>AJAX</vt:lpstr>
      <vt:lpstr>Back-end: databases</vt:lpstr>
      <vt:lpstr>Back-end: NOSQL databases</vt:lpstr>
      <vt:lpstr>Back-end: Hosting/Cloud</vt:lpstr>
      <vt:lpstr>Back-End: tips</vt:lpstr>
      <vt:lpstr>DevOps: defining the problem</vt:lpstr>
      <vt:lpstr>DevOPs: Toward a Solution</vt:lpstr>
      <vt:lpstr>DevOps: some tools to research</vt:lpstr>
      <vt:lpstr>Mobile (iOS) development</vt:lpstr>
      <vt:lpstr>Mobile (iOS) development</vt:lpstr>
      <vt:lpstr>Sign up for tech talks</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169</cp:revision>
  <dcterms:created xsi:type="dcterms:W3CDTF">2014-05-16T21:14:09Z</dcterms:created>
  <dcterms:modified xsi:type="dcterms:W3CDTF">2014-09-02T16:40:24Z</dcterms:modified>
</cp:coreProperties>
</file>