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6"/>
  </p:notesMasterIdLst>
  <p:sldIdLst>
    <p:sldId id="256" r:id="rId2"/>
    <p:sldId id="259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5CEA3-C3E9-467D-A883-405A031319EF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684E0-08A3-4F41-B3BA-42BCDA09E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8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684E0-08A3-4F41-B3BA-42BCDA09E5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5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14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4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8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3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4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4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8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7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77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5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0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54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owning your work, </a:t>
            </a:r>
            <a:r>
              <a:rPr lang="en-US" sz="2200" dirty="0" smtClean="0"/>
              <a:t>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“No one washes a rental car”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CIS 440 </a:t>
            </a:r>
            <a:r>
              <a:rPr lang="en-US" dirty="0"/>
              <a:t>∙ </a:t>
            </a:r>
            <a:r>
              <a:rPr lang="en-US" dirty="0" smtClean="0"/>
              <a:t>Dr. Joseph Clark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7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</a:t>
            </a:r>
            <a:r>
              <a:rPr lang="en-US" dirty="0" err="1" smtClean="0"/>
              <a:t>devs</a:t>
            </a:r>
            <a:r>
              <a:rPr lang="en-US" dirty="0" smtClean="0"/>
              <a:t> get “product” benefits from a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you’ve been assigned to work on a project that you don’t like.  How can you turn it into a product to get some benefits for yourself as a developer?</a:t>
            </a:r>
          </a:p>
          <a:p>
            <a:r>
              <a:rPr lang="en-US" dirty="0" smtClean="0"/>
              <a:t>Suggestions:</a:t>
            </a:r>
          </a:p>
          <a:p>
            <a:pPr lvl="1"/>
            <a:r>
              <a:rPr lang="en-US" dirty="0" smtClean="0"/>
              <a:t>Build your own tools, then use them to complete the project, and share them.  (Twitter Bootstrap and Ruby on Rails started this way.)</a:t>
            </a:r>
          </a:p>
          <a:p>
            <a:pPr lvl="1"/>
            <a:r>
              <a:rPr lang="en-US" dirty="0" smtClean="0"/>
              <a:t>Start your own open source projects, or contribute to others, particularly the ones that you use in your work.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3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companies get the benefits of </a:t>
            </a:r>
            <a:br>
              <a:rPr lang="en-US" dirty="0" smtClean="0"/>
            </a:br>
            <a:r>
              <a:rPr lang="en-US" dirty="0" smtClean="0"/>
              <a:t>developer “ownership” of products?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one team on a project through all stages of its lifecycle, including QA and support.</a:t>
            </a:r>
          </a:p>
          <a:p>
            <a:pPr lvl="1"/>
            <a:r>
              <a:rPr lang="en-US" dirty="0" smtClean="0"/>
              <a:t>People can always switch teams if they want to do something different.</a:t>
            </a:r>
          </a:p>
          <a:p>
            <a:r>
              <a:rPr lang="en-US" dirty="0" smtClean="0"/>
              <a:t>Adopt a service-oriented architecture so that previously disconnected “projects” are now “versions” of a particular service, and a team can be responsible for the service.</a:t>
            </a:r>
          </a:p>
          <a:p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632" y="4019647"/>
            <a:ext cx="1076325" cy="1076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Finishing your capstone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project is a product that will live on after you finish this class.</a:t>
            </a:r>
          </a:p>
          <a:p>
            <a:endParaRPr lang="en-US" dirty="0" smtClean="0"/>
          </a:p>
          <a:p>
            <a:r>
              <a:rPr lang="en-US" dirty="0" smtClean="0"/>
              <a:t>Have you prepared your product to be used, and to be developed further?</a:t>
            </a:r>
          </a:p>
          <a:p>
            <a:r>
              <a:rPr lang="en-US" dirty="0"/>
              <a:t>Will you get any credit?  Is your name on it?  Are you using it as a resume/portfolio piece?</a:t>
            </a:r>
          </a:p>
          <a:p>
            <a:r>
              <a:rPr lang="en-US" dirty="0"/>
              <a:t>Are there parts that you might spin off as tools, perhaps to open source, without violating the client’s trust</a:t>
            </a:r>
            <a:r>
              <a:rPr lang="en-US" dirty="0" smtClean="0"/>
              <a:t>?</a:t>
            </a:r>
          </a:p>
          <a:p>
            <a:r>
              <a:rPr lang="en-US" dirty="0" smtClean="0"/>
              <a:t>Will you be the one they call on to maintain and upgrade it?  Have you talked to the client about it?</a:t>
            </a:r>
          </a:p>
          <a:p>
            <a:r>
              <a:rPr lang="en-US" dirty="0" smtClean="0"/>
              <a:t>Have you delivered something of quality?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4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50677">
            <a:off x="571850" y="2103455"/>
            <a:ext cx="5505283" cy="27944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76950" y="4486275"/>
            <a:ext cx="5600532" cy="2038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capstone project showcase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4448905"/>
          </a:xfrm>
        </p:spPr>
        <p:txBody>
          <a:bodyPr numCol="2">
            <a:normAutofit lnSpcReduction="10000"/>
          </a:bodyPr>
          <a:lstStyle/>
          <a:p>
            <a:r>
              <a:rPr lang="en-US" dirty="0" smtClean="0"/>
              <a:t>On December 2 (Tuesday) we will show off our capstone projects to your clients.  Faculty, students, recruiters, and advisory board members are invited to attend.</a:t>
            </a:r>
          </a:p>
          <a:p>
            <a:pPr lvl="1"/>
            <a:r>
              <a:rPr lang="en-US" dirty="0" smtClean="0"/>
              <a:t>Team members must be present from 10:00am-12:30pm.  Some of you may be unavailable.  Please let me know ASAP if your entire team is unavailable for part of that time.</a:t>
            </a:r>
          </a:p>
          <a:p>
            <a:pPr lvl="1"/>
            <a:r>
              <a:rPr lang="en-US" dirty="0" smtClean="0"/>
              <a:t>We will have the room from 9:30am-1:00pm for setup and cleanup.</a:t>
            </a:r>
          </a:p>
          <a:p>
            <a:r>
              <a:rPr lang="en-US" dirty="0" smtClean="0"/>
              <a:t>Each team will have a table and a couple of chairs, which you must set up to demonstrate your work.  This is a great chance to make a good impression not only on your own client, but on the community.  You are representing us when you show off the best work of the ASU CIS undergraduate program.</a:t>
            </a:r>
          </a:p>
          <a:p>
            <a:r>
              <a:rPr lang="en-US" dirty="0" smtClean="0"/>
              <a:t>You can set up your table however you like, but I recommend:</a:t>
            </a:r>
          </a:p>
          <a:p>
            <a:pPr lvl="1"/>
            <a:r>
              <a:rPr lang="en-US" dirty="0" smtClean="0"/>
              <a:t>Laptops with fully charged batteries, to demonstrate what you’ve built.  I can’t guarantee power outlets for everyone.</a:t>
            </a:r>
          </a:p>
          <a:p>
            <a:pPr lvl="1"/>
            <a:r>
              <a:rPr lang="en-US" dirty="0" smtClean="0"/>
              <a:t>At least one poster or tri-fold.  I can provide easels.</a:t>
            </a:r>
          </a:p>
          <a:p>
            <a:pPr lvl="1"/>
            <a:r>
              <a:rPr lang="en-US" dirty="0" smtClean="0"/>
              <a:t>Your team should dress professionally, or “in uniform” (e.g. client’s logo t-shirts).</a:t>
            </a:r>
          </a:p>
          <a:p>
            <a:r>
              <a:rPr lang="en-US" dirty="0" smtClean="0"/>
              <a:t>Grading:  This is the final “demo day” and is graded as follows:</a:t>
            </a:r>
          </a:p>
          <a:p>
            <a:pPr lvl="1"/>
            <a:r>
              <a:rPr lang="en-US" dirty="0" smtClean="0"/>
              <a:t>Good demonstration (4pts)</a:t>
            </a:r>
          </a:p>
          <a:p>
            <a:pPr lvl="1"/>
            <a:r>
              <a:rPr lang="en-US" dirty="0" smtClean="0"/>
              <a:t>Product is in “shippable” form (2pts)</a:t>
            </a:r>
          </a:p>
          <a:p>
            <a:pPr lvl="1"/>
            <a:r>
              <a:rPr lang="en-US" dirty="0" smtClean="0"/>
              <a:t>You can show the data from your tests (1pt)</a:t>
            </a:r>
          </a:p>
          <a:p>
            <a:pPr lvl="1"/>
            <a:r>
              <a:rPr lang="en-US" dirty="0" smtClean="0"/>
              <a:t>README file is updated and presentable (1pt)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90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Friday is tech talk #4 on testing.</a:t>
            </a:r>
          </a:p>
          <a:p>
            <a:r>
              <a:rPr lang="en-US" dirty="0" smtClean="0"/>
              <a:t>Homework #5 is due next Tuesday; finish the “scavenger hunt” ASAP.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8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82229"/>
          </a:xfrm>
        </p:spPr>
        <p:txBody>
          <a:bodyPr>
            <a:normAutofit/>
          </a:bodyPr>
          <a:lstStyle/>
          <a:p>
            <a:r>
              <a:rPr lang="en-US" dirty="0" smtClean="0"/>
              <a:t>Consider why ownership of work matters</a:t>
            </a:r>
          </a:p>
          <a:p>
            <a:r>
              <a:rPr lang="en-US" dirty="0" smtClean="0"/>
              <a:t>Compare “projects” with “products”</a:t>
            </a:r>
          </a:p>
          <a:p>
            <a:r>
              <a:rPr lang="en-US" dirty="0" smtClean="0"/>
              <a:t>Consider how individuals and organizations can gain the benefits of “ownership”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600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 one washes a rental 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7200733" cy="4363179"/>
          </a:xfrm>
        </p:spPr>
        <p:txBody>
          <a:bodyPr>
            <a:normAutofit/>
          </a:bodyPr>
          <a:lstStyle/>
          <a:p>
            <a:r>
              <a:rPr lang="en-US" dirty="0" smtClean="0"/>
              <a:t>It is human nature to take care of the things we own.</a:t>
            </a:r>
          </a:p>
          <a:p>
            <a:r>
              <a:rPr lang="en-US" dirty="0" smtClean="0"/>
              <a:t>A product that you are not responsible for, or are only temporarily responsible for, is not going to be worth your investment.</a:t>
            </a:r>
          </a:p>
          <a:p>
            <a:r>
              <a:rPr lang="en-US" dirty="0" smtClean="0"/>
              <a:t>Thus, “no one washes a rental car.”</a:t>
            </a:r>
          </a:p>
          <a:p>
            <a:r>
              <a:rPr lang="en-US" dirty="0" smtClean="0"/>
              <a:t>It follows that if you need someone to invest time and effort in a goal, they should have some part in </a:t>
            </a:r>
            <a:r>
              <a:rPr lang="en-US" i="1" dirty="0" smtClean="0"/>
              <a:t>owning</a:t>
            </a:r>
            <a:r>
              <a:rPr lang="en-US" dirty="0" smtClean="0"/>
              <a:t> that goal.</a:t>
            </a:r>
            <a:endParaRPr lang="en-US" dirty="0"/>
          </a:p>
          <a:p>
            <a:r>
              <a:rPr lang="en-US" dirty="0" smtClean="0"/>
              <a:t>Owning the goal probably means:</a:t>
            </a:r>
          </a:p>
          <a:p>
            <a:pPr lvl="1"/>
            <a:r>
              <a:rPr lang="en-US" dirty="0" smtClean="0"/>
              <a:t>I stand to benefit from achieving it.</a:t>
            </a:r>
          </a:p>
          <a:p>
            <a:pPr lvl="1"/>
            <a:r>
              <a:rPr lang="en-US" dirty="0" smtClean="0"/>
              <a:t>I had a part in deciding on it.</a:t>
            </a:r>
          </a:p>
          <a:p>
            <a:pPr lvl="1"/>
            <a:r>
              <a:rPr lang="en-US" dirty="0" smtClean="0"/>
              <a:t>I have something to lose if it fails.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925" y="3147647"/>
            <a:ext cx="35718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2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the customer own?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77479"/>
          </a:xfrm>
        </p:spPr>
        <p:txBody>
          <a:bodyPr/>
          <a:lstStyle/>
          <a:p>
            <a:r>
              <a:rPr lang="en-US" dirty="0" smtClean="0"/>
              <a:t>In Extreme Programming (XP</a:t>
            </a:r>
            <a:r>
              <a:rPr lang="en-US" dirty="0"/>
              <a:t>)</a:t>
            </a:r>
            <a:r>
              <a:rPr lang="en-US" dirty="0" smtClean="0"/>
              <a:t> there is a recognition of customer’s rights.</a:t>
            </a:r>
          </a:p>
          <a:p>
            <a:r>
              <a:rPr lang="en-US" dirty="0" smtClean="0"/>
              <a:t>The customer has the right: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to maximize his investment</a:t>
            </a:r>
            <a:r>
              <a:rPr lang="en-US" dirty="0" smtClean="0"/>
              <a:t>, by choosing the stories that will be worked on next,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to change the scope of the project</a:t>
            </a:r>
            <a:r>
              <a:rPr lang="en-US" dirty="0" smtClean="0"/>
              <a:t>, if estimates turn out to be inaccurate and he doesn’t want to delay release,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to determine which features to implement next</a:t>
            </a:r>
            <a:r>
              <a:rPr lang="en-US" dirty="0" smtClean="0"/>
              <a:t>,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to measure the progress of the project at any time</a:t>
            </a:r>
            <a:r>
              <a:rPr lang="en-US" dirty="0" smtClean="0"/>
              <a:t>, facilitated by metrics and automated acceptance tests, and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to stop the project at any time without losing his investment</a:t>
            </a:r>
            <a:r>
              <a:rPr lang="en-US" dirty="0" smtClean="0"/>
              <a:t>, because at every step there is a working version of the software</a:t>
            </a:r>
          </a:p>
          <a:p>
            <a:r>
              <a:rPr lang="en-US" dirty="0" smtClean="0"/>
              <a:t>This bill of rights recognizes that </a:t>
            </a:r>
            <a:r>
              <a:rPr lang="en-US" b="1" dirty="0" smtClean="0">
                <a:solidFill>
                  <a:schemeClr val="accent6"/>
                </a:solidFill>
              </a:rPr>
              <a:t>the customer owns the profit or loss, success or failure, of what is being developed</a:t>
            </a:r>
            <a:r>
              <a:rPr lang="en-US" dirty="0" smtClean="0"/>
              <a:t>, and therefore must be able to make decisions pertaining to that.</a:t>
            </a:r>
          </a:p>
          <a:p>
            <a:r>
              <a:rPr lang="en-US" dirty="0" smtClean="0"/>
              <a:t>Note that the customer is usually </a:t>
            </a:r>
            <a:r>
              <a:rPr lang="en-US" i="1" dirty="0" smtClean="0"/>
              <a:t>not</a:t>
            </a:r>
            <a:r>
              <a:rPr lang="en-US" dirty="0" smtClean="0"/>
              <a:t> accountable to his stakeholders for what the technology does under the hood, or for which task was done by which person or with which tool.</a:t>
            </a:r>
          </a:p>
        </p:txBody>
      </p:sp>
    </p:spTree>
    <p:extLst>
      <p:ext uri="{BB962C8B-B14F-4D97-AF65-F5344CB8AC3E}">
        <p14:creationId xmlns:p14="http://schemas.microsoft.com/office/powerpoint/2010/main" val="233121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the development team own?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want your developers to use all of their technical knowledge and talent, right?</a:t>
            </a:r>
          </a:p>
          <a:p>
            <a:pPr lvl="1"/>
            <a:r>
              <a:rPr lang="en-US" dirty="0" smtClean="0"/>
              <a:t>Then let them own the decisions about how to build the functionality.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But you want to prevent them from getting distracted and going off on tangents, right?</a:t>
            </a:r>
          </a:p>
          <a:p>
            <a:pPr lvl="1"/>
            <a:r>
              <a:rPr lang="en-US" dirty="0" smtClean="0"/>
              <a:t>Then let them own the “delivery” of software to the customer.  In other words, they do the demo (sprint review) and they receive the applause that comes from marking a feature “done”.</a:t>
            </a:r>
          </a:p>
          <a:p>
            <a:pPr lvl="1"/>
            <a:r>
              <a:rPr lang="en-US" dirty="0" smtClean="0"/>
              <a:t>They also own their velocity and take pride when they deliver more features than last time.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about software quality, documentation, bugs, and technical debt?</a:t>
            </a:r>
          </a:p>
          <a:p>
            <a:pPr lvl="1"/>
            <a:r>
              <a:rPr lang="en-US" dirty="0" smtClean="0"/>
              <a:t>Here’s the trick: how do we get developers to take ownership of </a:t>
            </a:r>
            <a:r>
              <a:rPr lang="en-US" b="1" dirty="0" smtClean="0">
                <a:solidFill>
                  <a:schemeClr val="accent6"/>
                </a:solidFill>
              </a:rPr>
              <a:t>software quality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986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agile claims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01304"/>
          </a:xfrm>
        </p:spPr>
        <p:txBody>
          <a:bodyPr>
            <a:normAutofit/>
          </a:bodyPr>
          <a:lstStyle/>
          <a:p>
            <a:r>
              <a:rPr lang="en-US" dirty="0" smtClean="0"/>
              <a:t>It is generally argued that one team should be kept together for the entire lifecycle of a product; they not only develop it but also do the testing, maintenance, and ongoing support, upgrades, and bug fixes.</a:t>
            </a:r>
          </a:p>
          <a:p>
            <a:pPr lvl="1"/>
            <a:r>
              <a:rPr lang="en-US" dirty="0" smtClean="0"/>
              <a:t>That means they’ll care about writing quality code.</a:t>
            </a:r>
          </a:p>
          <a:p>
            <a:pPr lvl="1"/>
            <a:r>
              <a:rPr lang="en-US" dirty="0" smtClean="0"/>
              <a:t>They’ll see technical debt as something to avoid (i.e. something that will make them have to do more work later).</a:t>
            </a:r>
          </a:p>
          <a:p>
            <a:pPr lvl="1"/>
            <a:r>
              <a:rPr lang="en-US" dirty="0" smtClean="0"/>
              <a:t>However – there’s a possibility that they’ll give themselves a pass on QA checking, not do as thorough a job as an impartial outside tester.  How can we mitigate this?</a:t>
            </a:r>
          </a:p>
          <a:p>
            <a:r>
              <a:rPr lang="en-US" dirty="0" smtClean="0"/>
              <a:t>Another claim from XP is that ownership of the code should be held collectively by the team, rather than by individual developers.</a:t>
            </a:r>
          </a:p>
          <a:p>
            <a:pPr lvl="1"/>
            <a:r>
              <a:rPr lang="en-US" dirty="0" smtClean="0"/>
              <a:t>This reduces dependency on individuals, and creates team-level knowledge by forcing members to understand each others’ work.</a:t>
            </a:r>
          </a:p>
          <a:p>
            <a:pPr lvl="1"/>
            <a:r>
              <a:rPr lang="en-US" dirty="0" smtClean="0"/>
              <a:t>However, it requires coding standards so team members can understand the code, and automated testing so they can know when they break something or conflict with someone else’s intent.</a:t>
            </a:r>
          </a:p>
          <a:p>
            <a:pPr lvl="1"/>
            <a:r>
              <a:rPr lang="en-US" dirty="0" smtClean="0"/>
              <a:t>I also wonder, what’s in it for the individual developer?  What does he want?  Are we relying only on peer pressure to keep him performing well?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3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individual developers want, </a:t>
            </a:r>
            <a:br>
              <a:rPr lang="en-US" dirty="0" smtClean="0"/>
            </a:br>
            <a:r>
              <a:rPr lang="en-US" dirty="0" smtClean="0"/>
              <a:t>and what should they own?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Fun?</a:t>
            </a:r>
          </a:p>
          <a:p>
            <a:r>
              <a:rPr lang="en-US" dirty="0" smtClean="0"/>
              <a:t>Career development?</a:t>
            </a:r>
          </a:p>
          <a:p>
            <a:endParaRPr lang="en-US" dirty="0" smtClean="0"/>
          </a:p>
          <a:p>
            <a:r>
              <a:rPr lang="en-US" dirty="0" smtClean="0"/>
              <a:t>How do they get these things?</a:t>
            </a:r>
            <a:endParaRPr lang="en-US" dirty="0"/>
          </a:p>
          <a:p>
            <a:pPr lvl="1"/>
            <a:r>
              <a:rPr lang="en-US" dirty="0" smtClean="0"/>
              <a:t>20% time</a:t>
            </a:r>
          </a:p>
          <a:p>
            <a:pPr lvl="1"/>
            <a:r>
              <a:rPr lang="en-US" dirty="0" smtClean="0"/>
              <a:t>Creating their own tools</a:t>
            </a:r>
            <a:endParaRPr lang="en-US" dirty="0"/>
          </a:p>
          <a:p>
            <a:pPr lvl="1"/>
            <a:r>
              <a:rPr lang="en-US" dirty="0" smtClean="0"/>
              <a:t>Working on open-source projects</a:t>
            </a:r>
          </a:p>
          <a:p>
            <a:pPr lvl="1"/>
            <a:r>
              <a:rPr lang="en-US" dirty="0" smtClean="0"/>
              <a:t>Giving talks at conferences, running blogs,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952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Project? Or product?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course has been about a software project.  Many software development experts are turning away from the idea of “projects” and suggest we think of our work as “products”.</a:t>
            </a:r>
          </a:p>
          <a:p>
            <a:r>
              <a:rPr lang="en-US" dirty="0" smtClean="0"/>
              <a:t>How is a project different from a product?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19992" y="3343275"/>
            <a:ext cx="5133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May be indefinitely ongoing.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You’re going to continue to be responsible for maintaining and supporting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have personal prestige tied up in the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Your incentive is to make your future workload easier.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Therefore, you’re likely to care about quality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2191" y="3343275"/>
            <a:ext cx="5133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Have a defined beginning and 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particular team only responsible for doing their part, then passing on to someone else.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You’re only motivated until the check has cleared.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Your incentive is to meet the stated requirements as quickly and easily as possible.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Likely to accumulate technical debt.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6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vs. products on the surface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345569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Codename</a:t>
            </a:r>
          </a:p>
          <a:p>
            <a:r>
              <a:rPr lang="en-US" dirty="0" smtClean="0"/>
              <a:t>Project overview statement (POS)</a:t>
            </a:r>
          </a:p>
          <a:p>
            <a:r>
              <a:rPr lang="en-US" dirty="0" smtClean="0"/>
              <a:t>Requirements specification (RBS) tied to contract</a:t>
            </a:r>
          </a:p>
          <a:p>
            <a:r>
              <a:rPr lang="en-US" dirty="0" smtClean="0"/>
              <a:t>Limited budget and hard deadline</a:t>
            </a:r>
          </a:p>
          <a:p>
            <a:r>
              <a:rPr lang="en-US" dirty="0" smtClean="0"/>
              <a:t>Team is assigned</a:t>
            </a:r>
          </a:p>
          <a:p>
            <a:r>
              <a:rPr lang="en-US" dirty="0" smtClean="0"/>
              <a:t>Schedule or release plan with priorities determined by the business</a:t>
            </a:r>
          </a:p>
          <a:p>
            <a:r>
              <a:rPr lang="en-US" dirty="0" smtClean="0"/>
              <a:t>Ceremonial meetings for milestones and sign-offs</a:t>
            </a:r>
          </a:p>
          <a:p>
            <a:r>
              <a:rPr lang="en-US" dirty="0" smtClean="0"/>
              <a:t>May be internal or back-end and may never be seen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217709" y="2926051"/>
            <a:ext cx="5393100" cy="377002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Identity/Brand</a:t>
            </a:r>
          </a:p>
          <a:p>
            <a:r>
              <a:rPr lang="en-US" dirty="0" smtClean="0"/>
              <a:t>README file</a:t>
            </a:r>
          </a:p>
          <a:p>
            <a:r>
              <a:rPr lang="en-US" dirty="0" smtClean="0"/>
              <a:t>TODO list</a:t>
            </a:r>
          </a:p>
          <a:p>
            <a:r>
              <a:rPr lang="en-US" dirty="0" smtClean="0"/>
              <a:t>Team may be self-selected or at least evolve to fit the product</a:t>
            </a:r>
          </a:p>
          <a:p>
            <a:r>
              <a:rPr lang="en-US" dirty="0" smtClean="0"/>
              <a:t>Priorities may be decided by the business or by the team, depending on context</a:t>
            </a:r>
          </a:p>
          <a:p>
            <a:r>
              <a:rPr lang="en-US" dirty="0" smtClean="0"/>
              <a:t>Schedule is more of a “forecast” because it isn’t tied to a specific deadline</a:t>
            </a:r>
          </a:p>
          <a:p>
            <a:r>
              <a:rPr lang="en-US" dirty="0" smtClean="0"/>
              <a:t>By definition, a product is consumed by somebody (internal or external customers) so the product owner and team have reputation at stake.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7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1504</TotalTime>
  <Words>1570</Words>
  <Application>Microsoft Office PowerPoint</Application>
  <PresentationFormat>Widescreen</PresentationFormat>
  <Paragraphs>122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Wingdings 2</vt:lpstr>
      <vt:lpstr>Dividend</vt:lpstr>
      <vt:lpstr> owning your work, or “No one washes a rental car”</vt:lpstr>
      <vt:lpstr>Objectives</vt:lpstr>
      <vt:lpstr>Why no one washes a rental car</vt:lpstr>
      <vt:lpstr>What should the customer own?</vt:lpstr>
      <vt:lpstr>What should the development team own?</vt:lpstr>
      <vt:lpstr>Two agile claims</vt:lpstr>
      <vt:lpstr>What do individual developers want,  and what should they own?</vt:lpstr>
      <vt:lpstr>Project? Or product?</vt:lpstr>
      <vt:lpstr>Projects vs. products on the surface</vt:lpstr>
      <vt:lpstr>How can devs get “product” benefits from a project?</vt:lpstr>
      <vt:lpstr>How can companies get the benefits of  developer “ownership” of products?</vt:lpstr>
      <vt:lpstr>Finishing your capstone project</vt:lpstr>
      <vt:lpstr>The capstone project showcase</vt:lpstr>
      <vt:lpstr>Next steps</vt:lpstr>
    </vt:vector>
  </TitlesOfParts>
  <Company>W. P. Carey School of Business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Joseph Clark</dc:creator>
  <cp:lastModifiedBy>Joseph Clark</cp:lastModifiedBy>
  <cp:revision>140</cp:revision>
  <dcterms:created xsi:type="dcterms:W3CDTF">2014-05-16T21:14:09Z</dcterms:created>
  <dcterms:modified xsi:type="dcterms:W3CDTF">2014-11-06T17:18:42Z</dcterms:modified>
</cp:coreProperties>
</file>