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0"/>
  </p:notesMasterIdLst>
  <p:sldIdLst>
    <p:sldId id="256" r:id="rId2"/>
    <p:sldId id="269" r:id="rId3"/>
    <p:sldId id="270" r:id="rId4"/>
    <p:sldId id="275" r:id="rId5"/>
    <p:sldId id="273" r:id="rId6"/>
    <p:sldId id="276" r:id="rId7"/>
    <p:sldId id="279" r:id="rId8"/>
    <p:sldId id="280" r:id="rId9"/>
    <p:sldId id="289" r:id="rId10"/>
    <p:sldId id="277" r:id="rId11"/>
    <p:sldId id="278" r:id="rId12"/>
    <p:sldId id="282" r:id="rId13"/>
    <p:sldId id="283" r:id="rId14"/>
    <p:sldId id="284" r:id="rId15"/>
    <p:sldId id="285" r:id="rId16"/>
    <p:sldId id="286" r:id="rId17"/>
    <p:sldId id="287" r:id="rId18"/>
    <p:sldId id="28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32" autoAdjust="0"/>
    <p:restoredTop sz="94660"/>
  </p:normalViewPr>
  <p:slideViewPr>
    <p:cSldViewPr snapToGrid="0">
      <p:cViewPr varScale="1">
        <p:scale>
          <a:sx n="47" d="100"/>
          <a:sy n="47" d="100"/>
        </p:scale>
        <p:origin x="72" y="13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5CEA3-C3E9-467D-A883-405A031319EF}" type="datetimeFigureOut">
              <a:rPr lang="en-US" smtClean="0"/>
              <a:t>8/21/2014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684E0-08A3-4F41-B3BA-42BCDA09E5F4}" type="slidenum">
              <a:rPr lang="en-US" smtClean="0"/>
              <a:t>‹#›</a:t>
            </a:fld>
            <a:endParaRPr lang="en-US"/>
          </a:p>
        </p:txBody>
      </p:sp>
    </p:spTree>
    <p:extLst>
      <p:ext uri="{BB962C8B-B14F-4D97-AF65-F5344CB8AC3E}">
        <p14:creationId xmlns:p14="http://schemas.microsoft.com/office/powerpoint/2010/main" val="347748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7684E0-08A3-4F41-B3BA-42BCDA09E5F4}" type="slidenum">
              <a:rPr lang="en-US" smtClean="0"/>
              <a:t>2</a:t>
            </a:fld>
            <a:endParaRPr lang="en-US"/>
          </a:p>
        </p:txBody>
      </p:sp>
    </p:spTree>
    <p:extLst>
      <p:ext uri="{BB962C8B-B14F-4D97-AF65-F5344CB8AC3E}">
        <p14:creationId xmlns:p14="http://schemas.microsoft.com/office/powerpoint/2010/main" val="1903102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7684E0-08A3-4F41-B3BA-42BCDA09E5F4}" type="slidenum">
              <a:rPr lang="en-US" smtClean="0"/>
              <a:t>3</a:t>
            </a:fld>
            <a:endParaRPr lang="en-US"/>
          </a:p>
        </p:txBody>
      </p:sp>
    </p:spTree>
    <p:extLst>
      <p:ext uri="{BB962C8B-B14F-4D97-AF65-F5344CB8AC3E}">
        <p14:creationId xmlns:p14="http://schemas.microsoft.com/office/powerpoint/2010/main" val="2681575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of slide: http://agileproductdesign.com/downloads/patton_iterating_and_incrementing.ppt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7E607B8-B6F5-4EE6-AF6F-9B510C3784AF}" type="slidenum">
              <a:rPr lang="en-US" smtClean="0"/>
              <a:t>7</a:t>
            </a:fld>
            <a:endParaRPr lang="en-US"/>
          </a:p>
        </p:txBody>
      </p:sp>
    </p:spTree>
    <p:extLst>
      <p:ext uri="{BB962C8B-B14F-4D97-AF65-F5344CB8AC3E}">
        <p14:creationId xmlns:p14="http://schemas.microsoft.com/office/powerpoint/2010/main" val="857638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of slide: http://agileproductdesign.com/downloads/patton_iterating_and_incrementing.ppt</a:t>
            </a:r>
            <a:endParaRPr lang="en-US" baseline="0" dirty="0" smtClean="0"/>
          </a:p>
        </p:txBody>
      </p:sp>
      <p:sp>
        <p:nvSpPr>
          <p:cNvPr id="4" name="Slide Number Placeholder 3"/>
          <p:cNvSpPr>
            <a:spLocks noGrp="1"/>
          </p:cNvSpPr>
          <p:nvPr>
            <p:ph type="sldNum" sz="quarter" idx="10"/>
          </p:nvPr>
        </p:nvSpPr>
        <p:spPr/>
        <p:txBody>
          <a:bodyPr/>
          <a:lstStyle/>
          <a:p>
            <a:fld id="{A7E607B8-B6F5-4EE6-AF6F-9B510C3784AF}" type="slidenum">
              <a:rPr lang="en-US" smtClean="0"/>
              <a:t>8</a:t>
            </a:fld>
            <a:endParaRPr lang="en-US"/>
          </a:p>
        </p:txBody>
      </p:sp>
    </p:spTree>
    <p:extLst>
      <p:ext uri="{BB962C8B-B14F-4D97-AF65-F5344CB8AC3E}">
        <p14:creationId xmlns:p14="http://schemas.microsoft.com/office/powerpoint/2010/main" val="263659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8/21/2014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051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14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8/21/2014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7787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723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8/21/2014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304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6047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778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957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777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8/21/2014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65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330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8/21/2014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7545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jpeg"/><Relationship Id="rId5" Type="http://schemas.microsoft.com/office/2007/relationships/hdphoto" Target="../media/hdphoto1.wdp"/><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asu-cis-capstone/course-inf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azarask.in/blog/post/the-wrong-proble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Introduction to cis440</a:t>
            </a:r>
            <a:endParaRPr lang="en-US" dirty="0"/>
          </a:p>
        </p:txBody>
      </p:sp>
      <p:sp>
        <p:nvSpPr>
          <p:cNvPr id="3" name="Subtitle 2"/>
          <p:cNvSpPr>
            <a:spLocks noGrp="1"/>
          </p:cNvSpPr>
          <p:nvPr>
            <p:ph type="subTitle" idx="1"/>
          </p:nvPr>
        </p:nvSpPr>
        <p:spPr/>
        <p:txBody>
          <a:bodyPr/>
          <a:lstStyle/>
          <a:p>
            <a:r>
              <a:rPr lang="en-US" dirty="0" smtClean="0"/>
              <a:t>CIS 440 </a:t>
            </a:r>
            <a:r>
              <a:rPr lang="en-US" dirty="0"/>
              <a:t>∙ </a:t>
            </a:r>
            <a:r>
              <a:rPr lang="en-US" dirty="0" smtClean="0"/>
              <a:t>Dr. Joseph Clark</a:t>
            </a:r>
            <a:endParaRPr lang="en-US" dirty="0"/>
          </a:p>
        </p:txBody>
      </p:sp>
    </p:spTree>
    <p:extLst>
      <p:ext uri="{BB962C8B-B14F-4D97-AF65-F5344CB8AC3E}">
        <p14:creationId xmlns:p14="http://schemas.microsoft.com/office/powerpoint/2010/main" val="595776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assumptions of CIS </a:t>
            </a:r>
            <a:r>
              <a:rPr lang="en-US" dirty="0" smtClean="0"/>
              <a:t>440</a:t>
            </a:r>
            <a:endParaRPr lang="en-US" dirty="0"/>
          </a:p>
        </p:txBody>
      </p:sp>
      <p:sp>
        <p:nvSpPr>
          <p:cNvPr id="3" name="Content Placeholder 2"/>
          <p:cNvSpPr>
            <a:spLocks noGrp="1"/>
          </p:cNvSpPr>
          <p:nvPr>
            <p:ph idx="1"/>
          </p:nvPr>
        </p:nvSpPr>
        <p:spPr>
          <a:xfrm>
            <a:off x="581193" y="2180496"/>
            <a:ext cx="7877008" cy="4405361"/>
          </a:xfrm>
        </p:spPr>
        <p:txBody>
          <a:bodyPr>
            <a:normAutofit/>
          </a:bodyPr>
          <a:lstStyle/>
          <a:p>
            <a:r>
              <a:rPr lang="en-US" dirty="0" smtClean="0"/>
              <a:t>Software development is creative problem solving with other people.  Communication is essential.  Learning is essential.  Feedback loops are essential.</a:t>
            </a:r>
          </a:p>
          <a:p>
            <a:r>
              <a:rPr lang="en-US" dirty="0" smtClean="0"/>
              <a:t>Nobody begins a project knowing everything they need to know about the customer’s needs, the technology’s capabilities, and what the ultimate product is going to look like.  Don’t be intimidated by the fear that other people know it all from the beginning.  Chances are they’re probably just better at Googling.</a:t>
            </a:r>
          </a:p>
          <a:p>
            <a:r>
              <a:rPr lang="en-US" dirty="0" smtClean="0"/>
              <a:t>Average programmers can compete with superstars if they work together and have the humility to experiment and learn.  Pay attention to your process.</a:t>
            </a:r>
          </a:p>
          <a:p>
            <a:r>
              <a:rPr lang="en-US" dirty="0" smtClean="0"/>
              <a:t>The easiest and most importan</a:t>
            </a:r>
            <a:r>
              <a:rPr lang="en-US" dirty="0" smtClean="0"/>
              <a:t>t “Agile” technique is the retrospective</a:t>
            </a:r>
            <a:r>
              <a:rPr lang="en-US" dirty="0" smtClean="0"/>
              <a:t>.</a:t>
            </a:r>
            <a:endParaRPr lang="en-US" dirty="0" smtClean="0"/>
          </a:p>
          <a:p>
            <a:r>
              <a:rPr lang="en-US" dirty="0" smtClean="0"/>
              <a:t>There are lots of tools out there under many different labels.  Some of them may work for you, and some may not.  Don’t rule anything out, and don’t worry about “purity”.  You are scientists in your daily lives!  The best way to know what works is to try it and find out.</a:t>
            </a:r>
          </a:p>
          <a:p>
            <a:endParaRPr lang="en-US" dirty="0" smtClean="0"/>
          </a:p>
          <a:p>
            <a:endParaRPr lang="en-US" dirty="0"/>
          </a:p>
        </p:txBody>
      </p:sp>
      <p:pic>
        <p:nvPicPr>
          <p:cNvPr id="4" name="Picture 2" descr="Ecrd"/>
          <p:cNvPicPr>
            <a:picLocks noChangeAspect="1" noChangeArrowheads="1"/>
          </p:cNvPicPr>
          <p:nvPr/>
        </p:nvPicPr>
        <p:blipFill rotWithShape="1">
          <a:blip r:embed="rId2">
            <a:extLst>
              <a:ext uri="{28A0092B-C50C-407E-A947-70E740481C1C}">
                <a14:useLocalDpi xmlns:a14="http://schemas.microsoft.com/office/drawing/2010/main" val="0"/>
              </a:ext>
            </a:extLst>
          </a:blip>
          <a:srcRect l="12310" t="16901" r="10575" b="10147"/>
          <a:stretch/>
        </p:blipFill>
        <p:spPr bwMode="auto">
          <a:xfrm>
            <a:off x="8600908" y="2180496"/>
            <a:ext cx="300990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24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course</a:t>
            </a:r>
            <a:endParaRPr lang="en-US" dirty="0"/>
          </a:p>
        </p:txBody>
      </p:sp>
      <p:sp>
        <p:nvSpPr>
          <p:cNvPr id="3" name="Content Placeholder 2"/>
          <p:cNvSpPr>
            <a:spLocks noGrp="1"/>
          </p:cNvSpPr>
          <p:nvPr>
            <p:ph idx="1"/>
          </p:nvPr>
        </p:nvSpPr>
        <p:spPr/>
        <p:txBody>
          <a:bodyPr/>
          <a:lstStyle/>
          <a:p>
            <a:r>
              <a:rPr lang="en-US" dirty="0" smtClean="0"/>
              <a:t>Your professor</a:t>
            </a:r>
          </a:p>
          <a:p>
            <a:r>
              <a:rPr lang="en-US" dirty="0" smtClean="0"/>
              <a:t>The Capstone Project</a:t>
            </a:r>
          </a:p>
          <a:p>
            <a:r>
              <a:rPr lang="en-US" dirty="0" smtClean="0"/>
              <a:t>Use of GitHub for the class</a:t>
            </a:r>
          </a:p>
          <a:p>
            <a:r>
              <a:rPr lang="en-US" dirty="0" smtClean="0"/>
              <a:t>The Syllabus</a:t>
            </a:r>
          </a:p>
          <a:p>
            <a:endParaRPr lang="en-US" dirty="0"/>
          </a:p>
        </p:txBody>
      </p:sp>
    </p:spTree>
    <p:extLst>
      <p:ext uri="{BB962C8B-B14F-4D97-AF65-F5344CB8AC3E}">
        <p14:creationId xmlns:p14="http://schemas.microsoft.com/office/powerpoint/2010/main" val="411298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dr. </a:t>
            </a:r>
            <a:r>
              <a:rPr lang="en-US" dirty="0" err="1" smtClean="0"/>
              <a:t>clark</a:t>
            </a:r>
            <a:endParaRPr lang="en-US" dirty="0"/>
          </a:p>
        </p:txBody>
      </p:sp>
      <p:pic>
        <p:nvPicPr>
          <p:cNvPr id="4" name="Content Placeholder 3"/>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581192" y="1952625"/>
            <a:ext cx="2324100" cy="2324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181350" y="1943100"/>
            <a:ext cx="8429458" cy="2308324"/>
          </a:xfrm>
          <a:prstGeom prst="rect">
            <a:avLst/>
          </a:prstGeom>
          <a:noFill/>
        </p:spPr>
        <p:txBody>
          <a:bodyPr wrap="square" rtlCol="0">
            <a:spAutoFit/>
          </a:bodyPr>
          <a:lstStyle/>
          <a:p>
            <a:r>
              <a:rPr lang="en-US" dirty="0" smtClean="0"/>
              <a:t>Web developer in the 56kbps modem era.  Best gig ever was for an infomercial company.  Also, briefly worked for Mickey Mouse.</a:t>
            </a:r>
          </a:p>
          <a:p>
            <a:endParaRPr lang="en-US" dirty="0"/>
          </a:p>
          <a:p>
            <a:r>
              <a:rPr lang="en-US" dirty="0" smtClean="0"/>
              <a:t>Went to business school, then ended up as a business lecturer.</a:t>
            </a:r>
          </a:p>
          <a:p>
            <a:endParaRPr lang="en-US" dirty="0"/>
          </a:p>
          <a:p>
            <a:r>
              <a:rPr lang="en-US" dirty="0" smtClean="0"/>
              <a:t>Doctorate in Information Systems from USC in 2012.</a:t>
            </a:r>
          </a:p>
          <a:p>
            <a:r>
              <a:rPr lang="en-US" dirty="0" smtClean="0"/>
              <a:t>Followed by a post-doc at the University of Nebraska at Omaha.</a:t>
            </a:r>
          </a:p>
          <a:p>
            <a:r>
              <a:rPr lang="en-US" dirty="0" smtClean="0"/>
              <a:t>Came to ASU in August 2013.  My main teaching is CIS 440, the undergrad IS capstone.</a:t>
            </a:r>
            <a:endParaRPr lang="en-US" dirty="0"/>
          </a:p>
        </p:txBody>
      </p:sp>
      <p:cxnSp>
        <p:nvCxnSpPr>
          <p:cNvPr id="7" name="Straight Connector 6"/>
          <p:cNvCxnSpPr/>
          <p:nvPr/>
        </p:nvCxnSpPr>
        <p:spPr>
          <a:xfrm>
            <a:off x="403856" y="4505325"/>
            <a:ext cx="114642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3856" y="4673502"/>
            <a:ext cx="3581234" cy="1754326"/>
          </a:xfrm>
          <a:prstGeom prst="rect">
            <a:avLst/>
          </a:prstGeom>
          <a:noFill/>
        </p:spPr>
        <p:txBody>
          <a:bodyPr wrap="square" rtlCol="0">
            <a:spAutoFit/>
          </a:bodyPr>
          <a:lstStyle/>
          <a:p>
            <a:r>
              <a:rPr lang="en-US" b="1" u="sng" dirty="0" smtClean="0"/>
              <a:t>TOPICS TO TALK ABOUT</a:t>
            </a:r>
          </a:p>
          <a:p>
            <a:r>
              <a:rPr lang="en-US" dirty="0" smtClean="0"/>
              <a:t>Doing data science in teams.</a:t>
            </a:r>
          </a:p>
          <a:p>
            <a:r>
              <a:rPr lang="en-US" dirty="0" smtClean="0"/>
              <a:t>DevOps for </a:t>
            </a:r>
            <a:r>
              <a:rPr lang="en-US" dirty="0" smtClean="0"/>
              <a:t>Big Data</a:t>
            </a:r>
            <a:r>
              <a:rPr lang="en-US" dirty="0" smtClean="0"/>
              <a:t>?</a:t>
            </a:r>
            <a:endParaRPr lang="en-US" dirty="0" smtClean="0"/>
          </a:p>
          <a:p>
            <a:r>
              <a:rPr lang="en-US" dirty="0" smtClean="0"/>
              <a:t>Agility and Entrepreneurship.</a:t>
            </a:r>
          </a:p>
          <a:p>
            <a:r>
              <a:rPr lang="en-US" dirty="0" smtClean="0"/>
              <a:t>Data Visualization.</a:t>
            </a:r>
          </a:p>
          <a:p>
            <a:r>
              <a:rPr lang="en-US" dirty="0" smtClean="0"/>
              <a:t>NoSQL databases.</a:t>
            </a:r>
            <a:endParaRPr lang="en-US" dirty="0"/>
          </a:p>
        </p:txBody>
      </p:sp>
      <p:sp>
        <p:nvSpPr>
          <p:cNvPr id="15" name="TextBox 14"/>
          <p:cNvSpPr txBox="1"/>
          <p:nvPr/>
        </p:nvSpPr>
        <p:spPr>
          <a:xfrm>
            <a:off x="3546940" y="4673502"/>
            <a:ext cx="3581234" cy="1754326"/>
          </a:xfrm>
          <a:prstGeom prst="rect">
            <a:avLst/>
          </a:prstGeom>
          <a:noFill/>
        </p:spPr>
        <p:txBody>
          <a:bodyPr wrap="square" rtlCol="0">
            <a:spAutoFit/>
          </a:bodyPr>
          <a:lstStyle/>
          <a:p>
            <a:r>
              <a:rPr lang="en-US" b="1" u="sng" dirty="0" smtClean="0"/>
              <a:t>PLACES YOU’LL FIND ME</a:t>
            </a:r>
          </a:p>
          <a:p>
            <a:r>
              <a:rPr lang="en-US" dirty="0" smtClean="0"/>
              <a:t>Startup Weekend</a:t>
            </a:r>
          </a:p>
          <a:p>
            <a:r>
              <a:rPr lang="en-US" dirty="0" smtClean="0"/>
              <a:t>Phoenix Scrum Users Group</a:t>
            </a:r>
          </a:p>
          <a:p>
            <a:r>
              <a:rPr lang="en-US" dirty="0" smtClean="0"/>
              <a:t>Pacific Telecoms Council</a:t>
            </a:r>
          </a:p>
          <a:p>
            <a:r>
              <a:rPr lang="en-US" dirty="0" err="1" smtClean="0"/>
              <a:t>Chik</a:t>
            </a:r>
            <a:r>
              <a:rPr lang="en-US" dirty="0" smtClean="0"/>
              <a:t>-</a:t>
            </a:r>
            <a:r>
              <a:rPr lang="en-US" dirty="0" err="1" smtClean="0"/>
              <a:t>fil</a:t>
            </a:r>
            <a:r>
              <a:rPr lang="en-US" dirty="0" smtClean="0"/>
              <a:t>-A</a:t>
            </a:r>
          </a:p>
          <a:p>
            <a:r>
              <a:rPr lang="en-US" dirty="0" smtClean="0"/>
              <a:t>Buying </a:t>
            </a:r>
            <a:r>
              <a:rPr lang="en-US" dirty="0" smtClean="0"/>
              <a:t>diapers &amp; beer</a:t>
            </a:r>
            <a:endParaRPr lang="en-US" dirty="0"/>
          </a:p>
        </p:txBody>
      </p:sp>
      <p:sp>
        <p:nvSpPr>
          <p:cNvPr id="16" name="TextBox 15"/>
          <p:cNvSpPr txBox="1"/>
          <p:nvPr/>
        </p:nvSpPr>
        <p:spPr>
          <a:xfrm>
            <a:off x="6823374" y="4673502"/>
            <a:ext cx="3581234" cy="1754326"/>
          </a:xfrm>
          <a:prstGeom prst="rect">
            <a:avLst/>
          </a:prstGeom>
          <a:noFill/>
        </p:spPr>
        <p:txBody>
          <a:bodyPr wrap="square" rtlCol="0">
            <a:spAutoFit/>
          </a:bodyPr>
          <a:lstStyle/>
          <a:p>
            <a:r>
              <a:rPr lang="en-US" b="1" u="sng" dirty="0" smtClean="0"/>
              <a:t>ABOUT MY FAMILY</a:t>
            </a:r>
          </a:p>
          <a:p>
            <a:r>
              <a:rPr lang="en-US" dirty="0" smtClean="0"/>
              <a:t>Long line of Maine-</a:t>
            </a:r>
            <a:r>
              <a:rPr lang="en-US" dirty="0" err="1" smtClean="0"/>
              <a:t>iacs</a:t>
            </a:r>
            <a:endParaRPr lang="en-US" dirty="0" smtClean="0"/>
          </a:p>
          <a:p>
            <a:r>
              <a:rPr lang="en-US" dirty="0" smtClean="0"/>
              <a:t>Married 5 years in June</a:t>
            </a:r>
          </a:p>
          <a:p>
            <a:r>
              <a:rPr lang="en-US" dirty="0" smtClean="0"/>
              <a:t>Kermit, </a:t>
            </a:r>
            <a:r>
              <a:rPr lang="en-US" dirty="0" smtClean="0"/>
              <a:t>3½ years </a:t>
            </a:r>
            <a:r>
              <a:rPr lang="en-US" dirty="0" smtClean="0"/>
              <a:t>old</a:t>
            </a:r>
          </a:p>
          <a:p>
            <a:r>
              <a:rPr lang="en-US" dirty="0" smtClean="0"/>
              <a:t>Declan, </a:t>
            </a:r>
            <a:r>
              <a:rPr lang="en-US" dirty="0" smtClean="0"/>
              <a:t>almost 2</a:t>
            </a:r>
            <a:endParaRPr lang="en-US" dirty="0" smtClean="0"/>
          </a:p>
          <a:p>
            <a:r>
              <a:rPr lang="en-US" dirty="0" smtClean="0"/>
              <a:t>Virginia, </a:t>
            </a:r>
            <a:r>
              <a:rPr lang="en-US" dirty="0" smtClean="0"/>
              <a:t>3 months</a:t>
            </a:r>
            <a:endParaRPr lang="en-US" u="sng" dirty="0"/>
          </a:p>
        </p:txBody>
      </p:sp>
      <p:cxnSp>
        <p:nvCxnSpPr>
          <p:cNvPr id="18" name="Straight Connector 17"/>
          <p:cNvCxnSpPr/>
          <p:nvPr/>
        </p:nvCxnSpPr>
        <p:spPr>
          <a:xfrm>
            <a:off x="3499315" y="4352925"/>
            <a:ext cx="0" cy="21431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747340" y="4352925"/>
            <a:ext cx="0" cy="2143125"/>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2362" y="5342662"/>
            <a:ext cx="1384372" cy="13843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p:cNvPicPr>
            <a:picLocks noChangeAspect="1"/>
          </p:cNvPicPr>
          <p:nvPr/>
        </p:nvPicPr>
        <p:blipFill rotWithShape="1">
          <a:blip r:embed="rId4" cstate="screen">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a:ext>
            </a:extLst>
          </a:blip>
          <a:srcRect/>
          <a:stretch/>
        </p:blipFill>
        <p:spPr>
          <a:xfrm>
            <a:off x="9694352" y="4374296"/>
            <a:ext cx="1482957" cy="14829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352748">
            <a:off x="9149760" y="5224538"/>
            <a:ext cx="1481328" cy="1481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86761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Clark’s Research Backlog</a:t>
            </a:r>
            <a:endParaRPr lang="en-US" dirty="0"/>
          </a:p>
        </p:txBody>
      </p:sp>
      <p:sp>
        <p:nvSpPr>
          <p:cNvPr id="4" name="Folded Corner 3"/>
          <p:cNvSpPr/>
          <p:nvPr/>
        </p:nvSpPr>
        <p:spPr>
          <a:xfrm>
            <a:off x="4386453" y="1979271"/>
            <a:ext cx="7593344" cy="2087189"/>
          </a:xfrm>
          <a:prstGeom prst="foldedCorner">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lded Corner 4"/>
          <p:cNvSpPr/>
          <p:nvPr/>
        </p:nvSpPr>
        <p:spPr>
          <a:xfrm rot="21443291">
            <a:off x="389774" y="4163573"/>
            <a:ext cx="3824438" cy="2304089"/>
          </a:xfrm>
          <a:prstGeom prst="foldedCorne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4386453" y="2084831"/>
            <a:ext cx="5386197" cy="198162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500" b="1" dirty="0" smtClean="0">
                <a:solidFill>
                  <a:srgbClr val="C00000"/>
                </a:solidFill>
              </a:rPr>
              <a:t>Project TORCH</a:t>
            </a:r>
          </a:p>
          <a:p>
            <a:pPr lvl="1"/>
            <a:r>
              <a:rPr lang="en-US" sz="1400" dirty="0" smtClean="0"/>
              <a:t>Challenge: There’s a lot of hype around the “data scientist” job description, but what it denotes is super-human.</a:t>
            </a:r>
          </a:p>
          <a:p>
            <a:pPr lvl="1"/>
            <a:r>
              <a:rPr lang="en-US" sz="1400" dirty="0" smtClean="0"/>
              <a:t>Big idea: Managers in the real world cannot rely on hiring superstars; instead, we need to know how to build data science </a:t>
            </a:r>
            <a:r>
              <a:rPr lang="en-US" sz="1400" u="sng" dirty="0" smtClean="0"/>
              <a:t>teams</a:t>
            </a:r>
            <a:r>
              <a:rPr lang="en-US" sz="1400" dirty="0" smtClean="0"/>
              <a:t>.</a:t>
            </a:r>
          </a:p>
          <a:p>
            <a:pPr lvl="1"/>
            <a:r>
              <a:rPr lang="en-US" sz="1400" dirty="0" smtClean="0"/>
              <a:t>How are these teams composed? How many people? What roles?</a:t>
            </a:r>
          </a:p>
          <a:p>
            <a:pPr lvl="1"/>
            <a:r>
              <a:rPr lang="en-US" sz="1400" dirty="0" smtClean="0"/>
              <a:t>Bigger idea: Is there a </a:t>
            </a:r>
            <a:r>
              <a:rPr lang="en-US" sz="1400" u="sng" dirty="0" smtClean="0"/>
              <a:t>data science DevOps</a:t>
            </a:r>
            <a:r>
              <a:rPr lang="en-US" sz="1400" dirty="0" smtClean="0"/>
              <a:t>? What new disciplines are needed by those who </a:t>
            </a:r>
            <a:r>
              <a:rPr lang="en-US" sz="1400" u="sng" dirty="0" smtClean="0"/>
              <a:t>support and enable</a:t>
            </a:r>
            <a:r>
              <a:rPr lang="en-US" sz="1400" dirty="0" smtClean="0"/>
              <a:t> data science teams?</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772650" y="2084831"/>
            <a:ext cx="2075992" cy="1981629"/>
          </a:xfrm>
          <a:prstGeom prst="rect">
            <a:avLst/>
          </a:prstGeom>
        </p:spPr>
      </p:pic>
      <p:sp>
        <p:nvSpPr>
          <p:cNvPr id="10" name="Folded Corner 9"/>
          <p:cNvSpPr/>
          <p:nvPr/>
        </p:nvSpPr>
        <p:spPr>
          <a:xfrm>
            <a:off x="4386453" y="4293418"/>
            <a:ext cx="7593344" cy="2087189"/>
          </a:xfrm>
          <a:prstGeom prst="foldedCorner">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4486274" y="4398978"/>
            <a:ext cx="5386197" cy="1981629"/>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500" b="1" dirty="0" smtClean="0">
                <a:solidFill>
                  <a:srgbClr val="C00000"/>
                </a:solidFill>
              </a:rPr>
              <a:t>Project MAVERICK (with Dr. Read)</a:t>
            </a:r>
          </a:p>
          <a:p>
            <a:pPr lvl="1"/>
            <a:r>
              <a:rPr lang="en-US" sz="1400" dirty="0" smtClean="0"/>
              <a:t>Big Idea: adapting the Agile approach to the CIS capstone course to enhance learning and improve project success.</a:t>
            </a:r>
          </a:p>
          <a:p>
            <a:pPr lvl="1"/>
            <a:r>
              <a:rPr lang="en-US" sz="1400" dirty="0" smtClean="0"/>
              <a:t>Pedagogical questions:  </a:t>
            </a:r>
          </a:p>
          <a:p>
            <a:pPr lvl="2"/>
            <a:r>
              <a:rPr lang="en-US" sz="1000" dirty="0" smtClean="0"/>
              <a:t>Do agile practices support the teaching objectives of an IS capstone course?  Does Agile enable students to draw on learning from their other courses, and succeed in their projects?</a:t>
            </a:r>
          </a:p>
          <a:p>
            <a:pPr lvl="1"/>
            <a:r>
              <a:rPr lang="en-US" sz="1400" dirty="0" smtClean="0"/>
              <a:t>Broader research questions:</a:t>
            </a:r>
          </a:p>
          <a:p>
            <a:pPr lvl="2"/>
            <a:r>
              <a:rPr lang="en-US" sz="1200" dirty="0" smtClean="0"/>
              <a:t>What sorts of learning or development occurs in the first few sprints for a new Agile team and for a (new/experienced) Agile project client?</a:t>
            </a:r>
          </a:p>
          <a:p>
            <a:pPr lvl="2"/>
            <a:r>
              <a:rPr lang="en-US" sz="1200" dirty="0" smtClean="0"/>
              <a:t>Does our students’ experience give us a window into hidden processes that occur when teams and clients are new to Agile?</a:t>
            </a:r>
            <a:endParaRPr lang="en-US" dirty="0" smtClean="0"/>
          </a:p>
        </p:txBody>
      </p:sp>
      <p:pic>
        <p:nvPicPr>
          <p:cNvPr id="13" name="Picture 2" descr="http://upload.wikimedia.org/wikipedia/en/thumb/1/10/UNO_Mavericks.svg/200px-UNO_Mavericks.svg.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872471" y="4632162"/>
            <a:ext cx="1905000" cy="1409700"/>
          </a:xfrm>
          <a:prstGeom prst="rect">
            <a:avLst/>
          </a:prstGeom>
          <a:noFill/>
          <a:extLst>
            <a:ext uri="{909E8E84-426E-40DD-AFC4-6F175D3DCCD1}">
              <a14:hiddenFill xmlns:a14="http://schemas.microsoft.com/office/drawing/2010/main">
                <a:solidFill>
                  <a:srgbClr val="FFFFFF"/>
                </a:solidFill>
              </a14:hiddenFill>
            </a:ext>
          </a:extLst>
        </p:spPr>
      </p:pic>
      <p:sp>
        <p:nvSpPr>
          <p:cNvPr id="6" name="Folded Corner 5"/>
          <p:cNvSpPr/>
          <p:nvPr/>
        </p:nvSpPr>
        <p:spPr>
          <a:xfrm rot="181271">
            <a:off x="335267" y="1933319"/>
            <a:ext cx="3789133" cy="2219459"/>
          </a:xfrm>
          <a:prstGeom prst="foldedCorner">
            <a:avLst/>
          </a:prstGeom>
          <a:solidFill>
            <a:srgbClr val="F4FB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3102" y="2084831"/>
            <a:ext cx="3633597" cy="429577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400" b="1" dirty="0" smtClean="0">
                <a:solidFill>
                  <a:srgbClr val="C00000"/>
                </a:solidFill>
              </a:rPr>
              <a:t>Project BANDIT</a:t>
            </a:r>
          </a:p>
          <a:p>
            <a:pPr marL="174625" lvl="1" indent="-120650">
              <a:buFont typeface="Arial" panose="020B0604020202020204" pitchFamily="34" charset="0"/>
              <a:buChar char="•"/>
            </a:pPr>
            <a:r>
              <a:rPr lang="en-US" sz="1200" dirty="0" smtClean="0"/>
              <a:t>Extends a canonical simulation model of sequential decision-making under uncertainty to show the impacts of </a:t>
            </a:r>
            <a:r>
              <a:rPr lang="en-US" sz="1200" u="sng" dirty="0" smtClean="0"/>
              <a:t>fast</a:t>
            </a:r>
            <a:r>
              <a:rPr lang="en-US" sz="1200" dirty="0" smtClean="0"/>
              <a:t> and </a:t>
            </a:r>
            <a:r>
              <a:rPr lang="en-US" sz="1200" u="sng" dirty="0" smtClean="0"/>
              <a:t>accurate</a:t>
            </a:r>
            <a:r>
              <a:rPr lang="en-US" sz="1200" dirty="0" smtClean="0"/>
              <a:t> feedback loops.</a:t>
            </a:r>
          </a:p>
          <a:p>
            <a:pPr marL="174625" lvl="1" indent="-120650">
              <a:buFont typeface="Arial" panose="020B0604020202020204" pitchFamily="34" charset="0"/>
              <a:buChar char="•"/>
            </a:pPr>
            <a:r>
              <a:rPr lang="en-US" sz="1200" dirty="0" smtClean="0"/>
              <a:t>Big idea: demonstrate importance of excellent information systems by showing how business is impacted when they </a:t>
            </a:r>
            <a:r>
              <a:rPr lang="en-US" sz="1200" u="sng" dirty="0" smtClean="0"/>
              <a:t>aren’t</a:t>
            </a:r>
            <a:r>
              <a:rPr lang="en-US" sz="1200" dirty="0" smtClean="0"/>
              <a:t> there.</a:t>
            </a:r>
          </a:p>
          <a:p>
            <a:pPr marL="53975" lvl="1" indent="0">
              <a:buNone/>
            </a:pPr>
            <a:endParaRPr lang="en-US" sz="1200" dirty="0" smtClean="0"/>
          </a:p>
          <a:p>
            <a:pPr marL="174625" lvl="1" indent="-120650">
              <a:buFont typeface="Arial" panose="020B0604020202020204" pitchFamily="34" charset="0"/>
              <a:buChar char="•"/>
            </a:pPr>
            <a:endParaRPr lang="en-US" sz="1200" dirty="0" smtClean="0"/>
          </a:p>
          <a:p>
            <a:pPr marL="174625" lvl="1" indent="-120650">
              <a:buFont typeface="Arial" panose="020B0604020202020204" pitchFamily="34" charset="0"/>
              <a:buChar char="•"/>
            </a:pPr>
            <a:endParaRPr lang="en-US" sz="1200" dirty="0"/>
          </a:p>
          <a:p>
            <a:pPr marL="53975" lvl="1" indent="0">
              <a:buNone/>
            </a:pPr>
            <a:r>
              <a:rPr lang="en-US" sz="1200" dirty="0" smtClean="0"/>
              <a:t>Looking for a new project to go here….</a:t>
            </a:r>
          </a:p>
          <a:p>
            <a:pPr marL="174625" lvl="1" indent="-120650">
              <a:buFont typeface="Arial" panose="020B0604020202020204" pitchFamily="34" charset="0"/>
              <a:buChar char="•"/>
            </a:pPr>
            <a:endParaRPr lang="en-US" dirty="0" smtClean="0"/>
          </a:p>
          <a:p>
            <a:pPr marL="174625" lvl="1" indent="-120650">
              <a:buFont typeface="Arial" panose="020B0604020202020204" pitchFamily="34" charset="0"/>
              <a:buChar char="•"/>
            </a:pPr>
            <a:endParaRPr lang="en-US" dirty="0"/>
          </a:p>
          <a:p>
            <a:pPr marL="174625" lvl="1" indent="-120650">
              <a:buFont typeface="Arial" panose="020B0604020202020204" pitchFamily="34" charset="0"/>
              <a:buChar char="•"/>
            </a:pPr>
            <a:endParaRPr lang="en-US" dirty="0" smtClean="0"/>
          </a:p>
          <a:p>
            <a:pPr marL="174625" lvl="1" indent="-120650">
              <a:buFont typeface="Arial" panose="020B0604020202020204" pitchFamily="34" charset="0"/>
              <a:buChar char="•"/>
            </a:pPr>
            <a:endParaRPr lang="en-US" dirty="0"/>
          </a:p>
        </p:txBody>
      </p:sp>
    </p:spTree>
    <p:extLst>
      <p:ext uri="{BB962C8B-B14F-4D97-AF65-F5344CB8AC3E}">
        <p14:creationId xmlns:p14="http://schemas.microsoft.com/office/powerpoint/2010/main" val="3320641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cis 440</a:t>
            </a:r>
            <a:endParaRPr lang="en-US" dirty="0"/>
          </a:p>
        </p:txBody>
      </p:sp>
      <p:sp>
        <p:nvSpPr>
          <p:cNvPr id="3" name="Content Placeholder 2"/>
          <p:cNvSpPr>
            <a:spLocks noGrp="1"/>
          </p:cNvSpPr>
          <p:nvPr>
            <p:ph idx="1"/>
          </p:nvPr>
        </p:nvSpPr>
        <p:spPr>
          <a:xfrm>
            <a:off x="581192" y="2180496"/>
            <a:ext cx="11029615" cy="4239354"/>
          </a:xfrm>
        </p:spPr>
        <p:txBody>
          <a:bodyPr>
            <a:normAutofit/>
          </a:bodyPr>
          <a:lstStyle/>
          <a:p>
            <a:r>
              <a:rPr lang="en-US" dirty="0" smtClean="0"/>
              <a:t>This is the CIS “capstone” course.  You will use all of the knowledge you’ve acquired in the CIS major, as well as your ability to learn on-the-job, to complete a meaningful IT/IS project for a real business.</a:t>
            </a:r>
          </a:p>
          <a:p>
            <a:r>
              <a:rPr lang="en-US" dirty="0" smtClean="0"/>
              <a:t>The content of the course includes Agile project management techniques and engineering practices such as Scrum, XP, and TDD.</a:t>
            </a:r>
          </a:p>
          <a:p>
            <a:r>
              <a:rPr lang="en-US" dirty="0" smtClean="0"/>
              <a:t>The most interesting challenges will be found in communicating with your client as you and they gain a better understanding of the technology and the evolving business requirements.</a:t>
            </a:r>
          </a:p>
          <a:p>
            <a:r>
              <a:rPr lang="en-US" dirty="0" smtClean="0"/>
              <a:t>At the end of this course: </a:t>
            </a:r>
          </a:p>
          <a:p>
            <a:pPr lvl="1"/>
            <a:r>
              <a:rPr lang="en-US" dirty="0" smtClean="0"/>
              <a:t>You will have a successful project that you can put on your resume, talk about at interviews, and/or show your parents.</a:t>
            </a:r>
          </a:p>
          <a:p>
            <a:pPr lvl="1"/>
            <a:r>
              <a:rPr lang="en-US" dirty="0" smtClean="0"/>
              <a:t>You will have the experience of working </a:t>
            </a:r>
            <a:r>
              <a:rPr lang="en-US" dirty="0" smtClean="0"/>
              <a:t>with an Agile project methodology.</a:t>
            </a:r>
            <a:endParaRPr lang="en-US" dirty="0" smtClean="0"/>
          </a:p>
          <a:p>
            <a:pPr lvl="1"/>
            <a:r>
              <a:rPr lang="en-US" dirty="0" smtClean="0"/>
              <a:t>You will be able to talk intelligently about version control, automated testing, continuous delivery, and DevOps.</a:t>
            </a:r>
          </a:p>
          <a:p>
            <a:pPr lvl="1"/>
            <a:r>
              <a:rPr lang="en-US" dirty="0" smtClean="0"/>
              <a:t>You will have some specialized skills to distinguish you from your classmates.</a:t>
            </a:r>
          </a:p>
        </p:txBody>
      </p:sp>
    </p:spTree>
    <p:extLst>
      <p:ext uri="{BB962C8B-B14F-4D97-AF65-F5344CB8AC3E}">
        <p14:creationId xmlns:p14="http://schemas.microsoft.com/office/powerpoint/2010/main" val="180281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500"/>
                                        <p:tgtEl>
                                          <p:spTgt spid="3">
                                            <p:txEl>
                                              <p:pRg st="5" end="5"/>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500"/>
                                        <p:tgtEl>
                                          <p:spTgt spid="3">
                                            <p:txEl>
                                              <p:pRg st="6" end="6"/>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specialization</a:t>
            </a:r>
            <a:endParaRPr lang="en-US" dirty="0"/>
          </a:p>
        </p:txBody>
      </p:sp>
      <p:sp>
        <p:nvSpPr>
          <p:cNvPr id="3" name="Content Placeholder 2"/>
          <p:cNvSpPr>
            <a:spLocks noGrp="1"/>
          </p:cNvSpPr>
          <p:nvPr>
            <p:ph idx="1"/>
          </p:nvPr>
        </p:nvSpPr>
        <p:spPr>
          <a:xfrm>
            <a:off x="581192" y="2180496"/>
            <a:ext cx="11029615" cy="4153629"/>
          </a:xfrm>
        </p:spPr>
        <p:txBody>
          <a:bodyPr numCol="1">
            <a:normAutofit fontScale="92500" lnSpcReduction="20000"/>
          </a:bodyPr>
          <a:lstStyle/>
          <a:p>
            <a:r>
              <a:rPr lang="en-US" dirty="0" smtClean="0"/>
              <a:t>I cannot teach you about every technology that you will need for your projects, therefore, you’re going to be expected to </a:t>
            </a:r>
            <a:r>
              <a:rPr lang="en-US" u="sng" dirty="0" smtClean="0"/>
              <a:t>specialize</a:t>
            </a:r>
            <a:r>
              <a:rPr lang="en-US" dirty="0" smtClean="0"/>
              <a:t> and dig deeper on your own into one facet of IS development.</a:t>
            </a:r>
          </a:p>
          <a:p>
            <a:r>
              <a:rPr lang="en-US" b="1" dirty="0" smtClean="0">
                <a:solidFill>
                  <a:schemeClr val="accent2"/>
                </a:solidFill>
              </a:rPr>
              <a:t>As you form teams, you’ll probably want to make sure these specialties are covered:</a:t>
            </a:r>
            <a:endParaRPr lang="en-US" b="1" dirty="0" smtClean="0">
              <a:solidFill>
                <a:schemeClr val="accent2"/>
              </a:solidFill>
            </a:endParaRPr>
          </a:p>
          <a:p>
            <a:pPr lvl="1"/>
            <a:r>
              <a:rPr lang="en-US" b="1" dirty="0" smtClean="0"/>
              <a:t>Programming</a:t>
            </a:r>
            <a:r>
              <a:rPr lang="en-US" dirty="0" smtClean="0"/>
              <a:t> (i.e., an app development framework)</a:t>
            </a:r>
          </a:p>
          <a:p>
            <a:pPr lvl="1"/>
            <a:r>
              <a:rPr lang="en-US" b="1" dirty="0" smtClean="0"/>
              <a:t>Front-end</a:t>
            </a:r>
            <a:r>
              <a:rPr lang="en-US" dirty="0" smtClean="0"/>
              <a:t> (e.g., interactivity)</a:t>
            </a:r>
          </a:p>
          <a:p>
            <a:pPr lvl="1"/>
            <a:r>
              <a:rPr lang="en-US" b="1" dirty="0" smtClean="0"/>
              <a:t>Back-end</a:t>
            </a:r>
            <a:r>
              <a:rPr lang="en-US" dirty="0" smtClean="0"/>
              <a:t> (e.g., database)</a:t>
            </a:r>
          </a:p>
          <a:p>
            <a:pPr lvl="1"/>
            <a:r>
              <a:rPr lang="en-US" b="1" dirty="0" smtClean="0"/>
              <a:t>Testing</a:t>
            </a:r>
            <a:r>
              <a:rPr lang="en-US" dirty="0" smtClean="0"/>
              <a:t> (not as easy as it sounds)</a:t>
            </a:r>
          </a:p>
          <a:p>
            <a:r>
              <a:rPr lang="en-US" b="1" dirty="0" smtClean="0">
                <a:solidFill>
                  <a:schemeClr val="accent6"/>
                </a:solidFill>
              </a:rPr>
              <a:t>Other specialties that may be needed:</a:t>
            </a:r>
          </a:p>
          <a:p>
            <a:pPr lvl="1"/>
            <a:r>
              <a:rPr lang="en-US" dirty="0" smtClean="0"/>
              <a:t>Graphic design</a:t>
            </a:r>
          </a:p>
          <a:p>
            <a:pPr lvl="1"/>
            <a:r>
              <a:rPr lang="en-US" dirty="0" smtClean="0"/>
              <a:t>Analytics or data </a:t>
            </a:r>
            <a:r>
              <a:rPr lang="en-US" dirty="0"/>
              <a:t>v</a:t>
            </a:r>
            <a:r>
              <a:rPr lang="en-US" dirty="0" smtClean="0"/>
              <a:t>isualization</a:t>
            </a:r>
          </a:p>
          <a:p>
            <a:pPr lvl="1"/>
            <a:r>
              <a:rPr lang="en-US" dirty="0" smtClean="0"/>
              <a:t>Digital marketing or SEO</a:t>
            </a:r>
          </a:p>
          <a:p>
            <a:pPr lvl="1"/>
            <a:r>
              <a:rPr lang="en-US" dirty="0" smtClean="0"/>
              <a:t>Mobile interfaces </a:t>
            </a:r>
          </a:p>
          <a:p>
            <a:r>
              <a:rPr lang="en-US" b="1" dirty="0" smtClean="0"/>
              <a:t>Together with other “specialists”, you will give a tech talk to share your research with the class.</a:t>
            </a:r>
          </a:p>
        </p:txBody>
      </p:sp>
    </p:spTree>
    <p:extLst>
      <p:ext uri="{BB962C8B-B14F-4D97-AF65-F5344CB8AC3E}">
        <p14:creationId xmlns:p14="http://schemas.microsoft.com/office/powerpoint/2010/main" val="317604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5" dur="500"/>
                                        <p:tgtEl>
                                          <p:spTgt spid="3">
                                            <p:txEl>
                                              <p:pRg st="8" end="8"/>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8" dur="500"/>
                                        <p:tgtEl>
                                          <p:spTgt spid="3">
                                            <p:txEl>
                                              <p:pRg st="9" end="9"/>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formation</a:t>
            </a:r>
            <a:endParaRPr lang="en-US" dirty="0"/>
          </a:p>
        </p:txBody>
      </p:sp>
      <p:sp>
        <p:nvSpPr>
          <p:cNvPr id="3" name="Content Placeholder 2"/>
          <p:cNvSpPr>
            <a:spLocks noGrp="1"/>
          </p:cNvSpPr>
          <p:nvPr>
            <p:ph idx="1"/>
          </p:nvPr>
        </p:nvSpPr>
        <p:spPr/>
        <p:txBody>
          <a:bodyPr>
            <a:normAutofit/>
          </a:bodyPr>
          <a:lstStyle/>
          <a:p>
            <a:r>
              <a:rPr lang="en-US" dirty="0" smtClean="0"/>
              <a:t>We will form teams next Tuesday, 8/26.</a:t>
            </a:r>
          </a:p>
          <a:p>
            <a:r>
              <a:rPr lang="en-US" dirty="0" smtClean="0"/>
              <a:t>I have invited several outsiders to pitch projects for you to work on; these include a broad range of businesses (startups to multinationals) and a good variety of projects (mostly websites).</a:t>
            </a:r>
          </a:p>
          <a:p>
            <a:r>
              <a:rPr lang="en-US" dirty="0" smtClean="0"/>
              <a:t>You can come to both the 10:30 and 1:30 sections if you would like to see more options; but don’t come to a </a:t>
            </a:r>
            <a:r>
              <a:rPr lang="en-US" dirty="0" smtClean="0"/>
              <a:t>different time slot if you’re unwilling to switch to that section for your regular attendance.</a:t>
            </a:r>
            <a:endParaRPr lang="en-US" dirty="0" smtClean="0"/>
          </a:p>
          <a:p>
            <a:r>
              <a:rPr lang="en-US" dirty="0" smtClean="0"/>
              <a:t>Each </a:t>
            </a:r>
            <a:r>
              <a:rPr lang="en-US" dirty="0" smtClean="0"/>
              <a:t>project sponsor will have </a:t>
            </a:r>
            <a:r>
              <a:rPr lang="en-US" u="sng" dirty="0" smtClean="0"/>
              <a:t>4 minutes</a:t>
            </a:r>
            <a:r>
              <a:rPr lang="en-US" dirty="0" smtClean="0"/>
              <a:t> to tell you about their proposed project.</a:t>
            </a:r>
          </a:p>
          <a:p>
            <a:r>
              <a:rPr lang="en-US" dirty="0" smtClean="0"/>
              <a:t>We will then break, so you can talk to them one-on-one and try to find a project and a role that suits your interests and abilities.  Keep in mind the specializations you’re most interested in</a:t>
            </a:r>
            <a:r>
              <a:rPr lang="en-US" dirty="0" smtClean="0"/>
              <a:t>.</a:t>
            </a:r>
          </a:p>
          <a:p>
            <a:endParaRPr lang="en-US" dirty="0"/>
          </a:p>
          <a:p>
            <a:r>
              <a:rPr lang="en-US" dirty="0" smtClean="0"/>
              <a:t>Be on time, and dress professionally, next Tuesday.</a:t>
            </a:r>
          </a:p>
        </p:txBody>
      </p:sp>
    </p:spTree>
    <p:extLst>
      <p:ext uri="{BB962C8B-B14F-4D97-AF65-F5344CB8AC3E}">
        <p14:creationId xmlns:p14="http://schemas.microsoft.com/office/powerpoint/2010/main" val="15096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Content Placeholder 2"/>
          <p:cNvSpPr>
            <a:spLocks noGrp="1"/>
          </p:cNvSpPr>
          <p:nvPr>
            <p:ph idx="1"/>
          </p:nvPr>
        </p:nvSpPr>
        <p:spPr/>
        <p:txBody>
          <a:bodyPr/>
          <a:lstStyle/>
          <a:p>
            <a:r>
              <a:rPr lang="en-US" dirty="0" smtClean="0"/>
              <a:t>You are expected to be a good team member.  Part of this means being honest from the beginning about your capabilities, other commitments, and any issues that may be important.  The whole team is in the same boat.</a:t>
            </a:r>
          </a:p>
          <a:p>
            <a:endParaRPr lang="en-US" dirty="0"/>
          </a:p>
          <a:p>
            <a:r>
              <a:rPr lang="en-US" dirty="0" smtClean="0"/>
              <a:t>ABPR policy </a:t>
            </a:r>
            <a:r>
              <a:rPr lang="en-US" dirty="0" smtClean="0"/>
              <a:t>is that you’re expected to work outside of class about twice as many hours as in the classroom.  These projects are much easier when you work </a:t>
            </a:r>
            <a:r>
              <a:rPr lang="en-US" dirty="0" smtClean="0"/>
              <a:t>together instead of </a:t>
            </a:r>
            <a:r>
              <a:rPr lang="en-US" dirty="0" err="1" smtClean="0"/>
              <a:t>separatelyl</a:t>
            </a:r>
            <a:r>
              <a:rPr lang="en-US" dirty="0" smtClean="0"/>
              <a:t>, </a:t>
            </a:r>
            <a:r>
              <a:rPr lang="en-US" dirty="0" smtClean="0"/>
              <a:t>so I strongly recommend you make a habit of working together with your team for </a:t>
            </a:r>
            <a:r>
              <a:rPr lang="en-US" dirty="0" smtClean="0"/>
              <a:t>a big block of time after class and/or on the weekends.</a:t>
            </a:r>
            <a:r>
              <a:rPr lang="en-US" dirty="0" smtClean="0"/>
              <a:t/>
            </a:r>
            <a:br>
              <a:rPr lang="en-US" dirty="0" smtClean="0"/>
            </a:br>
            <a:endParaRPr lang="en-US" dirty="0" smtClean="0"/>
          </a:p>
          <a:p>
            <a:r>
              <a:rPr lang="en-US" dirty="0" smtClean="0"/>
              <a:t>You’re </a:t>
            </a:r>
            <a:r>
              <a:rPr lang="en-US" i="1" dirty="0" smtClean="0"/>
              <a:t>not</a:t>
            </a:r>
            <a:r>
              <a:rPr lang="en-US" dirty="0" smtClean="0"/>
              <a:t> expected to know how to accomplish these projects yet.  </a:t>
            </a:r>
            <a:br>
              <a:rPr lang="en-US" dirty="0" smtClean="0"/>
            </a:br>
            <a:r>
              <a:rPr lang="en-US" dirty="0" smtClean="0"/>
              <a:t>You </a:t>
            </a:r>
            <a:r>
              <a:rPr lang="en-US" i="1" dirty="0" smtClean="0"/>
              <a:t>are</a:t>
            </a:r>
            <a:r>
              <a:rPr lang="en-US" dirty="0" smtClean="0"/>
              <a:t> </a:t>
            </a:r>
            <a:r>
              <a:rPr lang="en-US" dirty="0" smtClean="0"/>
              <a:t>expected to be able to find resources and ways to learn what you need to know.</a:t>
            </a:r>
            <a:endParaRPr lang="en-US" dirty="0"/>
          </a:p>
        </p:txBody>
      </p:sp>
    </p:spTree>
    <p:extLst>
      <p:ext uri="{BB962C8B-B14F-4D97-AF65-F5344CB8AC3E}">
        <p14:creationId xmlns:p14="http://schemas.microsoft.com/office/powerpoint/2010/main" val="9473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and the syllabus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github.com/asu-cis-capstone/course-info</a:t>
            </a:r>
            <a:endParaRPr lang="en-US" dirty="0" smtClean="0"/>
          </a:p>
          <a:p>
            <a:endParaRPr lang="en-US" dirty="0"/>
          </a:p>
          <a:p>
            <a:r>
              <a:rPr lang="en-US" dirty="0" smtClean="0"/>
              <a:t>Don’t let me leave until your questions are answered!</a:t>
            </a:r>
            <a:endParaRPr lang="en-US" dirty="0"/>
          </a:p>
        </p:txBody>
      </p:sp>
    </p:spTree>
    <p:extLst>
      <p:ext uri="{BB962C8B-B14F-4D97-AF65-F5344CB8AC3E}">
        <p14:creationId xmlns:p14="http://schemas.microsoft.com/office/powerpoint/2010/main" val="99425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software development</a:t>
            </a:r>
            <a:br>
              <a:rPr lang="en-US" dirty="0" smtClean="0"/>
            </a:br>
            <a:r>
              <a:rPr lang="en-US" dirty="0" smtClean="0"/>
              <a:t>only a “trade”?</a:t>
            </a:r>
            <a:endParaRPr lang="en-US" dirty="0"/>
          </a:p>
        </p:txBody>
      </p:sp>
      <p:sp>
        <p:nvSpPr>
          <p:cNvPr id="3" name="Content Placeholder 2"/>
          <p:cNvSpPr>
            <a:spLocks noGrp="1"/>
          </p:cNvSpPr>
          <p:nvPr>
            <p:ph idx="1"/>
          </p:nvPr>
        </p:nvSpPr>
        <p:spPr>
          <a:xfrm>
            <a:off x="581192" y="2180496"/>
            <a:ext cx="5438608" cy="4439379"/>
          </a:xfrm>
        </p:spPr>
        <p:txBody>
          <a:bodyPr>
            <a:normAutofit/>
          </a:bodyPr>
          <a:lstStyle/>
          <a:p>
            <a:r>
              <a:rPr lang="en-US" dirty="0" smtClean="0"/>
              <a:t>On August 3, 2014, a WSJ columnist argued that we should treat software development as a trade, and accept trade school or self-training as qualifications for programming jobs.</a:t>
            </a:r>
          </a:p>
          <a:p>
            <a:r>
              <a:rPr lang="en-US" dirty="0" smtClean="0"/>
              <a:t>The study of computer science was seen as mismatched to the real work developers do:</a:t>
            </a:r>
          </a:p>
          <a:p>
            <a:pPr marL="594000" lvl="2" indent="0">
              <a:buNone/>
            </a:pPr>
            <a:r>
              <a:rPr lang="en-US" dirty="0" smtClean="0"/>
              <a:t>“</a:t>
            </a:r>
            <a:r>
              <a:rPr lang="en-US" dirty="0"/>
              <a:t>Take Facebook : The first thing that happens to a new engineer there is six weeks of intensive classes, many of which are—you guessed it—programming classes. This is in part because university courses in computer science favor theory over </a:t>
            </a:r>
            <a:r>
              <a:rPr lang="en-US" dirty="0">
                <a:solidFill>
                  <a:schemeClr val="accent2"/>
                </a:solidFill>
              </a:rPr>
              <a:t>programming, which is a mishmash of skills ranging from practical knowledge of in-vogue programming languages to how to work on projects </a:t>
            </a:r>
            <a:r>
              <a:rPr lang="en-US" dirty="0"/>
              <a:t>that involve dozens of other programmers and thousands or even millions of lines of code</a:t>
            </a:r>
            <a:r>
              <a:rPr lang="en-US" dirty="0" smtClean="0"/>
              <a:t>.”</a:t>
            </a:r>
          </a:p>
          <a:p>
            <a:r>
              <a:rPr lang="en-US" dirty="0" smtClean="0"/>
              <a:t>So… are they right?  Is knowledge of theory irrelevant to the knowledge a developer needs?</a:t>
            </a:r>
            <a:endParaRPr lang="en-US" dirty="0"/>
          </a:p>
        </p:txBody>
      </p:sp>
      <p:pic>
        <p:nvPicPr>
          <p:cNvPr id="4" name="Picture 3"/>
          <p:cNvPicPr>
            <a:picLocks noChangeAspect="1"/>
          </p:cNvPicPr>
          <p:nvPr/>
        </p:nvPicPr>
        <p:blipFill>
          <a:blip r:embed="rId3"/>
          <a:stretch>
            <a:fillRect/>
          </a:stretch>
        </p:blipFill>
        <p:spPr>
          <a:xfrm>
            <a:off x="6096000" y="136173"/>
            <a:ext cx="5972120" cy="6578952"/>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7210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depends which theory!</a:t>
            </a:r>
            <a:br>
              <a:rPr lang="en-US" dirty="0" smtClean="0"/>
            </a:br>
            <a:endParaRPr lang="en-US" dirty="0"/>
          </a:p>
        </p:txBody>
      </p:sp>
      <p:sp>
        <p:nvSpPr>
          <p:cNvPr id="3" name="Content Placeholder 2"/>
          <p:cNvSpPr>
            <a:spLocks noGrp="1"/>
          </p:cNvSpPr>
          <p:nvPr>
            <p:ph idx="1"/>
          </p:nvPr>
        </p:nvSpPr>
        <p:spPr>
          <a:xfrm>
            <a:off x="581192" y="2180496"/>
            <a:ext cx="5438608" cy="4439379"/>
          </a:xfrm>
        </p:spPr>
        <p:txBody>
          <a:bodyPr>
            <a:normAutofit/>
          </a:bodyPr>
          <a:lstStyle/>
          <a:p>
            <a:r>
              <a:rPr lang="en-US" dirty="0" smtClean="0"/>
              <a:t>So… are they right?  Is knowledge of theory irrelevant to the knowledge a developer needs?</a:t>
            </a:r>
          </a:p>
          <a:p>
            <a:r>
              <a:rPr lang="en-US" dirty="0" smtClean="0"/>
              <a:t>I think the answer is that you </a:t>
            </a:r>
            <a:r>
              <a:rPr lang="en-US" i="1" dirty="0" smtClean="0"/>
              <a:t>do</a:t>
            </a:r>
            <a:r>
              <a:rPr lang="en-US" dirty="0" smtClean="0"/>
              <a:t> need theoretical knowledge to be more than an entry-level programmer, but it’s </a:t>
            </a:r>
            <a:r>
              <a:rPr lang="en-US" i="1" dirty="0" smtClean="0"/>
              <a:t>not necessarily </a:t>
            </a:r>
            <a:r>
              <a:rPr lang="en-US" dirty="0" smtClean="0"/>
              <a:t>the theory you’d learn in a computer science program.</a:t>
            </a:r>
          </a:p>
          <a:p>
            <a:pPr marL="576000" lvl="2"/>
            <a:r>
              <a:rPr lang="en-US" dirty="0"/>
              <a:t>Computer Science theories </a:t>
            </a:r>
            <a:r>
              <a:rPr lang="en-US" dirty="0" smtClean="0"/>
              <a:t>can </a:t>
            </a:r>
            <a:r>
              <a:rPr lang="en-US" dirty="0"/>
              <a:t>teach you about algorithms, data structures, and the underlying logic to make better tools and solve tough problems</a:t>
            </a:r>
            <a:r>
              <a:rPr lang="en-US" dirty="0" smtClean="0"/>
              <a:t>.  (I assume so… never took CS myself!)</a:t>
            </a:r>
            <a:endParaRPr lang="en-US" dirty="0"/>
          </a:p>
          <a:p>
            <a:r>
              <a:rPr lang="en-US" dirty="0" smtClean="0"/>
              <a:t>So what else do you need to know?</a:t>
            </a:r>
          </a:p>
          <a:p>
            <a:pPr lvl="1"/>
            <a:r>
              <a:rPr lang="en-US" sz="1400" dirty="0" smtClean="0"/>
              <a:t>Other programs (like ours) should teach you how to analyze requirements, to design processes, and to manage teams to overcome the (proven) challenges of getting real work done.  </a:t>
            </a:r>
            <a:r>
              <a:rPr lang="en-US" sz="1400" b="1" dirty="0" smtClean="0">
                <a:solidFill>
                  <a:schemeClr val="accent2"/>
                </a:solidFill>
              </a:rPr>
              <a:t>The past 40 years of experience show that these problems are huge, and new theories need to be taught: Agile, Lean, and an overall attitude of empiricism.</a:t>
            </a:r>
            <a:endParaRPr lang="en-US" b="1" dirty="0">
              <a:solidFill>
                <a:schemeClr val="accent2"/>
              </a:solidFill>
            </a:endParaRPr>
          </a:p>
        </p:txBody>
      </p:sp>
      <p:pic>
        <p:nvPicPr>
          <p:cNvPr id="4" name="Picture 3"/>
          <p:cNvPicPr>
            <a:picLocks noChangeAspect="1"/>
          </p:cNvPicPr>
          <p:nvPr/>
        </p:nvPicPr>
        <p:blipFill>
          <a:blip r:embed="rId3"/>
          <a:stretch>
            <a:fillRect/>
          </a:stretch>
        </p:blipFill>
        <p:spPr>
          <a:xfrm>
            <a:off x="6096000" y="136173"/>
            <a:ext cx="5972120" cy="6578952"/>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4596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t>starting point:  </a:t>
            </a:r>
            <a:r>
              <a:rPr lang="en-US" dirty="0" smtClean="0"/>
              <a:t>the </a:t>
            </a:r>
            <a:r>
              <a:rPr lang="en-US" dirty="0" smtClean="0">
                <a:solidFill>
                  <a:schemeClr val="accent3"/>
                </a:solidFill>
              </a:rPr>
              <a:t>theory of constraints</a:t>
            </a:r>
            <a:r>
              <a:rPr lang="en-US" dirty="0" smtClean="0"/>
              <a:t/>
            </a:r>
            <a:br>
              <a:rPr lang="en-US" dirty="0" smtClean="0"/>
            </a:br>
            <a:r>
              <a:rPr lang="en-US" dirty="0" smtClean="0"/>
              <a:t>introduced to </a:t>
            </a:r>
            <a:r>
              <a:rPr lang="en-US" dirty="0" smtClean="0"/>
              <a:t>operations research in </a:t>
            </a:r>
            <a:r>
              <a:rPr lang="en-US" dirty="0" smtClean="0"/>
              <a:t>1984</a:t>
            </a:r>
            <a:endParaRPr lang="en-US" dirty="0"/>
          </a:p>
        </p:txBody>
      </p:sp>
      <p:sp>
        <p:nvSpPr>
          <p:cNvPr id="3" name="Content Placeholder 2"/>
          <p:cNvSpPr>
            <a:spLocks noGrp="1"/>
          </p:cNvSpPr>
          <p:nvPr>
            <p:ph idx="1"/>
          </p:nvPr>
        </p:nvSpPr>
        <p:spPr>
          <a:xfrm>
            <a:off x="2667000" y="2180496"/>
            <a:ext cx="9274629" cy="4438018"/>
          </a:xfrm>
        </p:spPr>
        <p:txBody>
          <a:bodyPr>
            <a:normAutofit fontScale="92500" lnSpcReduction="10000"/>
          </a:bodyPr>
          <a:lstStyle/>
          <a:p>
            <a:r>
              <a:rPr lang="en-US" dirty="0" err="1" smtClean="0"/>
              <a:t>Eliyahu</a:t>
            </a:r>
            <a:r>
              <a:rPr lang="en-US" dirty="0"/>
              <a:t> </a:t>
            </a:r>
            <a:r>
              <a:rPr lang="en-US" dirty="0" err="1" smtClean="0"/>
              <a:t>Goldratt’s</a:t>
            </a:r>
            <a:r>
              <a:rPr lang="en-US" dirty="0" smtClean="0"/>
              <a:t> 1984 novel </a:t>
            </a:r>
            <a:r>
              <a:rPr lang="en-US" i="1" dirty="0" smtClean="0"/>
              <a:t>The Goal </a:t>
            </a:r>
            <a:r>
              <a:rPr lang="en-US" dirty="0" smtClean="0"/>
              <a:t>introduced the T.O.C. to management.  It is based on the premise that in any goal-oriented system the rate of production (“throughput”) is limited by some constraint (“bottleneck”).</a:t>
            </a:r>
          </a:p>
          <a:p>
            <a:r>
              <a:rPr lang="en-US" dirty="0" smtClean="0"/>
              <a:t>To improve throughput, managers must:</a:t>
            </a:r>
          </a:p>
          <a:p>
            <a:pPr lvl="1"/>
            <a:r>
              <a:rPr lang="en-US" b="1" dirty="0" smtClean="0"/>
              <a:t>Identify the bottleneck</a:t>
            </a:r>
          </a:p>
          <a:p>
            <a:pPr lvl="1"/>
            <a:r>
              <a:rPr lang="en-US" b="1" dirty="0" smtClean="0"/>
              <a:t>Exploit the bottleneck  </a:t>
            </a:r>
            <a:r>
              <a:rPr lang="en-US" dirty="0" smtClean="0"/>
              <a:t>(i.e. get the most out of the constraint)</a:t>
            </a:r>
          </a:p>
          <a:p>
            <a:pPr lvl="1"/>
            <a:r>
              <a:rPr lang="en-US" b="1" dirty="0" smtClean="0"/>
              <a:t>Subordinate all other resources to the bottleneck  </a:t>
            </a:r>
            <a:r>
              <a:rPr lang="en-US" dirty="0" smtClean="0"/>
              <a:t>(i.e. make sure the bottleneck has all it needs)</a:t>
            </a:r>
          </a:p>
          <a:p>
            <a:pPr lvl="1"/>
            <a:r>
              <a:rPr lang="en-US" b="1" dirty="0" smtClean="0"/>
              <a:t>Elevate the bottleneck  </a:t>
            </a:r>
            <a:r>
              <a:rPr lang="en-US" dirty="0" smtClean="0"/>
              <a:t>(i.e. make major changes to the bottleneck’s capacity)</a:t>
            </a:r>
          </a:p>
          <a:p>
            <a:pPr lvl="1"/>
            <a:r>
              <a:rPr lang="en-US" dirty="0" smtClean="0"/>
              <a:t>Repeat (because something else might have become the new bottleneck)</a:t>
            </a:r>
          </a:p>
          <a:p>
            <a:r>
              <a:rPr lang="en-US" dirty="0" smtClean="0"/>
              <a:t>In order to optimize software production, we need to use Kanban and Value Stream Mapping to figure out what our bottlenecks are, and adopt engineering disciplines targeted to manage them.</a:t>
            </a:r>
          </a:p>
          <a:p>
            <a:r>
              <a:rPr lang="en-US" dirty="0" smtClean="0"/>
              <a:t>An important but counterintuitive corollary of the T.O.C.: any time or money spent working on something that’s not the bottleneck is waste and may make the problem worse!</a:t>
            </a:r>
          </a:p>
          <a:p>
            <a:r>
              <a:rPr lang="en-US" dirty="0" smtClean="0">
                <a:solidFill>
                  <a:schemeClr val="accent2"/>
                </a:solidFill>
              </a:rPr>
              <a:t>It’s not, therefore, a “mishmash” of fashionable tools.</a:t>
            </a:r>
          </a:p>
        </p:txBody>
      </p:sp>
      <p:pic>
        <p:nvPicPr>
          <p:cNvPr id="5" name="Picture 4"/>
          <p:cNvPicPr>
            <a:picLocks noChangeAspect="1"/>
          </p:cNvPicPr>
          <p:nvPr/>
        </p:nvPicPr>
        <p:blipFill>
          <a:blip r:embed="rId2"/>
          <a:stretch>
            <a:fillRect/>
          </a:stretch>
        </p:blipFill>
        <p:spPr>
          <a:xfrm>
            <a:off x="253772" y="2589536"/>
            <a:ext cx="2257425" cy="3295650"/>
          </a:xfrm>
          <a:prstGeom prst="rect">
            <a:avLst/>
          </a:prstGeom>
        </p:spPr>
      </p:pic>
    </p:spTree>
    <p:extLst>
      <p:ext uri="{BB962C8B-B14F-4D97-AF65-F5344CB8AC3E}">
        <p14:creationId xmlns:p14="http://schemas.microsoft.com/office/powerpoint/2010/main" val="230665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quality management for software</a:t>
            </a:r>
            <a:endParaRPr lang="en-US" dirty="0"/>
          </a:p>
        </p:txBody>
      </p:sp>
      <p:sp>
        <p:nvSpPr>
          <p:cNvPr id="3" name="Content Placeholder 2"/>
          <p:cNvSpPr>
            <a:spLocks noGrp="1"/>
          </p:cNvSpPr>
          <p:nvPr>
            <p:ph idx="1"/>
          </p:nvPr>
        </p:nvSpPr>
        <p:spPr>
          <a:xfrm>
            <a:off x="581192" y="2180496"/>
            <a:ext cx="11029615" cy="4405361"/>
          </a:xfrm>
        </p:spPr>
        <p:txBody>
          <a:bodyPr>
            <a:normAutofit/>
          </a:bodyPr>
          <a:lstStyle/>
          <a:p>
            <a:r>
              <a:rPr lang="en-US" dirty="0" smtClean="0"/>
              <a:t>In manufacturing, a defective product coming off the assembly line represents waste – wasted materials, wasted money, wasted time, and potentially a lost customer.  Improving quality means better use of materials and time, and elimination of rework.</a:t>
            </a:r>
          </a:p>
          <a:p>
            <a:r>
              <a:rPr lang="en-US" dirty="0" smtClean="0"/>
              <a:t>In software development, projects are vulnerable to many kinds of waste:</a:t>
            </a:r>
          </a:p>
          <a:p>
            <a:pPr lvl="1"/>
            <a:r>
              <a:rPr lang="en-US" dirty="0" smtClean="0"/>
              <a:t>Writing buggy software that leads to many hours of customer support and troubleshooting.</a:t>
            </a:r>
          </a:p>
          <a:p>
            <a:pPr lvl="1"/>
            <a:r>
              <a:rPr lang="en-US" dirty="0" smtClean="0"/>
              <a:t>Delaying the release of software so long that potential users/customers choose something else.</a:t>
            </a:r>
          </a:p>
          <a:p>
            <a:pPr lvl="1"/>
            <a:r>
              <a:rPr lang="en-US" dirty="0" smtClean="0"/>
              <a:t>Wasting developers’ time building partial features that never get finished.</a:t>
            </a:r>
          </a:p>
          <a:p>
            <a:pPr lvl="1"/>
            <a:r>
              <a:rPr lang="en-US" dirty="0" smtClean="0"/>
              <a:t>Writing lots of software only to find out that it doesn’t match what the client thought he was asking for.</a:t>
            </a:r>
          </a:p>
          <a:p>
            <a:pPr lvl="1"/>
            <a:r>
              <a:rPr lang="en-US" dirty="0" smtClean="0"/>
              <a:t>Writing software that matches the client’s specs, only to find out that he never uses it.</a:t>
            </a:r>
          </a:p>
          <a:p>
            <a:r>
              <a:rPr lang="en-US" b="1" dirty="0" smtClean="0">
                <a:solidFill>
                  <a:schemeClr val="accent2"/>
                </a:solidFill>
              </a:rPr>
              <a:t>This is one of the theories that self-taught programmers aren’t going to learn:  </a:t>
            </a:r>
            <a:r>
              <a:rPr lang="en-US" dirty="0" smtClean="0">
                <a:solidFill>
                  <a:schemeClr val="accent2"/>
                </a:solidFill>
              </a:rPr>
              <a:t>we need to deliberately design and execute processes based on an understanding of the types of waste in software development, with mechanisms that effectively address them.</a:t>
            </a:r>
            <a:endParaRPr lang="en-US" dirty="0">
              <a:solidFill>
                <a:schemeClr val="accent2"/>
              </a:solidFill>
            </a:endParaRPr>
          </a:p>
        </p:txBody>
      </p:sp>
    </p:spTree>
    <p:extLst>
      <p:ext uri="{BB962C8B-B14F-4D97-AF65-F5344CB8AC3E}">
        <p14:creationId xmlns:p14="http://schemas.microsoft.com/office/powerpoint/2010/main" val="135075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is an </a:t>
            </a:r>
            <a:br>
              <a:rPr lang="en-US" dirty="0" smtClean="0"/>
            </a:br>
            <a:r>
              <a:rPr lang="en-US" dirty="0" smtClean="0">
                <a:solidFill>
                  <a:schemeClr val="accent3"/>
                </a:solidFill>
              </a:rPr>
              <a:t>empirical</a:t>
            </a:r>
            <a:r>
              <a:rPr lang="en-US" dirty="0" smtClean="0"/>
              <a:t> engineering discipline</a:t>
            </a:r>
            <a:endParaRPr lang="en-US" dirty="0"/>
          </a:p>
        </p:txBody>
      </p:sp>
      <p:sp>
        <p:nvSpPr>
          <p:cNvPr id="3" name="Content Placeholder 2"/>
          <p:cNvSpPr>
            <a:spLocks noGrp="1"/>
          </p:cNvSpPr>
          <p:nvPr>
            <p:ph idx="1"/>
          </p:nvPr>
        </p:nvSpPr>
        <p:spPr>
          <a:xfrm>
            <a:off x="415782" y="2180496"/>
            <a:ext cx="11360436" cy="4448903"/>
          </a:xfrm>
        </p:spPr>
        <p:txBody>
          <a:bodyPr numCol="2" spcCol="274320">
            <a:normAutofit lnSpcReduction="10000"/>
          </a:bodyPr>
          <a:lstStyle/>
          <a:p>
            <a:pPr marL="0" indent="0">
              <a:buNone/>
            </a:pPr>
            <a:r>
              <a:rPr lang="en-US" b="1" dirty="0" smtClean="0">
                <a:solidFill>
                  <a:schemeClr val="accent2"/>
                </a:solidFill>
              </a:rPr>
              <a:t>Empiricism is a philosophical preference for hard data and real experience.  It’s what works.</a:t>
            </a:r>
          </a:p>
          <a:p>
            <a:r>
              <a:rPr lang="en-US" dirty="0" smtClean="0"/>
              <a:t>For many years we have used predictive methods in which we build mathematical models of schedules, budgets, </a:t>
            </a:r>
            <a:r>
              <a:rPr lang="en-US" dirty="0" err="1" smtClean="0"/>
              <a:t>etc</a:t>
            </a:r>
            <a:r>
              <a:rPr lang="en-US" dirty="0" smtClean="0"/>
              <a:t>, because that’s what other engineering disciplines do (e.g. aerospace, architecture).  We thought that was “the right way to do it”.</a:t>
            </a:r>
          </a:p>
          <a:p>
            <a:r>
              <a:rPr lang="en-US" dirty="0" smtClean="0"/>
              <a:t>But it’s not!  If other engineering disciplines could build prototypes for nearly zero cost and get feedback nearly instantaneously, they would do this too!  The reason they use predictive methods and mathematical models is the cost and danger of testing prototypes.</a:t>
            </a:r>
          </a:p>
          <a:p>
            <a:endParaRPr lang="en-US" dirty="0" smtClean="0"/>
          </a:p>
          <a:p>
            <a:pPr marL="0" indent="0">
              <a:buNone/>
            </a:pPr>
            <a:endParaRPr lang="en-US" b="1" dirty="0" smtClean="0">
              <a:solidFill>
                <a:schemeClr val="accent2"/>
              </a:solidFill>
            </a:endParaRPr>
          </a:p>
          <a:p>
            <a:pPr marL="0" indent="0">
              <a:buNone/>
            </a:pPr>
            <a:r>
              <a:rPr lang="en-US" b="1" dirty="0" smtClean="0">
                <a:solidFill>
                  <a:schemeClr val="accent2"/>
                </a:solidFill>
              </a:rPr>
              <a:t>The key to building great software, whether you’re a developer, a project manager, or a customer, is to find ways to try things out and learn from the experience.</a:t>
            </a:r>
          </a:p>
          <a:p>
            <a:r>
              <a:rPr lang="en-US" dirty="0" smtClean="0"/>
              <a:t>Both parts of that formula are important!</a:t>
            </a:r>
          </a:p>
          <a:p>
            <a:pPr lvl="1"/>
            <a:r>
              <a:rPr lang="en-US" dirty="0" smtClean="0"/>
              <a:t>We need to learn to treat our ideas as hypotheses to be tested, and to design experiments that allow us to test them cheaply and quickly.</a:t>
            </a:r>
          </a:p>
          <a:p>
            <a:pPr lvl="1"/>
            <a:r>
              <a:rPr lang="en-US" dirty="0" smtClean="0"/>
              <a:t>We also need to develop tools to capture the outcomes, visualize what happened, and measure the impacts that we care about – without measurement, experiments are wasted opportunities.</a:t>
            </a:r>
          </a:p>
          <a:p>
            <a:r>
              <a:rPr lang="en-US" dirty="0" smtClean="0"/>
              <a:t>We can experiment at macro/</a:t>
            </a:r>
            <a:r>
              <a:rPr lang="en-US" dirty="0" err="1" smtClean="0"/>
              <a:t>meso</a:t>
            </a:r>
            <a:r>
              <a:rPr lang="en-US" dirty="0" smtClean="0"/>
              <a:t>/micro levels, from the business model down to the individual line of code.</a:t>
            </a:r>
          </a:p>
        </p:txBody>
      </p:sp>
    </p:spTree>
    <p:extLst>
      <p:ext uri="{BB962C8B-B14F-4D97-AF65-F5344CB8AC3E}">
        <p14:creationId xmlns:p14="http://schemas.microsoft.com/office/powerpoint/2010/main" val="412469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Incrementing vs. Iterating</a:t>
            </a:r>
            <a:endParaRPr lang="en-US" dirty="0"/>
          </a:p>
        </p:txBody>
      </p:sp>
      <p:sp>
        <p:nvSpPr>
          <p:cNvPr id="3" name="Content Placeholder 2"/>
          <p:cNvSpPr>
            <a:spLocks noGrp="1"/>
          </p:cNvSpPr>
          <p:nvPr>
            <p:ph idx="1"/>
          </p:nvPr>
        </p:nvSpPr>
        <p:spPr/>
        <p:txBody>
          <a:bodyPr>
            <a:normAutofit/>
          </a:bodyPr>
          <a:lstStyle/>
          <a:p>
            <a:r>
              <a:rPr lang="en-US" sz="2800" dirty="0" smtClean="0"/>
              <a:t>“Incremental” means building something a bit at a time.</a:t>
            </a:r>
          </a:p>
          <a:p>
            <a:pPr marL="0" indent="0">
              <a:buNone/>
            </a:pPr>
            <a:endParaRPr lang="en-US" sz="2800" dirty="0" smtClean="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92" y="3282155"/>
            <a:ext cx="3390900" cy="290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9023" y="4244975"/>
            <a:ext cx="1462088"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0123" y="4244975"/>
            <a:ext cx="1462088"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1223" y="4244975"/>
            <a:ext cx="1462088"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a:spLocks noChangeArrowheads="1"/>
          </p:cNvSpPr>
          <p:nvPr/>
        </p:nvSpPr>
        <p:spPr bwMode="auto">
          <a:xfrm>
            <a:off x="8616948" y="5241925"/>
            <a:ext cx="457200" cy="1447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0" name="Text Box 8"/>
          <p:cNvSpPr txBox="1">
            <a:spLocks noChangeArrowheads="1"/>
          </p:cNvSpPr>
          <p:nvPr/>
        </p:nvSpPr>
        <p:spPr bwMode="auto">
          <a:xfrm>
            <a:off x="4159248" y="4143375"/>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4000">
                <a:solidFill>
                  <a:srgbClr val="907462"/>
                </a:solidFill>
                <a:latin typeface="Rockwell" panose="02060603020205020403" pitchFamily="18" charset="0"/>
              </a:rPr>
              <a:t>1</a:t>
            </a:r>
          </a:p>
        </p:txBody>
      </p:sp>
      <p:sp>
        <p:nvSpPr>
          <p:cNvPr id="11" name="Text Box 9"/>
          <p:cNvSpPr txBox="1">
            <a:spLocks noChangeArrowheads="1"/>
          </p:cNvSpPr>
          <p:nvPr/>
        </p:nvSpPr>
        <p:spPr bwMode="auto">
          <a:xfrm>
            <a:off x="6778623" y="4143375"/>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4000">
                <a:solidFill>
                  <a:srgbClr val="907462"/>
                </a:solidFill>
                <a:latin typeface="Rockwell" panose="02060603020205020403" pitchFamily="18" charset="0"/>
              </a:rPr>
              <a:t>2</a:t>
            </a:r>
          </a:p>
        </p:txBody>
      </p:sp>
      <p:sp>
        <p:nvSpPr>
          <p:cNvPr id="12" name="Text Box 10"/>
          <p:cNvSpPr txBox="1">
            <a:spLocks noChangeArrowheads="1"/>
          </p:cNvSpPr>
          <p:nvPr/>
        </p:nvSpPr>
        <p:spPr bwMode="auto">
          <a:xfrm>
            <a:off x="9445623" y="4143375"/>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4000">
                <a:solidFill>
                  <a:srgbClr val="907462"/>
                </a:solidFill>
                <a:latin typeface="Rockwell" panose="02060603020205020403" pitchFamily="18" charset="0"/>
              </a:rPr>
              <a:t>3</a:t>
            </a:r>
          </a:p>
        </p:txBody>
      </p:sp>
      <p:sp>
        <p:nvSpPr>
          <p:cNvPr id="13" name="Text Box 11"/>
          <p:cNvSpPr txBox="1">
            <a:spLocks noChangeArrowheads="1"/>
          </p:cNvSpPr>
          <p:nvPr/>
        </p:nvSpPr>
        <p:spPr bwMode="auto">
          <a:xfrm>
            <a:off x="5985667" y="2875440"/>
            <a:ext cx="4191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3200" dirty="0" smtClean="0">
                <a:solidFill>
                  <a:schemeClr val="accent5"/>
                </a:solidFill>
                <a:latin typeface="Californian FB" panose="0207040306080B030204" pitchFamily="18" charset="0"/>
              </a:rPr>
              <a:t>Incrementing calls </a:t>
            </a:r>
            <a:r>
              <a:rPr lang="en-US" sz="3200" dirty="0">
                <a:solidFill>
                  <a:schemeClr val="accent5"/>
                </a:solidFill>
                <a:latin typeface="Californian FB" panose="0207040306080B030204" pitchFamily="18" charset="0"/>
              </a:rPr>
              <a:t>for a fully formed idea</a:t>
            </a:r>
          </a:p>
        </p:txBody>
      </p:sp>
    </p:spTree>
    <p:extLst>
      <p:ext uri="{BB962C8B-B14F-4D97-AF65-F5344CB8AC3E}">
        <p14:creationId xmlns:p14="http://schemas.microsoft.com/office/powerpoint/2010/main" val="3439267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Incrementing vs. Iterating</a:t>
            </a:r>
            <a:endParaRPr lang="en-US" dirty="0"/>
          </a:p>
        </p:txBody>
      </p:sp>
      <p:sp>
        <p:nvSpPr>
          <p:cNvPr id="3" name="Content Placeholder 2"/>
          <p:cNvSpPr>
            <a:spLocks noGrp="1"/>
          </p:cNvSpPr>
          <p:nvPr>
            <p:ph idx="1"/>
          </p:nvPr>
        </p:nvSpPr>
        <p:spPr/>
        <p:txBody>
          <a:bodyPr>
            <a:normAutofit/>
          </a:bodyPr>
          <a:lstStyle/>
          <a:p>
            <a:r>
              <a:rPr lang="en-US" sz="2400" dirty="0" smtClean="0"/>
              <a:t>By contrast, “Iterative” starts with a rough vision, validates it through feedback from the customer, improves it through learning, and continues to add more value.</a:t>
            </a:r>
            <a:endParaRPr lang="en-US" sz="2400" dirty="0"/>
          </a:p>
          <a:p>
            <a:endParaRPr lang="en-US" sz="24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8337"/>
          <a:stretch>
            <a:fillRect/>
          </a:stretch>
        </p:blipFill>
        <p:spPr bwMode="auto">
          <a:xfrm>
            <a:off x="403843" y="3397392"/>
            <a:ext cx="3351213" cy="286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4"/>
          <p:cNvSpPr txBox="1">
            <a:spLocks noChangeArrowheads="1"/>
          </p:cNvSpPr>
          <p:nvPr/>
        </p:nvSpPr>
        <p:spPr bwMode="auto">
          <a:xfrm>
            <a:off x="3908250" y="4395147"/>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4000">
                <a:solidFill>
                  <a:srgbClr val="907462"/>
                </a:solidFill>
                <a:latin typeface="Rockwell" panose="02060603020205020403" pitchFamily="18" charset="0"/>
              </a:rPr>
              <a:t>1</a:t>
            </a:r>
          </a:p>
        </p:txBody>
      </p:sp>
      <p:sp>
        <p:nvSpPr>
          <p:cNvPr id="7" name="Text Box 5"/>
          <p:cNvSpPr txBox="1">
            <a:spLocks noChangeArrowheads="1"/>
          </p:cNvSpPr>
          <p:nvPr/>
        </p:nvSpPr>
        <p:spPr bwMode="auto">
          <a:xfrm>
            <a:off x="6527625" y="4395147"/>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4000">
                <a:solidFill>
                  <a:srgbClr val="907462"/>
                </a:solidFill>
                <a:latin typeface="Rockwell" panose="02060603020205020403" pitchFamily="18" charset="0"/>
              </a:rPr>
              <a:t>2</a:t>
            </a:r>
          </a:p>
        </p:txBody>
      </p:sp>
      <p:sp>
        <p:nvSpPr>
          <p:cNvPr id="8" name="Text Box 6"/>
          <p:cNvSpPr txBox="1">
            <a:spLocks noChangeArrowheads="1"/>
          </p:cNvSpPr>
          <p:nvPr/>
        </p:nvSpPr>
        <p:spPr bwMode="auto">
          <a:xfrm>
            <a:off x="9194625" y="4395147"/>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4000">
                <a:solidFill>
                  <a:srgbClr val="907462"/>
                </a:solidFill>
                <a:latin typeface="Rockwell" panose="02060603020205020403" pitchFamily="18" charset="0"/>
              </a:rPr>
              <a:t>3</a:t>
            </a:r>
          </a:p>
        </p:txBody>
      </p:sp>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74988" y="4458647"/>
            <a:ext cx="1462087"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2938" y="4472935"/>
            <a:ext cx="1462087"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28025" y="4482460"/>
            <a:ext cx="1462088"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10"/>
          <p:cNvSpPr txBox="1">
            <a:spLocks noChangeArrowheads="1"/>
          </p:cNvSpPr>
          <p:nvPr/>
        </p:nvSpPr>
        <p:spPr bwMode="auto">
          <a:xfrm>
            <a:off x="5247131" y="3172972"/>
            <a:ext cx="577629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50000"/>
              </a:spcBef>
            </a:pPr>
            <a:r>
              <a:rPr lang="en-US" sz="3200" dirty="0">
                <a:solidFill>
                  <a:schemeClr val="accent5"/>
                </a:solidFill>
                <a:latin typeface="Californian FB" panose="0207040306080B030204" pitchFamily="18" charset="0"/>
              </a:rPr>
              <a:t>Iterating allows you to move from vague idea to realization</a:t>
            </a:r>
          </a:p>
        </p:txBody>
      </p:sp>
    </p:spTree>
    <p:extLst>
      <p:ext uri="{BB962C8B-B14F-4D97-AF65-F5344CB8AC3E}">
        <p14:creationId xmlns:p14="http://schemas.microsoft.com/office/powerpoint/2010/main" val="2374472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story of the gossamer condor</a:t>
            </a:r>
            <a:br>
              <a:rPr lang="en-US" dirty="0" smtClean="0"/>
            </a:br>
            <a:r>
              <a:rPr lang="en-US" dirty="0" smtClean="0"/>
              <a:t>aka “solving the right problem”</a:t>
            </a:r>
            <a:endParaRPr lang="en-US" dirty="0"/>
          </a:p>
        </p:txBody>
      </p:sp>
      <p:sp>
        <p:nvSpPr>
          <p:cNvPr id="3" name="Content Placeholder 2"/>
          <p:cNvSpPr>
            <a:spLocks noGrp="1"/>
          </p:cNvSpPr>
          <p:nvPr>
            <p:ph idx="1"/>
          </p:nvPr>
        </p:nvSpPr>
        <p:spPr>
          <a:xfrm>
            <a:off x="581192" y="2180496"/>
            <a:ext cx="5695783" cy="3678303"/>
          </a:xfrm>
        </p:spPr>
        <p:txBody>
          <a:bodyPr>
            <a:normAutofit lnSpcReduction="10000"/>
          </a:bodyPr>
          <a:lstStyle/>
          <a:p>
            <a:r>
              <a:rPr lang="en-US" dirty="0" smtClean="0"/>
              <a:t>The Kremer Prize for human-powered flight was established in 1959.  </a:t>
            </a:r>
          </a:p>
          <a:p>
            <a:r>
              <a:rPr lang="en-US" dirty="0" smtClean="0"/>
              <a:t>No one claimed it in 18 years.  </a:t>
            </a:r>
          </a:p>
          <a:p>
            <a:r>
              <a:rPr lang="en-US" dirty="0" smtClean="0"/>
              <a:t>In 1977, Paul </a:t>
            </a:r>
            <a:r>
              <a:rPr lang="en-US" dirty="0" err="1" smtClean="0"/>
              <a:t>MacReady</a:t>
            </a:r>
            <a:r>
              <a:rPr lang="en-US" dirty="0" smtClean="0"/>
              <a:t> won it in six months.</a:t>
            </a:r>
            <a:endParaRPr lang="en-US" dirty="0"/>
          </a:p>
          <a:p>
            <a:r>
              <a:rPr lang="en-US" dirty="0" smtClean="0"/>
              <a:t>Wrong problem:  </a:t>
            </a:r>
            <a:r>
              <a:rPr lang="en-US" dirty="0"/>
              <a:t>H</a:t>
            </a:r>
            <a:r>
              <a:rPr lang="en-US" dirty="0" smtClean="0"/>
              <a:t>ow can you make a human-powered aircraft that would fly a mile on a figure-8 course?</a:t>
            </a:r>
          </a:p>
          <a:p>
            <a:r>
              <a:rPr lang="en-US" dirty="0" smtClean="0">
                <a:solidFill>
                  <a:schemeClr val="accent6"/>
                </a:solidFill>
              </a:rPr>
              <a:t>The right problem:  How can you build and test new airplanes in days instead of months and years?</a:t>
            </a:r>
          </a:p>
          <a:p>
            <a:r>
              <a:rPr lang="en-US" dirty="0" smtClean="0"/>
              <a:t>“It’s not at all important to get it right the first time.  It’s vitally important to get it right the last time.”  -- Andrew Hunt and David Thomas.</a:t>
            </a:r>
          </a:p>
          <a:p>
            <a:endParaRPr lang="en-US" dirty="0"/>
          </a:p>
        </p:txBody>
      </p:sp>
      <p:sp>
        <p:nvSpPr>
          <p:cNvPr id="4" name="TextBox 3"/>
          <p:cNvSpPr txBox="1"/>
          <p:nvPr/>
        </p:nvSpPr>
        <p:spPr>
          <a:xfrm>
            <a:off x="4791075" y="6248400"/>
            <a:ext cx="7286625" cy="369332"/>
          </a:xfrm>
          <a:prstGeom prst="rect">
            <a:avLst/>
          </a:prstGeom>
          <a:noFill/>
        </p:spPr>
        <p:txBody>
          <a:bodyPr wrap="square" rtlCol="0">
            <a:spAutoFit/>
          </a:bodyPr>
          <a:lstStyle/>
          <a:p>
            <a:r>
              <a:rPr lang="en-US" dirty="0" smtClean="0">
                <a:solidFill>
                  <a:schemeClr val="accent5"/>
                </a:solidFill>
              </a:rPr>
              <a:t>see </a:t>
            </a:r>
            <a:r>
              <a:rPr lang="en-US" dirty="0">
                <a:solidFill>
                  <a:schemeClr val="accent5"/>
                </a:solidFill>
                <a:hlinkClick r:id="rId2"/>
              </a:rPr>
              <a:t>http://www.azarask.in/blog/post/the-wrong-problem</a:t>
            </a:r>
            <a:r>
              <a:rPr lang="en-US" dirty="0" smtClean="0">
                <a:solidFill>
                  <a:schemeClr val="accent5"/>
                </a:solidFill>
                <a:hlinkClick r:id="rId2"/>
              </a:rPr>
              <a:t>/</a:t>
            </a:r>
            <a:r>
              <a:rPr lang="en-US" dirty="0" smtClean="0">
                <a:solidFill>
                  <a:schemeClr val="accent5"/>
                </a:solidFill>
              </a:rPr>
              <a:t> for the story</a:t>
            </a:r>
            <a:endParaRPr lang="en-US" dirty="0">
              <a:solidFill>
                <a:schemeClr val="accent5"/>
              </a:solidFill>
            </a:endParaRPr>
          </a:p>
        </p:txBody>
      </p:sp>
      <p:pic>
        <p:nvPicPr>
          <p:cNvPr id="1026" name="Picture 2" descr="https://img.skitch.com/20110321-86scuxnnf2txj363upawntc5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5239" y="2105557"/>
            <a:ext cx="4972386" cy="398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19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1666</TotalTime>
  <Words>2229</Words>
  <Application>Microsoft Office PowerPoint</Application>
  <PresentationFormat>Widescreen</PresentationFormat>
  <Paragraphs>168</Paragraphs>
  <Slides>18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Californian FB</vt:lpstr>
      <vt:lpstr>Gill Sans MT</vt:lpstr>
      <vt:lpstr>Rockwell</vt:lpstr>
      <vt:lpstr>Tw Cen MT</vt:lpstr>
      <vt:lpstr>Wingdings 2</vt:lpstr>
      <vt:lpstr>Wingdings 3</vt:lpstr>
      <vt:lpstr>Dividend</vt:lpstr>
      <vt:lpstr>Introduction to cis440</vt:lpstr>
      <vt:lpstr>Is software development only a “trade”?</vt:lpstr>
      <vt:lpstr>It depends which theory! </vt:lpstr>
      <vt:lpstr>A starting point:  the theory of constraints introduced to operations research in 1984</vt:lpstr>
      <vt:lpstr>Total quality management for software</vt:lpstr>
      <vt:lpstr>Software development is an  empirical engineering discipline</vt:lpstr>
      <vt:lpstr>Incrementing vs. Iterating</vt:lpstr>
      <vt:lpstr>Incrementing vs. Iterating</vt:lpstr>
      <vt:lpstr>The story of the gossamer condor aka “solving the right problem”</vt:lpstr>
      <vt:lpstr>Critical assumptions of CIS 440</vt:lpstr>
      <vt:lpstr>Introducing the course</vt:lpstr>
      <vt:lpstr>About dr. clark</vt:lpstr>
      <vt:lpstr>Dr. Clark’s Research Backlog</vt:lpstr>
      <vt:lpstr>Introducing cis 440</vt:lpstr>
      <vt:lpstr>specialization</vt:lpstr>
      <vt:lpstr>Team formation</vt:lpstr>
      <vt:lpstr>expectations</vt:lpstr>
      <vt:lpstr>Github and the syllabus</vt:lpstr>
    </vt:vector>
  </TitlesOfParts>
  <Company>W. P. Carey School of Business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Joseph Clark</dc:creator>
  <cp:lastModifiedBy>Joseph Clark</cp:lastModifiedBy>
  <cp:revision>157</cp:revision>
  <dcterms:created xsi:type="dcterms:W3CDTF">2014-05-16T21:14:09Z</dcterms:created>
  <dcterms:modified xsi:type="dcterms:W3CDTF">2014-08-21T16:01:47Z</dcterms:modified>
</cp:coreProperties>
</file>