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-294" y="-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34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2722264" y="410898"/>
            <a:ext cx="9185872" cy="1440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МИНИСТЕРСТВО ОБРАЗОВАНИЯ ИРКУТСКОЙ ОБЛАСТИ </a:t>
            </a:r>
            <a:b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</a:b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Иркутской области </a:t>
            </a:r>
            <a:b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</a:b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«Ангарский промышленно – экономический техникум»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 3">
            <a:extLst>
              <a:ext uri="{FF2B5EF4-FFF2-40B4-BE49-F238E27FC236}">
                <a16:creationId xmlns:a16="http://schemas.microsoft.com/office/drawing/2014/main" xmlns="" id="{615CCDB4-5BFA-4F7A-909B-5F29E445A04D}"/>
              </a:ext>
            </a:extLst>
          </p:cNvPr>
          <p:cNvSpPr/>
          <p:nvPr/>
        </p:nvSpPr>
        <p:spPr>
          <a:xfrm>
            <a:off x="2722264" y="2121916"/>
            <a:ext cx="9185872" cy="2725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ОТЧЁТ </a:t>
            </a:r>
          </a:p>
          <a:p>
            <a:pPr algn="ctr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по практической подготовке в виде учебной практики</a:t>
            </a:r>
          </a:p>
          <a:p>
            <a:pPr algn="ctr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профессионального модуля </a:t>
            </a:r>
          </a:p>
          <a:p>
            <a:pPr algn="ctr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(ПМ.02) Осуществление  интеграции программных модулей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xmlns="" id="{5F85A07A-D984-4C7A-BAB6-80BC6C6EA919}"/>
              </a:ext>
            </a:extLst>
          </p:cNvPr>
          <p:cNvSpPr/>
          <p:nvPr/>
        </p:nvSpPr>
        <p:spPr>
          <a:xfrm>
            <a:off x="2722264" y="4906297"/>
            <a:ext cx="9185872" cy="7727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по специальности:       09.02.07 Информационные системы и программирование</a:t>
            </a:r>
          </a:p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обучающегося:       4 курса группы ИСПП-3</a:t>
            </a:r>
          </a:p>
          <a:p>
            <a:pPr algn="ctr">
              <a:lnSpc>
                <a:spcPts val="2799"/>
              </a:lnSpc>
            </a:pPr>
            <a:endParaRPr lang="ru-RU" sz="1750" dirty="0">
              <a:solidFill>
                <a:srgbClr val="333F70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D346277F-DA23-46DA-B59B-B2F82A662349}"/>
              </a:ext>
            </a:extLst>
          </p:cNvPr>
          <p:cNvSpPr/>
          <p:nvPr/>
        </p:nvSpPr>
        <p:spPr>
          <a:xfrm>
            <a:off x="2874664" y="5772567"/>
            <a:ext cx="9185872" cy="409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Агадулина</a:t>
            </a:r>
            <a:r>
              <a:rPr lang="ru-RU" sz="2800" b="1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 Дениса Андреевича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FE2788E4-54C8-415D-9ABA-0CE07ECA2D6D}"/>
              </a:ext>
            </a:extLst>
          </p:cNvPr>
          <p:cNvCxnSpPr>
            <a:cxnSpLocks/>
          </p:cNvCxnSpPr>
          <p:nvPr/>
        </p:nvCxnSpPr>
        <p:spPr>
          <a:xfrm>
            <a:off x="2071216" y="6215072"/>
            <a:ext cx="10487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3">
            <a:extLst>
              <a:ext uri="{FF2B5EF4-FFF2-40B4-BE49-F238E27FC236}">
                <a16:creationId xmlns:a16="http://schemas.microsoft.com/office/drawing/2014/main" xmlns="" id="{60FDC905-AAB0-421E-A528-6A525BB31E66}"/>
              </a:ext>
            </a:extLst>
          </p:cNvPr>
          <p:cNvSpPr/>
          <p:nvPr/>
        </p:nvSpPr>
        <p:spPr>
          <a:xfrm>
            <a:off x="2722264" y="6282100"/>
            <a:ext cx="9185872" cy="536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Руководитель практики: Туркина Надежда Михайловна</a:t>
            </a:r>
          </a:p>
          <a:p>
            <a:pPr algn="ctr">
              <a:lnSpc>
                <a:spcPts val="2799"/>
              </a:lnSpc>
            </a:pPr>
            <a:endParaRPr lang="ru-RU" sz="1750" dirty="0">
              <a:solidFill>
                <a:srgbClr val="333F70"/>
              </a:solidFill>
              <a:latin typeface="Arial" panose="020B0604020202020204" pitchFamily="34" charset="0"/>
              <a:ea typeface="Open Sans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6B2A4C66-2A6B-4E2A-B4D8-70C75246C310}"/>
              </a:ext>
            </a:extLst>
          </p:cNvPr>
          <p:cNvCxnSpPr>
            <a:cxnSpLocks/>
          </p:cNvCxnSpPr>
          <p:nvPr/>
        </p:nvCxnSpPr>
        <p:spPr>
          <a:xfrm>
            <a:off x="3501393" y="6724726"/>
            <a:ext cx="7627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3">
            <a:extLst>
              <a:ext uri="{FF2B5EF4-FFF2-40B4-BE49-F238E27FC236}">
                <a16:creationId xmlns:a16="http://schemas.microsoft.com/office/drawing/2014/main" xmlns="" id="{1C275466-6B21-44B5-9CB8-8619C6E3418E}"/>
              </a:ext>
            </a:extLst>
          </p:cNvPr>
          <p:cNvSpPr/>
          <p:nvPr/>
        </p:nvSpPr>
        <p:spPr>
          <a:xfrm>
            <a:off x="2722263" y="7235202"/>
            <a:ext cx="9185872" cy="7727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г. Ангарск </a:t>
            </a:r>
          </a:p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2024 г.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3"/>
          <p:cNvSpPr/>
          <p:nvPr/>
        </p:nvSpPr>
        <p:spPr>
          <a:xfrm>
            <a:off x="3037761" y="312598"/>
            <a:ext cx="82441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Цел</a:t>
            </a: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и </a:t>
            </a:r>
            <a:r>
              <a:rPr lang="ru-RU" sz="4374" b="1" dirty="0" err="1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и</a:t>
            </a: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 задачи учебной практики 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 rot="5400000">
            <a:off x="7137619" y="-980003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0" name="Text 8"/>
          <p:cNvSpPr/>
          <p:nvPr/>
        </p:nvSpPr>
        <p:spPr>
          <a:xfrm>
            <a:off x="6861242" y="1722834"/>
            <a:ext cx="9079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Цель: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3348421" y="2280583"/>
            <a:ext cx="7933551" cy="1462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Целью учебной практики является закрепление общих и </a:t>
            </a:r>
          </a:p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профессиональных компетенций, определяющих готовность обучающихся </a:t>
            </a:r>
          </a:p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к виду профессиональной деятельности. </a:t>
            </a:r>
          </a:p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Осуществление интеграции программных модулей.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6704707" y="4504491"/>
            <a:ext cx="12209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Задачи: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529767" y="5065631"/>
            <a:ext cx="13570863" cy="132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ctr">
              <a:lnSpc>
                <a:spcPts val="2799"/>
              </a:lnSpc>
              <a:buFont typeface="Arial" panose="020B0604020202020204" pitchFamily="34" charset="0"/>
              <a:buChar char="̶"/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Разработка технического задания в соответствии с индивидуальным вариантом. Проектирование программного модуля.</a:t>
            </a:r>
          </a:p>
          <a:p>
            <a:pPr marL="285750" indent="-285750" algn="ctr">
              <a:lnSpc>
                <a:spcPts val="2799"/>
              </a:lnSpc>
              <a:buFont typeface="Arial" panose="020B0604020202020204" pitchFamily="34" charset="0"/>
              <a:buChar char="̶"/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Разработка и тестирование программного модуля, в соответствии с индивидуальным заданием</a:t>
            </a:r>
          </a:p>
          <a:p>
            <a:pPr marL="285750" indent="-285750" algn="ctr">
              <a:lnSpc>
                <a:spcPts val="2799"/>
              </a:lnSpc>
              <a:buFont typeface="Arial" panose="020B0604020202020204" pitchFamily="34" charset="0"/>
              <a:buChar char="̶"/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Решение индивидуальных задач математического моделирования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21" name="Shape 2">
            <a:extLst>
              <a:ext uri="{FF2B5EF4-FFF2-40B4-BE49-F238E27FC236}">
                <a16:creationId xmlns:a16="http://schemas.microsoft.com/office/drawing/2014/main" xmlns="" id="{6E3FE341-E94A-4FB5-AE57-D21530644B5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6" name="Text 3"/>
          <p:cNvSpPr/>
          <p:nvPr/>
        </p:nvSpPr>
        <p:spPr>
          <a:xfrm>
            <a:off x="3538359" y="1900568"/>
            <a:ext cx="75536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Программное</a:t>
            </a:r>
            <a:r>
              <a:rPr lang="en-US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 </a:t>
            </a: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о</a:t>
            </a:r>
            <a:r>
              <a:rPr lang="en-US" sz="4374" b="1" dirty="0" err="1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беспечение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037993" y="3274219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004304" y="5405003"/>
            <a:ext cx="1437442" cy="480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MS Visio</a:t>
            </a:r>
          </a:p>
        </p:txBody>
      </p:sp>
      <p:sp>
        <p:nvSpPr>
          <p:cNvPr id="13" name="Shape 10"/>
          <p:cNvSpPr/>
          <p:nvPr/>
        </p:nvSpPr>
        <p:spPr>
          <a:xfrm>
            <a:off x="9222462" y="3274219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63142" y="5298026"/>
            <a:ext cx="24887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1C: </a:t>
            </a: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Предприятие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xmlns="" id="{CE3A46EA-4F99-418E-8464-7C069A67052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60" y="3352074"/>
            <a:ext cx="2052929" cy="205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Файл:1C Company logo.svg — Википедия">
            <a:extLst>
              <a:ext uri="{FF2B5EF4-FFF2-40B4-BE49-F238E27FC236}">
                <a16:creationId xmlns:a16="http://schemas.microsoft.com/office/drawing/2014/main" xmlns="" id="{2631C70C-A0E7-4464-B497-5F6BD5FB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809" y="3720815"/>
            <a:ext cx="2751370" cy="1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2245399" y="333255"/>
            <a:ext cx="101396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Моделирование</a:t>
            </a:r>
            <a:r>
              <a:rPr lang="ru-RU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программного продукта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911479" y="5685949"/>
            <a:ext cx="31731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Диаграмма прецедентов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9623603" y="3456085"/>
            <a:ext cx="36508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Функциональная диаграмма</a:t>
            </a:r>
            <a:endParaRPr lang="en-US" sz="2187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311F4B39-2D61-41DD-838A-4C880F8870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4" y="1795701"/>
            <a:ext cx="7539276" cy="389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98125855-A588-4ADB-806F-4739B62588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86532" y="1751110"/>
            <a:ext cx="4725035" cy="17049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70FCA2C6-A681-4D44-80B7-B7F30AF0EEA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32" y="4179567"/>
            <a:ext cx="4725035" cy="229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xmlns="" id="{64D1FEF5-AA78-47DE-8658-FE63EAC26296}"/>
              </a:ext>
            </a:extLst>
          </p:cNvPr>
          <p:cNvSpPr/>
          <p:nvPr/>
        </p:nvSpPr>
        <p:spPr>
          <a:xfrm>
            <a:off x="9623603" y="6478490"/>
            <a:ext cx="36508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Диаграмма «сущность-связь»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0245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826849" y="217290"/>
            <a:ext cx="115637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Проектирование</a:t>
            </a: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 программного продукта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960405" y="3333750"/>
            <a:ext cx="2777489" cy="399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Окно авторизации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99077" y="3767176"/>
            <a:ext cx="59685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Главный экран информационной системы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50839" y="6821029"/>
            <a:ext cx="5849184" cy="707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Вывод отчета о покупателях, сделавших </a:t>
            </a:r>
          </a:p>
          <a:p>
            <a:pPr algn="ctr">
              <a:lnSpc>
                <a:spcPts val="2734"/>
              </a:lnSpc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покупку на наибольшую сумму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71CF021-C267-4399-9DEA-E9CE2032BF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2820" y="1447800"/>
            <a:ext cx="4772660" cy="1885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383B5B8-17C3-49AC-97BC-9C22EDBF1C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81734" y="1345089"/>
            <a:ext cx="5203190" cy="24415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AE5AE56D-F050-482E-B3EB-269F2A82F7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62820" y="4496636"/>
            <a:ext cx="4960620" cy="2330450"/>
          </a:xfrm>
          <a:prstGeom prst="rect">
            <a:avLst/>
          </a:prstGeom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xmlns="" id="{A1B2088F-77BB-44A8-8E8B-F7E6CA041B3A}"/>
              </a:ext>
            </a:extLst>
          </p:cNvPr>
          <p:cNvSpPr/>
          <p:nvPr/>
        </p:nvSpPr>
        <p:spPr>
          <a:xfrm>
            <a:off x="458878" y="6877331"/>
            <a:ext cx="59685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Страница добавления информации о товарах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326EF1A-3380-4882-9A32-8B25C1610AE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81734" y="4496636"/>
            <a:ext cx="5587395" cy="233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3"/>
          <p:cNvSpPr/>
          <p:nvPr/>
        </p:nvSpPr>
        <p:spPr>
          <a:xfrm>
            <a:off x="586382" y="517744"/>
            <a:ext cx="7844076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Тестирование информационной системы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87692" y="2051864"/>
            <a:ext cx="6121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Юзабилити-тестирование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7692" y="2494984"/>
            <a:ext cx="6755487" cy="3283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Юзабилити-тестирование в форме </a:t>
            </a:r>
            <a:r>
              <a:rPr lang="ru-RU" sz="175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Single</a:t>
            </a: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 </a:t>
            </a:r>
            <a:r>
              <a:rPr lang="ru-RU" sz="175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Usability</a:t>
            </a: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 </a:t>
            </a:r>
            <a:r>
              <a:rPr lang="ru-RU" sz="175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Metric</a:t>
            </a: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 показало среднюю эффективность приложения на 8 баллов, что является хорошим результатом. Это говорит о том, что пользователи могут выполнять основные задачи приложения без особых затруднений. </a:t>
            </a:r>
          </a:p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Продуктивность приложения получила среднюю </a:t>
            </a:r>
            <a:r>
              <a:rPr lang="ru-RU" sz="175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оценку 8 </a:t>
            </a: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баллов, что свидетельствует о высокой эффективности приложения с точки зрения производительности и скорости выполнения задач.</a:t>
            </a:r>
          </a:p>
        </p:txBody>
      </p:sp>
      <p:sp>
        <p:nvSpPr>
          <p:cNvPr id="12" name="Text 10"/>
          <p:cNvSpPr/>
          <p:nvPr/>
        </p:nvSpPr>
        <p:spPr>
          <a:xfrm>
            <a:off x="8197467" y="5160023"/>
            <a:ext cx="46687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Результат юзабилити-тестирования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642CC54B-84CA-46D3-9F8E-E3BA0DE5C6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43179" y="2679216"/>
            <a:ext cx="6377374" cy="2470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066991" y="444340"/>
            <a:ext cx="40444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333F70"/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ЗАКЛЮЧЕНИЕ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081505" y="1583053"/>
            <a:ext cx="8467389" cy="44947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ru-RU" sz="175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В процессе учебной практики были успешно достигнуты все поставленные цели, направленные на укрепление общих и профессиональных навыков для будущей работы в области интеграции программных модулей. Была изучена предметная область, спроектирована и смоделирована информационная система, созданы диаграммы и интерфейсы, разработаны прототипы, протестирована система, а также решены задачи математического моделирования. Это позволило приобрести необходимый практический опыт и навыки для успешного выполнения будущих профессиональных задач. Учебная практика стала значимым этапом в профессиональной подготовке, способствуя развитию профессионального потенциала.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312</Words>
  <Application>Microsoft Office PowerPoint</Application>
  <PresentationFormat>Произвольный</PresentationFormat>
  <Paragraphs>48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Агадулин_ДА</cp:lastModifiedBy>
  <cp:revision>5</cp:revision>
  <dcterms:created xsi:type="dcterms:W3CDTF">2024-03-22T12:57:49Z</dcterms:created>
  <dcterms:modified xsi:type="dcterms:W3CDTF">2024-03-23T02:05:10Z</dcterms:modified>
</cp:coreProperties>
</file>