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2A1E192D-FB56-4C13-8579-A06B635A91E6}">
          <p14:sldIdLst>
            <p14:sldId id="269"/>
            <p14:sldId id="257"/>
            <p14:sldId id="259"/>
            <p14:sldId id="260"/>
            <p14:sldId id="261"/>
            <p14:sldId id="262"/>
            <p14:sldId id="263"/>
            <p14:sldId id="271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>
        <p:scale>
          <a:sx n="81" d="100"/>
          <a:sy n="81" d="100"/>
        </p:scale>
        <p:origin x="-26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D78EBE-C5A3-DA40-8A70-B98126781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49143-4442-B242-AEAE-0D5A264D3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47" y="2808659"/>
            <a:ext cx="6943106" cy="2387600"/>
          </a:xfrm>
        </p:spPr>
        <p:txBody>
          <a:bodyPr anchor="b"/>
          <a:lstStyle>
            <a:lvl1pPr algn="l">
              <a:defRPr sz="6000">
                <a:solidFill>
                  <a:srgbClr val="000A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9241EA-3508-964F-ADD6-757A94A8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047" y="5288334"/>
            <a:ext cx="694310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A6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A53691-A8BE-1B43-BFB5-EE7F1E35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AAC200-83CC-8147-BE30-402995DD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A9FB0D-5C2A-A147-9C68-F8BD5445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1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C07E3-5D74-2046-A1B7-0488FB03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EDC2E9F-B8BC-164D-9FC3-E13405B4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1EBF22-7F8B-E14B-BD11-22AC8F5D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8E2C2C-3A67-CA40-97D7-9ED57BA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46AF8D-B8A5-C741-93CE-5BFE51D1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30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A7C2694-C1C7-A341-8937-78A42C02B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6258A4-9672-1A47-A679-BBE27024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91D0B4-0DE6-8441-AA5A-58849E24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CDEE06-5963-B846-8C93-B790ABA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D1405-8073-4440-A661-C2C8FEF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094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E159A7-FF99-694E-847D-34497CA7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980A2D-FA3E-2243-AB80-3B89622C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77A3E5-4C5D-E343-96F9-25E32C3B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D03196-8AA3-B542-BD52-4A2FAB3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0B7904-1E78-144C-925F-EE790C9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849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73136-862C-6E4A-9451-5C87E95E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E6A53-5725-2646-A7D3-EE353825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ACE46-C7B8-5E44-86E0-A173205E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C81361-E193-F640-BEAE-16CDB28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99ED6E-F199-0743-9BB9-F64EF40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2C8F5-BD23-7F44-98F1-E275924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F037CE-8AAE-064A-B7DA-D32992D5C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6930B5-3A1A-154A-AC01-8BA92B3F0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508621-2E7C-1F4E-BC61-FF98AA04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C91778-FE32-BA48-8D1F-16F8A92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EBB48C-376A-AB48-A503-2B79D05A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D4A7B6-46D1-714D-A13D-B046087E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B0B018-137B-1646-B5B7-75A773E8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29115B-972B-E743-9598-C86BFD5D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4AEDD9E-550D-8642-AABF-3178C679A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1342EE-2FC6-774E-AC02-CED19D7E6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5F1A9-8185-344D-B622-90CFA03D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780FD8-A60D-F146-9844-312B2A66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4B373A-0CA1-284A-B8E2-3ADF2E86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74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CDBDB-B343-B24C-BDF4-AB04CB1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A3B8B8-42DD-0345-84ED-FDA4EC7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A701B6-2A00-054F-AA2F-CF0D6AE8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F65F11-8827-4646-98A8-BA164080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15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C190C5D-EA34-0A47-8865-7E5C8EE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01921F-537E-364E-A89A-33B79D63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0033B2-C7A5-644D-A291-11111E49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60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3A837C-78C7-904B-A647-5534DFA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335F36-0118-AD44-B525-D7230D62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A1CF97-8B6A-CD41-BE99-51DF8737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F01B23-1362-954D-A239-6C5A4673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4FD409-56E2-DD47-8DBF-D3E0F63B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E51444-ED51-E64E-B548-9199FDD2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75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415B26-27FB-7645-89E4-A784BAEC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6277BB0-C2CF-B243-B067-773448AB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0B6DDF-6057-5741-A5A0-93EA0DCE9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8ED382-4075-3E4F-A3C7-83BD98E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1D6F3F-EEAB-9240-A87B-F22705D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48DCC8-E679-3A4D-BEC5-D0CCF267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39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DFFE68-8FAC-D940-8BF2-C93032EA9B0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B56FB4-9F98-DF43-8076-CFD5F78A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50" y="365125"/>
            <a:ext cx="950124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81C089-F0D8-684B-AA4E-D60E5282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5374" y="16949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CDD7A7-91D4-9C4F-80F5-0EBE32A1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D057-9890-774F-AB1A-A25E393FB55F}" type="datetimeFigureOut">
              <a:rPr lang="x-none" smtClean="0"/>
              <a:t>23.03.2024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5D610F-DF9E-0040-9DEF-88551B4EC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131CF1-063B-0B45-B41E-B857FF88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28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93195BE-7E09-BC4F-9B4E-D62B63EB1346}"/>
              </a:ext>
            </a:extLst>
          </p:cNvPr>
          <p:cNvSpPr txBox="1">
            <a:spLocks/>
          </p:cNvSpPr>
          <p:nvPr/>
        </p:nvSpPr>
        <p:spPr>
          <a:xfrm>
            <a:off x="1301646" y="290820"/>
            <a:ext cx="9588707" cy="627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МИНИСТЕРСТВО ОБРАЗОВАНИЯ ИРКУТСКОЙ ОБЛАСТИ 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 Иркутской области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 «Ангарский промышленно – экономический техникум» 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ОТЧЁТ</a:t>
            </a:r>
            <a:b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 по практической подготовке в виде учебной практики</a:t>
            </a:r>
            <a:b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профессионального модуля</a:t>
            </a:r>
            <a:b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ПМ.02  Осуществление интеграции программных модулей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по специальности 09.02.07 Информационные системы и программирование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 обучающегося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4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 курса группы ИСПП-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3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 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Коновалов Сергей Владимирович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Руководитель практики: Туркина Надежда Михайловна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/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г. Ангарск 2024 г.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</a:br>
            <a:endParaRPr lang="x-none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Тестирование приложения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8303FF-E44A-585A-0997-3EDF29523D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23" y="1233449"/>
            <a:ext cx="6024628" cy="241462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EE385233-E2AE-3399-0975-859EB657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34" y="4127364"/>
            <a:ext cx="4726940" cy="22016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28A44BB-AE64-0E76-5005-0C00E0DEDE21}"/>
              </a:ext>
            </a:extLst>
          </p:cNvPr>
          <p:cNvSpPr txBox="1"/>
          <p:nvPr/>
        </p:nvSpPr>
        <p:spPr>
          <a:xfrm>
            <a:off x="7105648" y="4766510"/>
            <a:ext cx="4067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Нагрузочное тестирование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Юзабилити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Функциональное тестирование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596A41-AADA-C5D2-B7B6-65CEBAB91B2F}"/>
              </a:ext>
            </a:extLst>
          </p:cNvPr>
          <p:cNvSpPr txBox="1"/>
          <p:nvPr/>
        </p:nvSpPr>
        <p:spPr>
          <a:xfrm>
            <a:off x="2495550" y="6328986"/>
            <a:ext cx="332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Нагрузочное тестирование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C4EC0FA-D70D-48EC-BF14-5DB0062F91A9}"/>
              </a:ext>
            </a:extLst>
          </p:cNvPr>
          <p:cNvSpPr txBox="1"/>
          <p:nvPr/>
        </p:nvSpPr>
        <p:spPr>
          <a:xfrm>
            <a:off x="3864737" y="367295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Юзабилити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8F6837-D9E1-7076-FCFB-66C8FA2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C842CA-CA33-9CA2-A4CB-880049D8A823}"/>
              </a:ext>
            </a:extLst>
          </p:cNvPr>
          <p:cNvSpPr txBox="1"/>
          <p:nvPr/>
        </p:nvSpPr>
        <p:spPr>
          <a:xfrm>
            <a:off x="1743074" y="1482621"/>
            <a:ext cx="9229725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программного обеспечения «Продажа компьютерных игр» на практике, включая анализ требований, интеграцию модулей, отладку, тестирование и инспектирование компонент, позволяющий углубить свои знания и применить их на практике. 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современных инструментов разработки, таких как Microsoft Visual Studio 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figma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дает возможность освоить профессиональные инструменты и приобрести опыт работы в реальных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17284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76" y="448968"/>
            <a:ext cx="9648824" cy="7794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Цели и задачи учебной практики</a:t>
            </a:r>
            <a:endParaRPr lang="x-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671A4CD-310A-794A-8ECE-50D538BD7646}"/>
              </a:ext>
            </a:extLst>
          </p:cNvPr>
          <p:cNvGrpSpPr/>
          <p:nvPr/>
        </p:nvGrpSpPr>
        <p:grpSpPr>
          <a:xfrm>
            <a:off x="1929864" y="1622231"/>
            <a:ext cx="1049867" cy="1049867"/>
            <a:chOff x="1016000" y="1689100"/>
            <a:chExt cx="787400" cy="78740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C1B06D1-9D27-414C-BECF-B02CC58E3BDC}"/>
                </a:ext>
              </a:extLst>
            </p:cNvPr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019DD0E3-D548-E14F-B423-C017ED6445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07AB0B8D-8596-A546-9F1A-D41182FA0740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D3903C33-7E4C-484D-8F83-794FC00C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="" xmlns:a16="http://schemas.microsoft.com/office/drawing/2014/main" id="{466CEC11-56CE-2A41-9A7A-E51575734232}"/>
              </a:ext>
            </a:extLst>
          </p:cNvPr>
          <p:cNvGrpSpPr/>
          <p:nvPr/>
        </p:nvGrpSpPr>
        <p:grpSpPr>
          <a:xfrm>
            <a:off x="1929864" y="4374535"/>
            <a:ext cx="1049867" cy="1049867"/>
            <a:chOff x="5759450" y="1689100"/>
            <a:chExt cx="787400" cy="787400"/>
          </a:xfrm>
        </p:grpSpPr>
        <p:grpSp>
          <p:nvGrpSpPr>
            <p:cNvPr id="29" name="Group 31">
              <a:extLst>
                <a:ext uri="{FF2B5EF4-FFF2-40B4-BE49-F238E27FC236}">
                  <a16:creationId xmlns="" xmlns:a16="http://schemas.microsoft.com/office/drawing/2014/main" id="{118E5217-E072-2C4C-AD2C-3D4AB135F5CA}"/>
                </a:ext>
              </a:extLst>
            </p:cNvPr>
            <p:cNvGrpSpPr/>
            <p:nvPr/>
          </p:nvGrpSpPr>
          <p:grpSpPr>
            <a:xfrm>
              <a:off x="5759450" y="1689100"/>
              <a:ext cx="787400" cy="787400"/>
              <a:chOff x="4343400" y="1854885"/>
              <a:chExt cx="457200" cy="457200"/>
            </a:xfrm>
          </p:grpSpPr>
          <p:sp>
            <p:nvSpPr>
              <p:cNvPr id="31" name="Oval 33">
                <a:extLst>
                  <a:ext uri="{FF2B5EF4-FFF2-40B4-BE49-F238E27FC236}">
                    <a16:creationId xmlns="" xmlns:a16="http://schemas.microsoft.com/office/drawing/2014/main" id="{DC91552F-6EE7-7740-9AD6-26F10564EB4A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="" xmlns:a16="http://schemas.microsoft.com/office/drawing/2014/main" id="{61BF5840-CEC1-A445-8403-669B37DA9F6B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: Shape 32">
              <a:extLst>
                <a:ext uri="{FF2B5EF4-FFF2-40B4-BE49-F238E27FC236}">
                  <a16:creationId xmlns="" xmlns:a16="http://schemas.microsoft.com/office/drawing/2014/main" id="{F7424034-6CC0-4246-A1F2-C2B7CDAA9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661" y="1960311"/>
              <a:ext cx="244978" cy="244978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060378E-34A6-12B5-B3B4-9EF3E799C1C8}"/>
              </a:ext>
            </a:extLst>
          </p:cNvPr>
          <p:cNvSpPr txBox="1"/>
          <p:nvPr/>
        </p:nvSpPr>
        <p:spPr>
          <a:xfrm>
            <a:off x="3128141" y="1091971"/>
            <a:ext cx="8519005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Ц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елью практики является предоставление возможности применять полученные теоретические знания и практические навыки в реальных условиях, что позволит закрепить и углубить базовые компетенции, необходимые для успешной профессиональной деятельности. Практика дает возможность закрепить знания и навыки в реальных рабочих ситуациях, что помогает лучше понять, как применять знания на практике. Кроме того, практика позволяет развивать важные профессиональные навыки, такие как коммуникация, работа в команде и решение проблем.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5B12895-4E08-1297-5A74-8729DA24EFD1}"/>
              </a:ext>
            </a:extLst>
          </p:cNvPr>
          <p:cNvSpPr txBox="1"/>
          <p:nvPr/>
        </p:nvSpPr>
        <p:spPr>
          <a:xfrm>
            <a:off x="2975596" y="4467009"/>
            <a:ext cx="921226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предметной области и выработка требований к программному обеспечению.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программного обеспечения с использованием соответствующих средств разработки.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Отладка и тестирование программного обеспечения.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Изучение методов нахождения кратчайших путей на графе.</a:t>
            </a:r>
          </a:p>
        </p:txBody>
      </p:sp>
    </p:spTree>
    <p:extLst>
      <p:ext uri="{BB962C8B-B14F-4D97-AF65-F5344CB8AC3E}">
        <p14:creationId xmlns:p14="http://schemas.microsoft.com/office/powerpoint/2010/main" val="10476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50" y="669925"/>
            <a:ext cx="10739500" cy="7794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Разработка технического задания </a:t>
            </a:r>
            <a:endParaRPr lang="x-none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6DED41-CF1D-7DC9-155D-1BA4FA9ACEAF}"/>
              </a:ext>
            </a:extLst>
          </p:cNvPr>
          <p:cNvSpPr txBox="1"/>
          <p:nvPr/>
        </p:nvSpPr>
        <p:spPr>
          <a:xfrm>
            <a:off x="1704975" y="1562100"/>
            <a:ext cx="103251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ГОСТ 19.201-78. Единая система программной документации. Техническое задание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Стандарт ГОСТ 19.201-78 устанавливает общие требования к содержанию и оформлению технического задания (ТЗ) на разработку программного обеспечения (ПО).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Техническое задание разрабатывается для создания программного модуля, предназначенного для управления информацией о продаже компьютерных игр. Модуль должен обеспечивать функциональность по добавлению, удалению, редактированию и поиску записей о компьютерных играх.</a:t>
            </a:r>
          </a:p>
        </p:txBody>
      </p:sp>
    </p:spTree>
    <p:extLst>
      <p:ext uri="{BB962C8B-B14F-4D97-AF65-F5344CB8AC3E}">
        <p14:creationId xmlns:p14="http://schemas.microsoft.com/office/powerpoint/2010/main" val="174116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50" y="631825"/>
            <a:ext cx="9501249" cy="779463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Проектирование программного обеспечения</a:t>
            </a:r>
            <a:endParaRPr lang="x-none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53C2F0D-5FD8-D79B-4277-FEC601E9E7EF}"/>
              </a:ext>
            </a:extLst>
          </p:cNvPr>
          <p:cNvSpPr txBox="1"/>
          <p:nvPr/>
        </p:nvSpPr>
        <p:spPr>
          <a:xfrm>
            <a:off x="2607436" y="5991225"/>
            <a:ext cx="390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Диаграмма вариантов использования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530D9E-5AD4-2FCE-A820-82B2BBE0A7E5}"/>
              </a:ext>
            </a:extLst>
          </p:cNvPr>
          <p:cNvSpPr txBox="1"/>
          <p:nvPr/>
        </p:nvSpPr>
        <p:spPr>
          <a:xfrm>
            <a:off x="8140194" y="4846407"/>
            <a:ext cx="288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Логическая модель данных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82237A0D-5FBE-081C-CDC2-0AA24DD03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0" t="16536" r="47986"/>
          <a:stretch/>
        </p:blipFill>
        <p:spPr bwMode="auto">
          <a:xfrm>
            <a:off x="1852549" y="1384056"/>
            <a:ext cx="5415025" cy="44926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24" y="1879092"/>
            <a:ext cx="5222675" cy="274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1066050C-E7D6-9CB8-6C77-8A3037520BC8}"/>
              </a:ext>
            </a:extLst>
          </p:cNvPr>
          <p:cNvSpPr txBox="1">
            <a:spLocks/>
          </p:cNvSpPr>
          <p:nvPr/>
        </p:nvSpPr>
        <p:spPr>
          <a:xfrm>
            <a:off x="1623950" y="494063"/>
            <a:ext cx="950124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Проектирование программного обеспечения</a:t>
            </a:r>
            <a:endParaRPr lang="x-none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51FC54-B7E6-3BF7-8DDF-6629237DFD03}"/>
              </a:ext>
            </a:extLst>
          </p:cNvPr>
          <p:cNvSpPr txBox="1"/>
          <p:nvPr/>
        </p:nvSpPr>
        <p:spPr>
          <a:xfrm>
            <a:off x="1230843" y="6123290"/>
            <a:ext cx="629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Диаграмма последовательности пользователя о покупки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57BD1E-F754-30EA-BB90-DE88890D95F3}"/>
              </a:ext>
            </a:extLst>
          </p:cNvPr>
          <p:cNvSpPr txBox="1"/>
          <p:nvPr/>
        </p:nvSpPr>
        <p:spPr>
          <a:xfrm>
            <a:off x="7667623" y="3666653"/>
            <a:ext cx="2914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Диаграмма потоков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E2E58CBF-016A-0B5F-F2B2-4D41D4EB8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50" y="1550988"/>
            <a:ext cx="4088636" cy="457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3180E6B-9230-5208-6401-C5A2A7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2626296"/>
            <a:ext cx="5029199" cy="7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450" y="698500"/>
            <a:ext cx="10053700" cy="77946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Средства разработки программного обеспечения</a:t>
            </a:r>
            <a:endParaRPr lang="x-none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组合 1">
            <a:extLst>
              <a:ext uri="{FF2B5EF4-FFF2-40B4-BE49-F238E27FC236}">
                <a16:creationId xmlns="" xmlns:a16="http://schemas.microsoft.com/office/drawing/2014/main" id="{F3FE8275-39ED-3A46-1DAB-4F9EC6062081}"/>
              </a:ext>
            </a:extLst>
          </p:cNvPr>
          <p:cNvGrpSpPr/>
          <p:nvPr/>
        </p:nvGrpSpPr>
        <p:grpSpPr>
          <a:xfrm>
            <a:off x="5383953" y="1908684"/>
            <a:ext cx="1819380" cy="3776112"/>
            <a:chOff x="4923304" y="1684213"/>
            <a:chExt cx="2229277" cy="4626854"/>
          </a:xfrm>
        </p:grpSpPr>
        <p:sp>
          <p:nvSpPr>
            <p:cNvPr id="4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3EB947D9-5321-71A4-0794-67E9664DB0EC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5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E1414594-6BF9-5AC8-1E82-57C0CEABB8E0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E6ABC1CA-F66E-C316-F800-E7766DD6415A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6A1D88F1-6371-89CC-7297-B67AE3348D18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8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3D72BF59-68F1-0551-7BC5-C55D8683494F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8" name="Circular Arrow 18">
                <a:extLst>
                  <a:ext uri="{FF2B5EF4-FFF2-40B4-BE49-F238E27FC236}">
                    <a16:creationId xmlns="" xmlns:a16="http://schemas.microsoft.com/office/drawing/2014/main" id="{35A1D22A-59BF-3CE5-0713-43327E682911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="" xmlns:a16="http://schemas.microsoft.com/office/drawing/2014/main" id="{BBAD26BC-6990-61F9-8507-07B780D4B64F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9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D3AFB811-27F3-2D29-24F6-AF3F0150BBE6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6" name="Block Arc 16">
                <a:extLst>
                  <a:ext uri="{FF2B5EF4-FFF2-40B4-BE49-F238E27FC236}">
                    <a16:creationId xmlns="" xmlns:a16="http://schemas.microsoft.com/office/drawing/2014/main" id="{B72EC68C-C7A9-D575-B0FA-0A85B2E4DFC8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7" name="Oval 17">
                <a:extLst>
                  <a:ext uri="{FF2B5EF4-FFF2-40B4-BE49-F238E27FC236}">
                    <a16:creationId xmlns="" xmlns:a16="http://schemas.microsoft.com/office/drawing/2014/main" id="{22011084-8AD1-79BC-8FE6-DF321EB45616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AB0C432E-3E02-81AE-CF94-5E423596EBE5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4" name="Shape 13">
                <a:extLst>
                  <a:ext uri="{FF2B5EF4-FFF2-40B4-BE49-F238E27FC236}">
                    <a16:creationId xmlns="" xmlns:a16="http://schemas.microsoft.com/office/drawing/2014/main" id="{D2F73512-09C1-8AA2-380D-54BB8F9A520E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Oval 15">
                <a:extLst>
                  <a:ext uri="{FF2B5EF4-FFF2-40B4-BE49-F238E27FC236}">
                    <a16:creationId xmlns="" xmlns:a16="http://schemas.microsoft.com/office/drawing/2014/main" id="{497D2F26-6DB1-C6C7-9699-BDBDA3E5FDC8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42C0083F-253C-E887-351A-1A4F33CFF04C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2" name="Circular Arrow 12">
                <a:extLst>
                  <a:ext uri="{FF2B5EF4-FFF2-40B4-BE49-F238E27FC236}">
                    <a16:creationId xmlns="" xmlns:a16="http://schemas.microsoft.com/office/drawing/2014/main" id="{8908509E-6F0F-7D1C-DD9F-09928B6D0C0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="" xmlns:a16="http://schemas.microsoft.com/office/drawing/2014/main" id="{A14E946C-A329-AA47-0487-BC60E17BAAFC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0" name="组合 33">
            <a:extLst>
              <a:ext uri="{FF2B5EF4-FFF2-40B4-BE49-F238E27FC236}">
                <a16:creationId xmlns="" xmlns:a16="http://schemas.microsoft.com/office/drawing/2014/main" id="{50857E59-2961-D2FA-BED3-9A358D79CCE9}"/>
              </a:ext>
            </a:extLst>
          </p:cNvPr>
          <p:cNvGrpSpPr/>
          <p:nvPr/>
        </p:nvGrpSpPr>
        <p:grpSpPr>
          <a:xfrm>
            <a:off x="7348614" y="2091683"/>
            <a:ext cx="2717425" cy="643966"/>
            <a:chOff x="874713" y="3451823"/>
            <a:chExt cx="2717425" cy="643966"/>
          </a:xfrm>
        </p:grpSpPr>
        <p:sp>
          <p:nvSpPr>
            <p:cNvPr id="21" name="矩形 34">
              <a:extLst>
                <a:ext uri="{FF2B5EF4-FFF2-40B4-BE49-F238E27FC236}">
                  <a16:creationId xmlns="" xmlns:a16="http://schemas.microsoft.com/office/drawing/2014/main" id="{F1106BC9-D2F7-DD87-C797-937774A08ACC}"/>
                </a:ext>
              </a:extLst>
            </p:cNvPr>
            <p:cNvSpPr/>
            <p:nvPr/>
          </p:nvSpPr>
          <p:spPr>
            <a:xfrm>
              <a:off x="874714" y="3800644"/>
              <a:ext cx="2717424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frontend </a:t>
              </a: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часть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矩形 35">
              <a:extLst>
                <a:ext uri="{FF2B5EF4-FFF2-40B4-BE49-F238E27FC236}">
                  <a16:creationId xmlns="" xmlns:a16="http://schemas.microsoft.com/office/drawing/2014/main" id="{2D11B34F-A4E6-2E15-2A99-EEAFE2EBC61F}"/>
                </a:ext>
              </a:extLst>
            </p:cNvPr>
            <p:cNvSpPr/>
            <p:nvPr/>
          </p:nvSpPr>
          <p:spPr>
            <a:xfrm>
              <a:off x="874713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Draw.io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3" name="组合 36">
            <a:extLst>
              <a:ext uri="{FF2B5EF4-FFF2-40B4-BE49-F238E27FC236}">
                <a16:creationId xmlns="" xmlns:a16="http://schemas.microsoft.com/office/drawing/2014/main" id="{7152B92A-16A3-3C64-CA60-20E6F459EA48}"/>
              </a:ext>
            </a:extLst>
          </p:cNvPr>
          <p:cNvGrpSpPr/>
          <p:nvPr/>
        </p:nvGrpSpPr>
        <p:grpSpPr>
          <a:xfrm>
            <a:off x="7348614" y="3789307"/>
            <a:ext cx="2717425" cy="643966"/>
            <a:chOff x="874713" y="3451823"/>
            <a:chExt cx="2717425" cy="643966"/>
          </a:xfrm>
        </p:grpSpPr>
        <p:sp>
          <p:nvSpPr>
            <p:cNvPr id="24" name="矩形 40">
              <a:extLst>
                <a:ext uri="{FF2B5EF4-FFF2-40B4-BE49-F238E27FC236}">
                  <a16:creationId xmlns="" xmlns:a16="http://schemas.microsoft.com/office/drawing/2014/main" id="{F346A78A-50A7-51E1-6915-9F95AA869B49}"/>
                </a:ext>
              </a:extLst>
            </p:cNvPr>
            <p:cNvSpPr/>
            <p:nvPr/>
          </p:nvSpPr>
          <p:spPr>
            <a:xfrm>
              <a:off x="874713" y="3800644"/>
              <a:ext cx="2717425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Backend </a:t>
              </a: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часть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矩形 41">
              <a:extLst>
                <a:ext uri="{FF2B5EF4-FFF2-40B4-BE49-F238E27FC236}">
                  <a16:creationId xmlns="" xmlns:a16="http://schemas.microsoft.com/office/drawing/2014/main" id="{B01D9B88-D5BF-BFBC-F04A-63419A97B9E8}"/>
                </a:ext>
              </a:extLst>
            </p:cNvPr>
            <p:cNvSpPr/>
            <p:nvPr/>
          </p:nvSpPr>
          <p:spPr>
            <a:xfrm>
              <a:off x="874713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SQL Management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6" name="组合 42">
            <a:extLst>
              <a:ext uri="{FF2B5EF4-FFF2-40B4-BE49-F238E27FC236}">
                <a16:creationId xmlns="" xmlns:a16="http://schemas.microsoft.com/office/drawing/2014/main" id="{6FEC90E1-E741-A7C4-96DF-8DFAE5348C5D}"/>
              </a:ext>
            </a:extLst>
          </p:cNvPr>
          <p:cNvGrpSpPr/>
          <p:nvPr/>
        </p:nvGrpSpPr>
        <p:grpSpPr>
          <a:xfrm>
            <a:off x="2287700" y="2850929"/>
            <a:ext cx="2915489" cy="643966"/>
            <a:chOff x="1493637" y="3451823"/>
            <a:chExt cx="2915489" cy="643966"/>
          </a:xfrm>
        </p:grpSpPr>
        <p:sp>
          <p:nvSpPr>
            <p:cNvPr id="27" name="矩形 43">
              <a:extLst>
                <a:ext uri="{FF2B5EF4-FFF2-40B4-BE49-F238E27FC236}">
                  <a16:creationId xmlns="" xmlns:a16="http://schemas.microsoft.com/office/drawing/2014/main" id="{DD9E8F3F-6B3B-6DAC-B83F-4BC7819C93C8}"/>
                </a:ext>
              </a:extLst>
            </p:cNvPr>
            <p:cNvSpPr/>
            <p:nvPr/>
          </p:nvSpPr>
          <p:spPr>
            <a:xfrm>
              <a:off x="1493637" y="3800644"/>
              <a:ext cx="2915489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frontend </a:t>
              </a: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часть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3" name="矩形 44">
              <a:extLst>
                <a:ext uri="{FF2B5EF4-FFF2-40B4-BE49-F238E27FC236}">
                  <a16:creationId xmlns="" xmlns:a16="http://schemas.microsoft.com/office/drawing/2014/main" id="{A06BAF1C-5141-37BE-DED4-69D8E265A3B1}"/>
                </a:ext>
              </a:extLst>
            </p:cNvPr>
            <p:cNvSpPr/>
            <p:nvPr/>
          </p:nvSpPr>
          <p:spPr>
            <a:xfrm>
              <a:off x="2167152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Figma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4" name="组合 45">
            <a:extLst>
              <a:ext uri="{FF2B5EF4-FFF2-40B4-BE49-F238E27FC236}">
                <a16:creationId xmlns="" xmlns:a16="http://schemas.microsoft.com/office/drawing/2014/main" id="{5A453371-BA8A-F64B-357A-78141367E75C}"/>
              </a:ext>
            </a:extLst>
          </p:cNvPr>
          <p:cNvGrpSpPr/>
          <p:nvPr/>
        </p:nvGrpSpPr>
        <p:grpSpPr>
          <a:xfrm>
            <a:off x="2287700" y="4639953"/>
            <a:ext cx="2915489" cy="643966"/>
            <a:chOff x="1493637" y="3451823"/>
            <a:chExt cx="2915489" cy="643966"/>
          </a:xfrm>
        </p:grpSpPr>
        <p:sp>
          <p:nvSpPr>
            <p:cNvPr id="35" name="矩形 46">
              <a:extLst>
                <a:ext uri="{FF2B5EF4-FFF2-40B4-BE49-F238E27FC236}">
                  <a16:creationId xmlns="" xmlns:a16="http://schemas.microsoft.com/office/drawing/2014/main" id="{B78A30B1-07CF-C1E2-0EA1-CE6BD6440CBB}"/>
                </a:ext>
              </a:extLst>
            </p:cNvPr>
            <p:cNvSpPr/>
            <p:nvPr/>
          </p:nvSpPr>
          <p:spPr>
            <a:xfrm>
              <a:off x="1493637" y="3800644"/>
              <a:ext cx="2915489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Backend </a:t>
              </a: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часть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6" name="矩形 47">
              <a:extLst>
                <a:ext uri="{FF2B5EF4-FFF2-40B4-BE49-F238E27FC236}">
                  <a16:creationId xmlns="" xmlns:a16="http://schemas.microsoft.com/office/drawing/2014/main" id="{6375E439-972B-295F-9A47-D0594EB54A39}"/>
                </a:ext>
              </a:extLst>
            </p:cNvPr>
            <p:cNvSpPr/>
            <p:nvPr/>
          </p:nvSpPr>
          <p:spPr>
            <a:xfrm>
              <a:off x="2167152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Visual studio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DB6CC270-DBD2-BB68-449E-B5A1C774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150" y="1648500"/>
            <a:ext cx="1131999" cy="149092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AF55060B-1A52-43A2-38FF-67D760D3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20" y="2537610"/>
            <a:ext cx="988449" cy="132427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79551A84-DFAA-31D7-C774-B5389AD89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869" y="3615046"/>
            <a:ext cx="1028552" cy="104616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2D828FBD-EDA5-DBDF-FA2D-07C9EAD11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748" y="4489459"/>
            <a:ext cx="1672421" cy="9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51" y="508000"/>
            <a:ext cx="8015350" cy="77946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Проектирование интерфейса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приложения</a:t>
            </a:r>
            <a:endParaRPr lang="x-none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46312005-ABDE-0A9F-0E2D-C913B6A0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78" y="1287462"/>
            <a:ext cx="10064098" cy="53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550" y="623033"/>
            <a:ext cx="9501249" cy="7794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Проектирование интерфейса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приложения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4478" y="2391019"/>
            <a:ext cx="2588260" cy="16993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02" y="1454150"/>
            <a:ext cx="7147387" cy="357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>
            <a:stCxn id="4" idx="3"/>
            <a:endCxn id="1026" idx="1"/>
          </p:cNvCxnSpPr>
          <p:nvPr/>
        </p:nvCxnSpPr>
        <p:spPr>
          <a:xfrm>
            <a:off x="4032738" y="3240698"/>
            <a:ext cx="458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75" y="269875"/>
            <a:ext cx="3824349" cy="77946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Отладка приложения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B99B087-4395-14F9-D061-CFC924829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9"/>
          <a:stretch/>
        </p:blipFill>
        <p:spPr>
          <a:xfrm>
            <a:off x="2346642" y="1400175"/>
            <a:ext cx="8245158" cy="49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E3BCA"/>
      </a:accent1>
      <a:accent2>
        <a:srgbClr val="02148E"/>
      </a:accent2>
      <a:accent3>
        <a:srgbClr val="A5A5A5"/>
      </a:accent3>
      <a:accent4>
        <a:srgbClr val="FE594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313</Words>
  <Application>Microsoft Office PowerPoint</Application>
  <PresentationFormat>Произвольный</PresentationFormat>
  <Paragraphs>45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Цели и задачи учебной практики</vt:lpstr>
      <vt:lpstr>Разработка технического задания </vt:lpstr>
      <vt:lpstr>Проектирование программного обеспечения</vt:lpstr>
      <vt:lpstr>Презентация PowerPoint</vt:lpstr>
      <vt:lpstr>Средства разработки программного обеспечения</vt:lpstr>
      <vt:lpstr>Проектирование интерфейса приложения</vt:lpstr>
      <vt:lpstr>Проектирование интерфейса приложения</vt:lpstr>
      <vt:lpstr>Отладка приложения</vt:lpstr>
      <vt:lpstr>Тестирование приложения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Коновалов_СВ</cp:lastModifiedBy>
  <cp:revision>38</cp:revision>
  <dcterms:created xsi:type="dcterms:W3CDTF">2023-02-12T09:08:40Z</dcterms:created>
  <dcterms:modified xsi:type="dcterms:W3CDTF">2024-03-23T00:48:54Z</dcterms:modified>
</cp:coreProperties>
</file>