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310" r:id="rId5"/>
    <p:sldId id="279" r:id="rId6"/>
    <p:sldId id="338" r:id="rId7"/>
    <p:sldId id="317" r:id="rId8"/>
    <p:sldId id="311" r:id="rId9"/>
    <p:sldId id="312" r:id="rId10"/>
    <p:sldId id="313" r:id="rId11"/>
    <p:sldId id="314" r:id="rId12"/>
    <p:sldId id="318" r:id="rId13"/>
    <p:sldId id="319" r:id="rId14"/>
    <p:sldId id="320" r:id="rId15"/>
    <p:sldId id="321" r:id="rId16"/>
    <p:sldId id="322" r:id="rId17"/>
    <p:sldId id="315" r:id="rId18"/>
    <p:sldId id="316" r:id="rId19"/>
    <p:sldId id="323" r:id="rId20"/>
    <p:sldId id="327" r:id="rId21"/>
    <p:sldId id="335" r:id="rId22"/>
    <p:sldId id="330" r:id="rId23"/>
    <p:sldId id="325" r:id="rId24"/>
    <p:sldId id="332" r:id="rId25"/>
    <p:sldId id="328" r:id="rId26"/>
    <p:sldId id="334" r:id="rId27"/>
    <p:sldId id="326" r:id="rId28"/>
    <p:sldId id="331" r:id="rId29"/>
    <p:sldId id="333" r:id="rId30"/>
    <p:sldId id="329" r:id="rId31"/>
    <p:sldId id="336" r:id="rId32"/>
    <p:sldId id="337" r:id="rId33"/>
    <p:sldId id="339" r:id="rId3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B8B8B8"/>
    <a:srgbClr val="000000"/>
    <a:srgbClr val="E0E0E0"/>
    <a:srgbClr val="FFFFFF"/>
    <a:srgbClr val="A6A6A6"/>
    <a:srgbClr val="595959"/>
    <a:srgbClr val="FFFF00"/>
    <a:srgbClr val="586EA6"/>
    <a:srgbClr val="81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703" autoAdjust="0"/>
  </p:normalViewPr>
  <p:slideViewPr>
    <p:cSldViewPr snapToGrid="0">
      <p:cViewPr>
        <p:scale>
          <a:sx n="81" d="100"/>
          <a:sy n="81" d="100"/>
        </p:scale>
        <p:origin x="-204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17BB10FF-3487-4D75-9F0A-37F95EEF81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F0D1C75-10D4-4C01-8713-DBB7A4ABB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BA0F9D-2D8C-48EF-AFB4-7CEEF2070405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53B5DB0-980C-4E71-A6A3-6065A6DA1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26A35612-DEEC-4B08-970A-79860CCECA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D51804-3518-4E35-B24F-7663031B62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62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2CF20-C9C4-44B8-A864-DCB5A4D49DB0}" type="datetime1">
              <a:rPr lang="ru-RU" smtClean="0"/>
              <a:pPr/>
              <a:t>07.06.2023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DF6859-042C-4B80-873A-544528B0ADA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4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0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3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8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 12">
            <a:extLst>
              <a:ext uri="{FF2B5EF4-FFF2-40B4-BE49-F238E27FC236}">
                <a16:creationId xmlns:a16="http://schemas.microsoft.com/office/drawing/2014/main" xmlns="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noProof="0"/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>
            <a:extLst>
              <a:ext uri="{FF2B5EF4-FFF2-40B4-BE49-F238E27FC236}">
                <a16:creationId xmlns:a16="http://schemas.microsoft.com/office/drawing/2014/main" xmlns="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7EFAA-F955-40EB-80DD-D3B6CCD83F28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D5865DC1-0C04-46AF-9E47-65C4D7F465EC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xmlns="" id="{BD1906FD-7264-467E-8A95-6A1598BB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69"/>
            <a:ext cx="4213601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4">
            <a:extLst>
              <a:ext uri="{FF2B5EF4-FFF2-40B4-BE49-F238E27FC236}">
                <a16:creationId xmlns:a16="http://schemas.microsoft.com/office/drawing/2014/main" xmlns="" id="{1D9479BE-4889-4C54-8C9E-50648BC0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84769"/>
            <a:ext cx="4731990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 5">
            <a:extLst>
              <a:ext uri="{FF2B5EF4-FFF2-40B4-BE49-F238E27FC236}">
                <a16:creationId xmlns:a16="http://schemas.microsoft.com/office/drawing/2014/main" xmlns="" id="{8CBEFBB2-2C32-4339-A0D7-FE21D732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25243"/>
            <a:ext cx="473199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xmlns="" id="{9D350AFD-FA04-40B5-BB0C-750B9131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974" y="3225243"/>
            <a:ext cx="421360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7D656897-F107-4EEC-B280-C14935F8D857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16" name="Объект 2">
            <a:extLst>
              <a:ext uri="{FF2B5EF4-FFF2-40B4-BE49-F238E27FC236}">
                <a16:creationId xmlns:a16="http://schemas.microsoft.com/office/drawing/2014/main" xmlns="" id="{378439C3-2539-4484-8848-B8140826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3974" y="2684769"/>
            <a:ext cx="4235826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xmlns="" id="{AC8FBFBF-CD25-4076-8A61-06DD30C0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84768"/>
            <a:ext cx="4731991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F5601C1-348E-4149-A60A-012B14EBE97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277B4AC-C8FF-49B2-806C-40A251B13E40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xmlns="" id="{E54FB1F0-6244-4B59-A42E-7B0515D3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686640"/>
            <a:ext cx="2947481" cy="324418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xmlns="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112D0F47-1131-4B73-ADDF-9BB0D62411C6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xmlns="" id="{465B3165-6F10-4D0F-9BC8-B4C45144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66" y="2684770"/>
            <a:ext cx="1259814" cy="330454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C0EC084C-1181-4416-B55B-179995FC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4" y="2684770"/>
            <a:ext cx="9120217" cy="33045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096CDD6F-1976-4058-889F-DD54D8B44503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3A1FE746-B31F-4588-A582-4711CC6145E6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Прямоугольник 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5AC9FE-22A4-4117-A12B-82AF918A6FB6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F5601C1-348E-4149-A60A-012B14EBE97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11E6150-7F55-45EE-9DC0-D1548575D1DA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хний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xmlns="" id="{F0772FB0-32ED-4DB8-9F56-587A5BEF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70"/>
            <a:ext cx="9120216" cy="3304549"/>
          </a:xfrm>
        </p:spPr>
        <p:txBody>
          <a:bodyPr rtlCol="0"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29F7E211-7B2F-433F-B873-302F158C2DAD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134" y="860611"/>
            <a:ext cx="7315200" cy="51206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F5601C1-348E-4149-A60A-012B14EBE97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5C8F7F6-07EB-42F4-B3E2-BD57A03A4EC8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лева и 4 поля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F5601C1-348E-4149-A60A-012B14EBE97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2E4D0FE-CFAB-4243-973C-CF37A2524939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12" name="Объект 2">
            <a:extLst>
              <a:ext uri="{FF2B5EF4-FFF2-40B4-BE49-F238E27FC236}">
                <a16:creationId xmlns:a16="http://schemas.microsoft.com/office/drawing/2014/main" xmlns="" id="{671F6AA6-44A2-4F03-9FFE-66D0E2F0C9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40240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Объект 2">
            <a:extLst>
              <a:ext uri="{FF2B5EF4-FFF2-40B4-BE49-F238E27FC236}">
                <a16:creationId xmlns:a16="http://schemas.microsoft.com/office/drawing/2014/main" xmlns="" id="{81AAA51A-AC54-4EAF-98E6-2A338021A4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869268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Объект 2">
            <a:extLst>
              <a:ext uri="{FF2B5EF4-FFF2-40B4-BE49-F238E27FC236}">
                <a16:creationId xmlns:a16="http://schemas.microsoft.com/office/drawing/2014/main" xmlns="" id="{7525DB2A-A40E-4DE5-8DA6-5FB847C0F0D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40240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_со_значк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7275" y="263842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xmlns="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6964A270-D525-4889-BB7C-44055F0DAD99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о значками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Прямоугольник 9">
            <a:extLst>
              <a:ext uri="{FF2B5EF4-FFF2-40B4-BE49-F238E27FC236}">
                <a16:creationId xmlns:a16="http://schemas.microsoft.com/office/drawing/2014/main" xmlns="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 1">
            <a:extLst>
              <a:ext uri="{FF2B5EF4-FFF2-40B4-BE49-F238E27FC236}">
                <a16:creationId xmlns:a16="http://schemas.microsoft.com/office/drawing/2014/main" xmlns="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xmlns="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03" y="263337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xmlns="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304F0964-8902-4113-BDC0-3C561C9B6661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Бок_о_б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4FEA5CF-263B-4BE3-8A0F-4F64C91A3E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9" name="Прямоугольник 8">
            <a:extLst>
              <a:ext uri="{FF2B5EF4-FFF2-40B4-BE49-F238E27FC236}">
                <a16:creationId xmlns:a16="http://schemas.microsoft.com/office/drawing/2014/main" xmlns="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 9">
            <a:extLst>
              <a:ext uri="{FF2B5EF4-FFF2-40B4-BE49-F238E27FC236}">
                <a16:creationId xmlns:a16="http://schemas.microsoft.com/office/drawing/2014/main" xmlns="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 10">
            <a:extLst>
              <a:ext uri="{FF2B5EF4-FFF2-40B4-BE49-F238E27FC236}">
                <a16:creationId xmlns:a16="http://schemas.microsoft.com/office/drawing/2014/main" xmlns="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 1">
            <a:extLst>
              <a:ext uri="{FF2B5EF4-FFF2-40B4-BE49-F238E27FC236}">
                <a16:creationId xmlns:a16="http://schemas.microsoft.com/office/drawing/2014/main" xmlns="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sz="3000" noProof="0"/>
              <a:t>Образец заголовка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FC504EF3-1237-4467-9FD5-E0E43C1B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7" y="1206481"/>
            <a:ext cx="4079631" cy="4469129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4" name="Дата 3">
            <a:extLst>
              <a:ext uri="{FF2B5EF4-FFF2-40B4-BE49-F238E27FC236}">
                <a16:creationId xmlns:a16="http://schemas.microsoft.com/office/drawing/2014/main" xmlns="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6424D5D4-2F6A-450F-9F7E-C009FB77CDC4}" type="datetime1">
              <a:rPr lang="ru-RU" noProof="0" smtClean="0"/>
              <a:t>07.06.2023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tx1">
                <a:lumMod val="75000"/>
              </a:schemeClr>
            </a:gs>
            <a:gs pos="49000">
              <a:schemeClr val="bg2">
                <a:lumMod val="40000"/>
                <a:lumOff val="60000"/>
              </a:schemeClr>
            </a:gs>
            <a:gs pos="97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D4AC7862-6AC3-4BDE-B5DE-3470BA02503C}" type="datetime1">
              <a:rPr lang="ru-RU" noProof="0" smtClean="0"/>
              <a:t>07.06.2023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rtl="0"/>
            <a:endParaRPr lang="ru-RU" noProof="0"/>
          </a:p>
          <a:p>
            <a:pPr rtl="0"/>
            <a:r>
              <a:rPr lang="ru-RU" noProof="0"/>
              <a:t> Добавить нижний колонтитул 	</a:t>
            </a:r>
          </a:p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2F5601C1-348E-4149-A60A-012B14EBE97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 12" descr="Декоративный элемент">
            <a:extLst>
              <a:ext uri="{FF2B5EF4-FFF2-40B4-BE49-F238E27FC236}">
                <a16:creationId xmlns:a16="http://schemas.microsoft.com/office/drawing/2014/main" xmlns="" id="{902B5859-9D6F-46C0-ABF0-023C6B741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351722"/>
            <a:ext cx="12192000" cy="3942173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624"/>
            <a:ext cx="12192000" cy="912709"/>
          </a:xfrm>
        </p:spPr>
        <p:txBody>
          <a:bodyPr rtlCol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МИНИСТЕРСТВО ОБРАЗОВАНИЯ ИРКУТСКОЙ ОБЛАСТИ</a:t>
            </a:r>
          </a:p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Государственное бюджетное профессиональное образовательное учреждение Иркутской области</a:t>
            </a:r>
          </a:p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«АНГАРСКИЙ ПРОМЫШЛЕННО-ЭКОНОМИЧЕСКИЙ ТЕХНИКУМ»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1722"/>
            <a:ext cx="12191999" cy="1971085"/>
          </a:xfrm>
        </p:spPr>
        <p:txBody>
          <a:bodyPr rtlCol="0" anchor="ctr">
            <a:normAutofit/>
          </a:bodyPr>
          <a:lstStyle/>
          <a:p>
            <a:pPr algn="ctr"/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ОТЧЁТ</a:t>
            </a:r>
            <a:b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по практической подготовке в виде учебной практики </a:t>
            </a:r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профессионального модуля</a:t>
            </a:r>
            <a:b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(ПМ.11) Разработка, администрирование и защита баз данных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97C94BDE-1732-4416-9D21-0CB7DD437097}"/>
              </a:ext>
            </a:extLst>
          </p:cNvPr>
          <p:cNvSpPr txBox="1">
            <a:spLocks/>
          </p:cNvSpPr>
          <p:nvPr/>
        </p:nvSpPr>
        <p:spPr>
          <a:xfrm>
            <a:off x="0" y="6001789"/>
            <a:ext cx="12191999" cy="6779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г. Ангарск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2022 - 2023 </a:t>
            </a:r>
            <a:r>
              <a:rPr lang="ru-RU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уч.год</a:t>
            </a:r>
            <a:endParaRPr lang="ru-RU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06960"/>
              </p:ext>
            </p:extLst>
          </p:nvPr>
        </p:nvGraphicFramePr>
        <p:xfrm>
          <a:off x="1764472" y="3322807"/>
          <a:ext cx="8663056" cy="18953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3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45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622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по специальности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09.02.07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Информационные системы и программирование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227">
                <a:tc>
                  <a:txBody>
                    <a:bodyPr/>
                    <a:lstStyle/>
                    <a:p>
                      <a:r>
                        <a:rPr lang="ru-RU" sz="1400" b="0" i="1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обучающегося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курса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группы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ИСПП-5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489">
                <a:tc gridSpan="5"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Демешко Екатерины Олеговны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358">
                <a:tc gridSpan="2">
                  <a:txBody>
                    <a:bodyPr/>
                    <a:lstStyle/>
                    <a:p>
                      <a:pPr algn="l"/>
                      <a:r>
                        <a:rPr lang="ru-RU" sz="1400" b="0" i="1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Руководитель практики: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Купрюшина</a:t>
                      </a:r>
                      <a:r>
                        <a:rPr lang="ru-RU" sz="1800" b="0" i="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Ирина Геннадьевна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1C9E9A52-DC4D-4073-B101-9B4108DAA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351721"/>
            <a:ext cx="786063" cy="39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106303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Количество газет в почтовых отделениях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5" y="1903914"/>
            <a:ext cx="7475620" cy="415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61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Открытые типографии в Липецке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2406298"/>
            <a:ext cx="11233704" cy="256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21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Редакторы и газеты, которые они редактируют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44" y="2123270"/>
            <a:ext cx="9567332" cy="376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32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Типографии и газеты, проданные на сумму более 100000 руб.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0" y="2043165"/>
            <a:ext cx="10950679" cy="392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3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1911927"/>
            <a:ext cx="10905975" cy="4339244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911927"/>
            <a:ext cx="1170462" cy="4339244"/>
          </a:xfrm>
          <a:prstGeom prst="rect">
            <a:avLst/>
          </a:prstGeom>
          <a:solidFill>
            <a:srgbClr val="B8B8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solidFill>
              <a:srgbClr val="99999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rgbClr val="B8B8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Разработка клиентской части базы данных</a:t>
            </a:r>
          </a:p>
        </p:txBody>
      </p:sp>
      <p:sp>
        <p:nvSpPr>
          <p:cNvPr id="15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1529542" y="1762299"/>
            <a:ext cx="10070222" cy="131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Для создания клиентской части было необходимо интегрировать созданное хранилище данных в 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MS Access</a:t>
            </a: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.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443538" y="2856410"/>
            <a:ext cx="4156226" cy="3175422"/>
          </a:xfrm>
          <a:prstGeom prst="roundRect">
            <a:avLst>
              <a:gd name="adj" fmla="val 11111"/>
            </a:avLst>
          </a:prstGeom>
          <a:solidFill>
            <a:srgbClr val="E0E0E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37"/>
          <a:stretch/>
        </p:blipFill>
        <p:spPr bwMode="auto">
          <a:xfrm>
            <a:off x="7734284" y="3416951"/>
            <a:ext cx="3574733" cy="24322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6220411" y="4147113"/>
            <a:ext cx="688483" cy="59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529542" y="2856410"/>
            <a:ext cx="4156226" cy="3175422"/>
          </a:xfrm>
          <a:prstGeom prst="roundRect">
            <a:avLst>
              <a:gd name="adj" fmla="val 11111"/>
            </a:avLst>
          </a:prstGeom>
          <a:solidFill>
            <a:srgbClr val="E0E0E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46" y="3716663"/>
            <a:ext cx="3815617" cy="183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4693" y="3080084"/>
            <a:ext cx="3985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SQL Server Management Studio</a:t>
            </a:r>
            <a:endParaRPr lang="ru-RU" sz="2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6160" y="2924944"/>
            <a:ext cx="3985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Microsoft Access</a:t>
            </a:r>
            <a:endParaRPr lang="ru-RU" sz="2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1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1762299"/>
            <a:ext cx="1090597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911927"/>
            <a:ext cx="1170462" cy="433924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Интерфейс информационной системы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9541" y="2072486"/>
            <a:ext cx="102453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Для интегрированной базы данных c помощью форм и отчетов был создан интерфейс пользователя.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7" b="50000"/>
          <a:stretch/>
        </p:blipFill>
        <p:spPr bwMode="auto">
          <a:xfrm>
            <a:off x="6126857" y="3936958"/>
            <a:ext cx="2863069" cy="156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900351" y="5512282"/>
            <a:ext cx="3380025" cy="37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5"/>
          <a:stretch/>
        </p:blipFill>
        <p:spPr bwMode="auto">
          <a:xfrm>
            <a:off x="1560398" y="3652650"/>
            <a:ext cx="4029075" cy="114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18"/>
          <a:stretch/>
        </p:blipFill>
        <p:spPr bwMode="auto">
          <a:xfrm>
            <a:off x="8942522" y="4913534"/>
            <a:ext cx="2863069" cy="8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1529541" y="3221763"/>
            <a:ext cx="40599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Запросы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60398" y="5140161"/>
            <a:ext cx="40599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Отчет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95999" y="3053669"/>
            <a:ext cx="56789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Формы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A08FC6D-4189-0B83-CB2C-7E8A8A982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5723"/>
          <a:stretch/>
        </p:blipFill>
        <p:spPr bwMode="auto">
          <a:xfrm>
            <a:off x="8942522" y="3766387"/>
            <a:ext cx="2863069" cy="114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93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Форма авторизации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13" y="2028374"/>
            <a:ext cx="6011756" cy="39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24279" y="3237294"/>
            <a:ext cx="5228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С помощью макросов была реализована авторизация.</a:t>
            </a:r>
          </a:p>
        </p:txBody>
      </p:sp>
    </p:spTree>
    <p:extLst>
      <p:ext uri="{BB962C8B-B14F-4D97-AF65-F5344CB8AC3E}">
        <p14:creationId xmlns:p14="http://schemas.microsoft.com/office/powerpoint/2010/main" val="377439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Главная кнопочная форма «Поставка газет»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3" y="1898465"/>
            <a:ext cx="5518981" cy="435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74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82778" y="745000"/>
            <a:ext cx="912857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45000"/>
            <a:ext cx="2406316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Форма навигации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4412"/>
          <a:stretch/>
        </p:blipFill>
        <p:spPr bwMode="auto">
          <a:xfrm>
            <a:off x="2582778" y="918579"/>
            <a:ext cx="9128575" cy="493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1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Редакторы</a:t>
            </a:r>
            <a:endParaRPr lang="ru-RU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1" y="1762299"/>
            <a:ext cx="10629898" cy="448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4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43300" y="745000"/>
            <a:ext cx="8168053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6" name="Прямоугольник 5" descr="Декоративный элемент">
            <a:extLst>
              <a:ext uri="{FF2B5EF4-FFF2-40B4-BE49-F238E27FC236}">
                <a16:creationId xmlns:a16="http://schemas.microsoft.com/office/drawing/2014/main" xmlns="" id="{AD0034B7-EAC9-429D-9600-C58561D8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3430043" cy="5330951"/>
          </a:xfr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Цели и задачи</a:t>
            </a:r>
            <a:endParaRPr lang="ru-RU" sz="33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707476" y="1263535"/>
            <a:ext cx="7847215" cy="1080654"/>
          </a:xfrm>
          <a:prstGeom prst="roundRect">
            <a:avLst/>
          </a:prstGeom>
          <a:solidFill>
            <a:srgbClr val="E0E0E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03718" y="2726575"/>
            <a:ext cx="7847215" cy="2992581"/>
          </a:xfrm>
          <a:prstGeom prst="roundRect">
            <a:avLst/>
          </a:prstGeom>
          <a:solidFill>
            <a:srgbClr val="E0E0E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3707477" y="1263534"/>
            <a:ext cx="7830588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Цель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: </a:t>
            </a: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</p:txBody>
      </p:sp>
      <p:sp>
        <p:nvSpPr>
          <p:cNvPr id="15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3703718" y="2566737"/>
            <a:ext cx="7830588" cy="3152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Задачи</a:t>
            </a:r>
            <a:endParaRPr lang="ru-RU" dirty="0">
              <a:solidFill>
                <a:srgbClr val="000000"/>
              </a:solidFill>
              <a:latin typeface="Calibri" pitchFamily="34" charset="0"/>
              <a:ea typeface="Tahoma" panose="020B0604030504040204" pitchFamily="34" charset="0"/>
              <a:cs typeface="Calibri" pitchFamily="34" charset="0"/>
            </a:endParaRP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формирование знаний, умений и навыков, профессиональных компетенций;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развитие профессионального интереса, готовности к выполнению профессиональных задач в соответствии с нормами морали и профессиональной этики;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адаптация к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2697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Газеты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1" y="1915192"/>
            <a:ext cx="10656422" cy="414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9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Типографии</a:t>
            </a:r>
            <a:endParaRPr lang="ru-RU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6" y="1762298"/>
            <a:ext cx="10648155" cy="433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63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Почтовые отделения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41" y="1937386"/>
            <a:ext cx="9760392" cy="418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56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29" y="1762299"/>
            <a:ext cx="8831725" cy="448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20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Отслеживание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57" y="1762299"/>
            <a:ext cx="10531920" cy="41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73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82778" y="745000"/>
            <a:ext cx="912857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2582777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Редакторы и газеты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91" y="1031753"/>
            <a:ext cx="9026062" cy="475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82778" y="745000"/>
            <a:ext cx="912857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2685291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Типографии и газеты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92" y="1176591"/>
            <a:ext cx="8963662" cy="43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21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82778" y="745000"/>
            <a:ext cx="912857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45000"/>
            <a:ext cx="2406316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Поставка газет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71" y="742847"/>
            <a:ext cx="8902788" cy="53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38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82778" y="745000"/>
            <a:ext cx="912857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2685291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Отчет «Поставка газет»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6" y="1191980"/>
            <a:ext cx="9000237" cy="443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8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10174456" cy="1296783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Заключение</a:t>
            </a:r>
            <a:endParaRPr lang="ru-RU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659477" y="2037270"/>
            <a:ext cx="10858756" cy="4058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В результате практической подготовки в виде учебной практики было получено задание, на основе которого была создана информационная система «Поставка газет», которая обеспечивает автоматизацию процесса отслеживания доставки газет в почтовые отделения. </a:t>
            </a:r>
          </a:p>
          <a:p>
            <a:pPr marL="0" indent="457200" algn="just">
              <a:buNone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Цели практической подготовки в виде учебной практики были достигнуты путем анализа предметной области, проектирования и </a:t>
            </a:r>
            <a:r>
              <a:rPr lang="ru-RU" sz="2200" dirty="0" err="1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прототипирования</a:t>
            </a: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 информационной системы и интеграции программных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38168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1762299"/>
            <a:ext cx="1090597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911927"/>
            <a:ext cx="1170462" cy="433924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465515"/>
            <a:ext cx="9660073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Постановка задачи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9540" y="2944906"/>
            <a:ext cx="54969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Предприятие «Почта Ангарска» столкнулось с проблемой отслеживания доставки газет в почтовые отделения. Необходимо создать информационную систему «Поставка газет».</a:t>
            </a:r>
          </a:p>
        </p:txBody>
      </p:sp>
      <p:pic>
        <p:nvPicPr>
          <p:cNvPr id="14" name="Picture 12" descr="https://sun9-36.userapi.com/impg/XovmEIFab5TJsEFf8yAbteogvqPc_7f41mbG3A/izaUV7JywKw.jpg?size=640x900&amp;quality=96&amp;sign=ffcee01f6e83385addcef7c97c86fa71&amp;type=album"/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438" y1="42667" x2="18438" y2="42667"/>
                        <a14:foregroundMark x1="38906" y1="19333" x2="38906" y2="19333"/>
                        <a14:foregroundMark x1="66406" y1="20000" x2="66406" y2="20000"/>
                        <a14:foregroundMark x1="70625" y1="21778" x2="70625" y2="21778"/>
                        <a14:foregroundMark x1="42031" y1="96333" x2="42031" y2="96333"/>
                        <a14:foregroundMark x1="11719" y1="88778" x2="11719" y2="88778"/>
                        <a14:foregroundMark x1="97813" y1="60444" x2="97813" y2="60444"/>
                        <a14:foregroundMark x1="90781" y1="35333" x2="90781" y2="35333"/>
                        <a14:backgroundMark x1="7813" y1="98111" x2="7813" y2="98111"/>
                        <a14:backgroundMark x1="86563" y1="92556" x2="86563" y2="92556"/>
                        <a14:backgroundMark x1="7813" y1="98111" x2="7813" y2="98111"/>
                        <a14:backgroundMark x1="8125" y1="98667" x2="8125" y2="98667"/>
                        <a14:backgroundMark x1="4375" y1="97333" x2="4375" y2="97333"/>
                        <a14:backgroundMark x1="2188" y1="84000" x2="2188" y2="84000"/>
                        <a14:backgroundMark x1="67500" y1="98667" x2="67500" y2="98667"/>
                        <a14:backgroundMark x1="35313" y1="98889" x2="35313" y2="98889"/>
                        <a14:backgroundMark x1="25469" y1="99111" x2="25469" y2="99111"/>
                        <a14:backgroundMark x1="77344" y1="43667" x2="77344" y2="43667"/>
                        <a14:backgroundMark x1="89375" y1="45889" x2="89375" y2="45889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" b="28557"/>
          <a:stretch/>
        </p:blipFill>
        <p:spPr bwMode="auto">
          <a:xfrm>
            <a:off x="7411453" y="1762297"/>
            <a:ext cx="4708517" cy="4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6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 12" descr="Декоративный элемент">
            <a:extLst>
              <a:ext uri="{FF2B5EF4-FFF2-40B4-BE49-F238E27FC236}">
                <a16:creationId xmlns:a16="http://schemas.microsoft.com/office/drawing/2014/main" xmlns="" id="{902B5859-9D6F-46C0-ABF0-023C6B741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351722"/>
            <a:ext cx="12192000" cy="3942173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624"/>
            <a:ext cx="12192000" cy="912709"/>
          </a:xfrm>
        </p:spPr>
        <p:txBody>
          <a:bodyPr rtlCol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МИНИСТЕРСТВО ОБРАЗОВАНИЯ ИРКУТСКОЙ ОБЛАСТИ</a:t>
            </a:r>
          </a:p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Государственное бюджетное профессиональное образовательное учреждение Иркутской области</a:t>
            </a:r>
          </a:p>
          <a:p>
            <a:pPr algn="ctr" rtl="0">
              <a:lnSpc>
                <a:spcPct val="150000"/>
              </a:lnSpc>
              <a:spcBef>
                <a:spcPts val="0"/>
              </a:spcBef>
            </a:pPr>
            <a:r>
              <a:rPr lang="ru-RU" sz="1100" dirty="0">
                <a:solidFill>
                  <a:srgbClr val="000000"/>
                </a:solidFill>
                <a:latin typeface="+mj-lt"/>
              </a:rPr>
              <a:t>«АНГАРСКИЙ ПРОМЫШЛЕННО-ЭКОНОМИЧЕСКИЙ ТЕХНИКУМ»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1722"/>
            <a:ext cx="12191999" cy="1639177"/>
          </a:xfrm>
        </p:spPr>
        <p:txBody>
          <a:bodyPr rtlCol="0" anchor="ctr">
            <a:normAutofit/>
          </a:bodyPr>
          <a:lstStyle/>
          <a:p>
            <a:pPr algn="ctr"/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ОТЧЁТ</a:t>
            </a:r>
            <a:b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по учебной практике профессионального модуля</a:t>
            </a:r>
            <a:b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ru-RU" sz="3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(ПМ.11) Разработка, администрирование и защита баз данных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97C94BDE-1732-4416-9D21-0CB7DD437097}"/>
              </a:ext>
            </a:extLst>
          </p:cNvPr>
          <p:cNvSpPr txBox="1">
            <a:spLocks/>
          </p:cNvSpPr>
          <p:nvPr/>
        </p:nvSpPr>
        <p:spPr>
          <a:xfrm>
            <a:off x="0" y="6001789"/>
            <a:ext cx="12191999" cy="6779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г. Ангарск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2022 - 2023 </a:t>
            </a:r>
            <a:r>
              <a:rPr lang="ru-RU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уч.год</a:t>
            </a:r>
            <a:endParaRPr lang="ru-RU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16118" y="3208713"/>
          <a:ext cx="8663056" cy="18953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3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45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622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по специальности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09.02.07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Информационные системы и программирование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227">
                <a:tc>
                  <a:txBody>
                    <a:bodyPr/>
                    <a:lstStyle/>
                    <a:p>
                      <a:r>
                        <a:rPr lang="ru-RU" sz="1400" b="0" i="1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обучающегося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курса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группы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ИСПП-5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489">
                <a:tc gridSpan="5"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Демешко Екатерины Олеговны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358">
                <a:tc gridSpan="2">
                  <a:txBody>
                    <a:bodyPr/>
                    <a:lstStyle/>
                    <a:p>
                      <a:pPr algn="l"/>
                      <a:r>
                        <a:rPr lang="ru-RU" sz="1400" b="0" i="1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Руководитель практики: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Купрюшина</a:t>
                      </a:r>
                      <a:r>
                        <a:rPr lang="ru-RU" sz="1800" b="0" i="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Ирина Геннадьевна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1C9E9A52-DC4D-4073-B101-9B4108DAA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351721"/>
            <a:ext cx="786063" cy="3942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27678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2505009"/>
            <a:ext cx="10905975" cy="374616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505009"/>
            <a:ext cx="1170462" cy="374616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solidFill>
              <a:srgbClr val="99999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748748"/>
            <a:ext cx="1170462" cy="1659371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868680"/>
            <a:ext cx="9642537" cy="1434906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Программное обеспечение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46108" y="3887316"/>
            <a:ext cx="2247476" cy="22474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Microsoft Visio</a:t>
            </a:r>
            <a:endParaRPr lang="ru-RU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034254" y="2485116"/>
            <a:ext cx="3061746" cy="3061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SQL Server Management Studio</a:t>
            </a:r>
            <a:endParaRPr lang="ru-RU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2" descr="Нил Гейман - Но молоко, к счастью читать онлайн бесплатно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088"/>
          <a:stretch/>
        </p:blipFill>
        <p:spPr bwMode="auto">
          <a:xfrm flipH="1">
            <a:off x="7587882" y="2485116"/>
            <a:ext cx="4597113" cy="37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/>
          <p:cNvSpPr/>
          <p:nvPr/>
        </p:nvSpPr>
        <p:spPr>
          <a:xfrm>
            <a:off x="5864575" y="3257393"/>
            <a:ext cx="2334994" cy="23349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Microsoft Access</a:t>
            </a:r>
            <a:endParaRPr lang="ru-RU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8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08714" y="745000"/>
            <a:ext cx="8502640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3092335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Диаграмма вариантов использования</a:t>
            </a:r>
          </a:p>
        </p:txBody>
      </p:sp>
      <p:pic>
        <p:nvPicPr>
          <p:cNvPr id="2050" name="Picture 2" descr="\\apetfs\ИСПП-5\Демешко_ЕО\УП 11\документы\Диаграмма вариантов использования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13" y="745000"/>
            <a:ext cx="8535612" cy="53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Прямоугольник 3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08714" y="745000"/>
            <a:ext cx="8502640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sz="100"/>
          </a:p>
        </p:txBody>
      </p:sp>
      <p:sp>
        <p:nvSpPr>
          <p:cNvPr id="28" name="Заголовок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000"/>
            <a:ext cx="3092335" cy="5330951"/>
          </a:xfrm>
          <a:solidFill>
            <a:schemeClr val="bg1">
              <a:lumMod val="75000"/>
            </a:schemeClr>
          </a:solidFill>
          <a:ln>
            <a:solidFill>
              <a:srgbClr val="999999"/>
            </a:solidFill>
          </a:ln>
        </p:spPr>
        <p:txBody>
          <a:bodyPr rtlCol="0">
            <a:norm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Логическая модель данных</a:t>
            </a:r>
          </a:p>
        </p:txBody>
      </p:sp>
      <p:pic>
        <p:nvPicPr>
          <p:cNvPr id="3075" name="Picture 3" descr="\\apetfs\ИСПП-5\Демешко_ЕО\УП 11\документы\Логическая модель данных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940925"/>
            <a:ext cx="8352928" cy="49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1762299"/>
            <a:ext cx="1090597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911927"/>
            <a:ext cx="1170462" cy="433924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096000" y="3097042"/>
            <a:ext cx="5345907" cy="2842953"/>
          </a:xfrm>
          <a:prstGeom prst="roundRect">
            <a:avLst>
              <a:gd name="adj" fmla="val 11111"/>
            </a:avLst>
          </a:prstGeom>
          <a:solidFill>
            <a:srgbClr val="E0E0E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6096000" y="2897518"/>
            <a:ext cx="5345907" cy="3308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ahoma" panose="020B0604030504040204" pitchFamily="34" charset="0"/>
              <a:cs typeface="Calibri" pitchFamily="34" charset="0"/>
            </a:endParaRPr>
          </a:p>
          <a:p>
            <a:pPr marL="2160000" indent="0" algn="just">
              <a:buNone/>
            </a:pP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Этапы</a:t>
            </a:r>
            <a:r>
              <a:rPr lang="ru-RU" sz="24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:</a:t>
            </a:r>
          </a:p>
          <a:p>
            <a:pPr indent="450000" algn="just">
              <a:buClrTx/>
              <a:buFont typeface="Symbol" pitchFamily="18" charset="2"/>
              <a:buChar char="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Создание базы данных.</a:t>
            </a:r>
          </a:p>
          <a:p>
            <a:pPr indent="450000" algn="just">
              <a:buClrTx/>
              <a:buFont typeface="Symbol" pitchFamily="18" charset="2"/>
              <a:buChar char="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Создание таблиц.</a:t>
            </a:r>
          </a:p>
          <a:p>
            <a:pPr indent="450000" algn="just">
              <a:buClrTx/>
              <a:buFont typeface="Symbol" pitchFamily="18" charset="2"/>
              <a:buChar char="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Создание диаграммы схемы данных.</a:t>
            </a:r>
          </a:p>
          <a:p>
            <a:pPr indent="450000" algn="just">
              <a:buClrTx/>
              <a:buFont typeface="Symbol" pitchFamily="18" charset="2"/>
              <a:buChar char="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Заполнение таблиц.</a:t>
            </a:r>
          </a:p>
          <a:p>
            <a:pPr indent="450000" algn="just">
              <a:buClrTx/>
              <a:buFont typeface="Symbol" pitchFamily="18" charset="2"/>
              <a:buChar char=""/>
            </a:pP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Построение запросов.</a:t>
            </a:r>
          </a:p>
          <a:p>
            <a:pPr marL="0" indent="0" algn="just">
              <a:buNone/>
            </a:pPr>
            <a:endParaRPr lang="ru-RU" dirty="0">
              <a:solidFill>
                <a:srgbClr val="000000"/>
              </a:solidFill>
              <a:latin typeface="Calibri" pitchFamily="34" charset="0"/>
              <a:ea typeface="Tahoma" panose="020B0604030504040204" pitchFamily="34" charset="0"/>
              <a:cs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9540" y="1928553"/>
            <a:ext cx="10457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Используя систему управления базами данных SQL </a:t>
            </a:r>
            <a:r>
              <a:rPr lang="ru-RU" sz="2200" dirty="0" err="1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Server</a:t>
            </a: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 и неструктурированный язык запросов </a:t>
            </a:r>
            <a:r>
              <a:rPr lang="ru-RU" sz="2200" dirty="0" err="1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Transact</a:t>
            </a:r>
            <a:r>
              <a:rPr lang="ru-RU" sz="2200" dirty="0">
                <a:solidFill>
                  <a:srgbClr val="000000"/>
                </a:solidFill>
                <a:latin typeface="Calibri" pitchFamily="34" charset="0"/>
                <a:ea typeface="Tahoma" panose="020B0604030504040204" pitchFamily="34" charset="0"/>
                <a:cs typeface="Calibri" pitchFamily="34" charset="0"/>
              </a:rPr>
              <a:t> –SQL была создана база данных.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4484" r="1922" b="2426"/>
          <a:stretch/>
        </p:blipFill>
        <p:spPr bwMode="auto">
          <a:xfrm>
            <a:off x="1949128" y="2842261"/>
            <a:ext cx="3356932" cy="33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7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316861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1762299"/>
            <a:ext cx="10905975" cy="4638500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9" name="Прямоугольник 8" descr="Декоративный элемент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911926"/>
            <a:ext cx="1170462" cy="4488873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solidFill>
              <a:srgbClr val="99999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Диаграмма схемы данных</a:t>
            </a:r>
          </a:p>
        </p:txBody>
      </p:sp>
      <p:sp>
        <p:nvSpPr>
          <p:cNvPr id="15" name="Объект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 txBox="1">
            <a:spLocks/>
          </p:cNvSpPr>
          <p:nvPr/>
        </p:nvSpPr>
        <p:spPr>
          <a:xfrm>
            <a:off x="1529542" y="1911927"/>
            <a:ext cx="10440785" cy="433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solidFill>
                <a:srgbClr val="000000"/>
              </a:solidFill>
              <a:latin typeface="Calibri" pitchFamily="34" charset="0"/>
              <a:ea typeface="Tahoma" panose="020B0604030504040204" pitchFamily="34" charset="0"/>
              <a:cs typeface="Calibri" pitchFamily="34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647497" y="1953491"/>
            <a:ext cx="10186600" cy="42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 descr="Декоративный элемент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33321"/>
            <a:ext cx="12192000" cy="6154309"/>
          </a:xfrm>
          <a:prstGeom prst="rect">
            <a:avLst/>
          </a:prstGeom>
          <a:solidFill>
            <a:schemeClr val="tx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/>
          </a:p>
        </p:txBody>
      </p:sp>
      <p:sp>
        <p:nvSpPr>
          <p:cNvPr id="12" name="Прямоугольник 11" descr="Декоративный элемент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762299"/>
            <a:ext cx="12193785" cy="4488872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0" name="Прямоугольник 9" descr="Декоративный элемент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65515"/>
            <a:ext cx="10905976" cy="1296784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Прямоугольник 10" descr="Декоративный элемент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455310"/>
            <a:ext cx="1170462" cy="130698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5515"/>
            <a:ext cx="9642537" cy="1296783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Данные о поставке газет в почтовые отделения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2351088"/>
            <a:ext cx="11685008" cy="275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59694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_30104603_TF00915908" id="{FE2497C7-54A3-462B-8BE8-A57CF90697E1}" vid="{AB9E0C6E-2ECD-41E8-9D0A-ED0D12377CD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165FA1-54F4-4811-8922-8A0B39611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96E4C0-B315-4C7B-B90A-75B6C747C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0A2498-0E80-4BD8-B955-2DA7BEA40D5A}">
  <ds:schemaRefs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schemas.microsoft.com/sharepoint/v3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Знакомство с однокурсниками</Template>
  <TotalTime>903</TotalTime>
  <Words>439</Words>
  <Application>Microsoft Office PowerPoint</Application>
  <PresentationFormat>Произвольный</PresentationFormat>
  <Paragraphs>117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Рамка</vt:lpstr>
      <vt:lpstr>ОТЧЁТ по практической подготовке в виде учебной практики профессионального модуля (ПМ.11) Разработка, администрирование и защита баз данных</vt:lpstr>
      <vt:lpstr>Цели и задачи</vt:lpstr>
      <vt:lpstr>Постановка задачи</vt:lpstr>
      <vt:lpstr>Программное обеспечение</vt:lpstr>
      <vt:lpstr>Диаграмма вариантов использования</vt:lpstr>
      <vt:lpstr>Логическая модель данных</vt:lpstr>
      <vt:lpstr>Разработка серверной части базы данных</vt:lpstr>
      <vt:lpstr>Диаграмма схемы данных</vt:lpstr>
      <vt:lpstr>Данные о поставке газет в почтовые отделения</vt:lpstr>
      <vt:lpstr>Количество газет в почтовых отделениях</vt:lpstr>
      <vt:lpstr>Открытые типографии в Липецке</vt:lpstr>
      <vt:lpstr>Редакторы и газеты, которые они редактируют</vt:lpstr>
      <vt:lpstr>Типографии и газеты, проданные на сумму более 100000 руб.</vt:lpstr>
      <vt:lpstr>Разработка клиентской части базы данных</vt:lpstr>
      <vt:lpstr>Интерфейс информационной системы</vt:lpstr>
      <vt:lpstr>Форма авторизации</vt:lpstr>
      <vt:lpstr>Главная кнопочная форма «Поставка газет»</vt:lpstr>
      <vt:lpstr>Форма навигации</vt:lpstr>
      <vt:lpstr>Редакторы</vt:lpstr>
      <vt:lpstr>Газеты</vt:lpstr>
      <vt:lpstr>Типографии</vt:lpstr>
      <vt:lpstr>Почтовые отделения</vt:lpstr>
      <vt:lpstr>Архив</vt:lpstr>
      <vt:lpstr>Отслеживание</vt:lpstr>
      <vt:lpstr>Редакторы и газеты</vt:lpstr>
      <vt:lpstr>Типографии и газеты</vt:lpstr>
      <vt:lpstr>Поставка газет</vt:lpstr>
      <vt:lpstr>Отчет «Поставка газет»</vt:lpstr>
      <vt:lpstr>Заключение</vt:lpstr>
      <vt:lpstr>ОТЧЁТ по учебной практике профессионального модуля (ПМ.11) Разработка, администрирование и защита баз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однокурсником</dc:title>
  <dc:creator>Екатерина</dc:creator>
  <cp:lastModifiedBy>Демешко_ЕО</cp:lastModifiedBy>
  <cp:revision>70</cp:revision>
  <dcterms:created xsi:type="dcterms:W3CDTF">2022-12-19T10:09:07Z</dcterms:created>
  <dcterms:modified xsi:type="dcterms:W3CDTF">2023-06-07T00:44:05Z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