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5" r:id="rId11"/>
    <p:sldId id="266" r:id="rId12"/>
    <p:sldId id="270" r:id="rId13"/>
    <p:sldId id="271" r:id="rId14"/>
    <p:sldId id="273" r:id="rId15"/>
    <p:sldId id="274" r:id="rId16"/>
    <p:sldId id="267" r:id="rId17"/>
    <p:sldId id="268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6FF0EAF-8CD4-4B4D-B3F9-C61EFCB567B6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9"/>
            <p14:sldId id="263"/>
            <p14:sldId id="265"/>
            <p14:sldId id="266"/>
            <p14:sldId id="270"/>
            <p14:sldId id="271"/>
          </p14:sldIdLst>
        </p14:section>
        <p14:section name="Раздел без заголовка" id="{CA0DE96B-0029-4EC0-87A2-8EFF07768307}">
          <p14:sldIdLst>
            <p14:sldId id="273"/>
            <p14:sldId id="274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4F5A-971C-4ED2-A0D4-873E673A7F59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031C-CD28-4D06-8B4C-B2487F154E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454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4F5A-971C-4ED2-A0D4-873E673A7F59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031C-CD28-4D06-8B4C-B2487F154E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026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4F5A-971C-4ED2-A0D4-873E673A7F59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031C-CD28-4D06-8B4C-B2487F154E67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90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4F5A-971C-4ED2-A0D4-873E673A7F59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031C-CD28-4D06-8B4C-B2487F154E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6724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4F5A-971C-4ED2-A0D4-873E673A7F59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031C-CD28-4D06-8B4C-B2487F154E67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6655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4F5A-971C-4ED2-A0D4-873E673A7F59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031C-CD28-4D06-8B4C-B2487F154E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618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4F5A-971C-4ED2-A0D4-873E673A7F59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031C-CD28-4D06-8B4C-B2487F154E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43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4F5A-971C-4ED2-A0D4-873E673A7F59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031C-CD28-4D06-8B4C-B2487F154E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0616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4F5A-971C-4ED2-A0D4-873E673A7F59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031C-CD28-4D06-8B4C-B2487F154E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7626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4F5A-971C-4ED2-A0D4-873E673A7F59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031C-CD28-4D06-8B4C-B2487F154E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527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4F5A-971C-4ED2-A0D4-873E673A7F59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031C-CD28-4D06-8B4C-B2487F154E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1286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4F5A-971C-4ED2-A0D4-873E673A7F59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031C-CD28-4D06-8B4C-B2487F154E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442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4F5A-971C-4ED2-A0D4-873E673A7F59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031C-CD28-4D06-8B4C-B2487F154E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096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4F5A-971C-4ED2-A0D4-873E673A7F59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031C-CD28-4D06-8B4C-B2487F154E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239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4F5A-971C-4ED2-A0D4-873E673A7F59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031C-CD28-4D06-8B4C-B2487F154E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4553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4F5A-971C-4ED2-A0D4-873E673A7F59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031C-CD28-4D06-8B4C-B2487F154E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375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34F5A-971C-4ED2-A0D4-873E673A7F59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28C031C-CD28-4D06-8B4C-B2487F154E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553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8C844E-5638-4A6F-B4F4-87DD4A9C6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3552" y="1124744"/>
            <a:ext cx="7920880" cy="2664296"/>
          </a:xfrm>
        </p:spPr>
        <p:txBody>
          <a:bodyPr anchor="ctr">
            <a:noAutofit/>
          </a:bodyPr>
          <a:lstStyle/>
          <a:p>
            <a:pPr algn="ctr"/>
            <a:r>
              <a:rPr lang="ru-RU" sz="2000" b="1" dirty="0"/>
              <a:t>ОТЧЁТ 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b="1" dirty="0"/>
              <a:t>по практической подготовке в виде производственной практики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b="1" dirty="0"/>
              <a:t>профессионального модуля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b="1" dirty="0"/>
              <a:t>(ПМ.11) Разработка, администрирование и защита баз данных</a:t>
            </a:r>
            <a:endParaRPr lang="ru-RU" sz="2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34A777-47AD-4EA4-B141-F89F0BC7B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9065" y="4042471"/>
            <a:ext cx="6393873" cy="777421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ru-RU" sz="1400" dirty="0">
                <a:latin typeface="Arial" pitchFamily="34" charset="0"/>
                <a:cs typeface="Arial" pitchFamily="34" charset="0"/>
              </a:rPr>
              <a:t>По специальности 09.02.07 Информационные системы и программирование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ru-RU" sz="1400" dirty="0">
                <a:latin typeface="Arial" pitchFamily="34" charset="0"/>
                <a:cs typeface="Arial" pitchFamily="34" charset="0"/>
              </a:rPr>
              <a:t>Обучающегося 3 курса группы ИСПП-5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75C72A-8765-1A90-6214-49084D18942E}"/>
              </a:ext>
            </a:extLst>
          </p:cNvPr>
          <p:cNvSpPr txBox="1"/>
          <p:nvPr/>
        </p:nvSpPr>
        <p:spPr>
          <a:xfrm>
            <a:off x="3324844" y="4934442"/>
            <a:ext cx="5398295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ru-RU" dirty="0"/>
              <a:t>Степурина Никиты Сергеевича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3CD385E5-E9B0-7206-5A20-B14B67117811}"/>
              </a:ext>
            </a:extLst>
          </p:cNvPr>
          <p:cNvCxnSpPr>
            <a:cxnSpLocks/>
            <a:stCxn id="14" idx="1"/>
            <a:endCxn id="14" idx="3"/>
          </p:cNvCxnSpPr>
          <p:nvPr/>
        </p:nvCxnSpPr>
        <p:spPr>
          <a:xfrm>
            <a:off x="3396854" y="5288385"/>
            <a:ext cx="539829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6D0B4E-EAFB-DA0D-7E15-865471DCAF63}"/>
              </a:ext>
            </a:extLst>
          </p:cNvPr>
          <p:cNvSpPr txBox="1"/>
          <p:nvPr/>
        </p:nvSpPr>
        <p:spPr>
          <a:xfrm>
            <a:off x="2567610" y="5421384"/>
            <a:ext cx="705678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Руководитель практики: </a:t>
            </a:r>
            <a:r>
              <a:rPr lang="ru-RU" dirty="0" err="1"/>
              <a:t>Купрюшина</a:t>
            </a:r>
            <a:r>
              <a:rPr lang="ru-RU" dirty="0"/>
              <a:t> И.Г</a:t>
            </a:r>
            <a:endParaRPr lang="ru-RU" sz="2000" dirty="0"/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A1F058BA-79D2-38BE-5048-A2379C601C2E}"/>
              </a:ext>
            </a:extLst>
          </p:cNvPr>
          <p:cNvCxnSpPr>
            <a:cxnSpLocks/>
          </p:cNvCxnSpPr>
          <p:nvPr/>
        </p:nvCxnSpPr>
        <p:spPr>
          <a:xfrm flipH="1">
            <a:off x="5159896" y="5756885"/>
            <a:ext cx="433379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79DA9B8-0BA1-9D73-090D-832483F8A44F}"/>
              </a:ext>
            </a:extLst>
          </p:cNvPr>
          <p:cNvSpPr txBox="1"/>
          <p:nvPr/>
        </p:nvSpPr>
        <p:spPr>
          <a:xfrm>
            <a:off x="5417305" y="6457890"/>
            <a:ext cx="1809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Ангарск 2023 г</a:t>
            </a:r>
            <a:r>
              <a:rPr lang="ru-RU" sz="2000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7ED429-D421-B28F-5989-F1C45013E80D}"/>
              </a:ext>
            </a:extLst>
          </p:cNvPr>
          <p:cNvSpPr txBox="1"/>
          <p:nvPr/>
        </p:nvSpPr>
        <p:spPr>
          <a:xfrm>
            <a:off x="2698308" y="61781"/>
            <a:ext cx="6795386" cy="95410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ru-RU" sz="1400" dirty="0">
                <a:latin typeface="Arial" pitchFamily="34" charset="0"/>
                <a:cs typeface="Arial" pitchFamily="34" charset="0"/>
              </a:rPr>
              <a:t>МИНИСТЕРСТВО ОБРАЗОВАНИЯ ИРКУТСКОЙ ОБЛАСТИ</a:t>
            </a:r>
          </a:p>
          <a:p>
            <a:pPr algn="ctr"/>
            <a:r>
              <a:rPr lang="ru-RU" sz="1400" dirty="0">
                <a:latin typeface="Arial" pitchFamily="34" charset="0"/>
                <a:cs typeface="Arial" pitchFamily="34" charset="0"/>
              </a:rPr>
              <a:t>Государственное бюджетное профессиональное образовательное учреждение</a:t>
            </a:r>
          </a:p>
          <a:p>
            <a:pPr algn="ctr"/>
            <a:r>
              <a:rPr lang="ru-RU" sz="1400" dirty="0">
                <a:latin typeface="Arial" pitchFamily="34" charset="0"/>
                <a:cs typeface="Arial" pitchFamily="34" charset="0"/>
              </a:rPr>
              <a:t>Иркутской области</a:t>
            </a:r>
          </a:p>
          <a:p>
            <a:pPr algn="ctr"/>
            <a:r>
              <a:rPr lang="ru-RU" sz="1400" dirty="0">
                <a:latin typeface="Arial" pitchFamily="34" charset="0"/>
                <a:cs typeface="Arial" pitchFamily="34" charset="0"/>
              </a:rPr>
              <a:t>«Ангарский промышленно – экономический техникум»</a:t>
            </a:r>
          </a:p>
        </p:txBody>
      </p:sp>
    </p:spTree>
    <p:extLst>
      <p:ext uri="{BB962C8B-B14F-4D97-AF65-F5344CB8AC3E}">
        <p14:creationId xmlns:p14="http://schemas.microsoft.com/office/powerpoint/2010/main" val="22756049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 smtClean="0"/>
              <a:t>Обработки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738719" y="823363"/>
            <a:ext cx="4829810" cy="4248150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5912538" y="1936435"/>
            <a:ext cx="4839335" cy="4229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67479" y="5071513"/>
            <a:ext cx="297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Обработки </a:t>
            </a:r>
            <a:r>
              <a:rPr lang="ru-RU" dirty="0" err="1" smtClean="0"/>
              <a:t>ИмпортТовары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846060" y="6165535"/>
            <a:ext cx="2751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Обработки Организация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552" y="476847"/>
            <a:ext cx="6258798" cy="285789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557" y="3811593"/>
            <a:ext cx="5344271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56762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 smtClean="0"/>
              <a:t>Регистр накопления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152" y="1026877"/>
            <a:ext cx="4734586" cy="44964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46549" y="5622893"/>
            <a:ext cx="4201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Регистр накопления Траты на товары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898277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 smtClean="0"/>
              <a:t>Отчет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72" y="590230"/>
            <a:ext cx="8821381" cy="47155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254" y="4575193"/>
            <a:ext cx="4229690" cy="17433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853473" y="6318511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Отчет Расходы организации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071735" y="5305763"/>
            <a:ext cx="4071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Схема данных Расходы организации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708111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 smtClean="0"/>
              <a:t>Авторизация</a:t>
            </a: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2240886" y="1509994"/>
            <a:ext cx="5772785" cy="30956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302900" y="4794813"/>
            <a:ext cx="364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Окно Авторизации пользователя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218599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 smtClean="0"/>
              <a:t>Авторизация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515441" y="722768"/>
            <a:ext cx="5560060" cy="39147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5487338" y="2225267"/>
            <a:ext cx="4495800" cy="3276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319679" y="4637543"/>
            <a:ext cx="336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Окно пользователя Бухгалтер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814680" y="5554661"/>
            <a:ext cx="3841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Окно пользователя </a:t>
            </a:r>
            <a:r>
              <a:rPr lang="ru-RU" dirty="0" err="1" smtClean="0"/>
              <a:t>Менчендайзер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744194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 smtClean="0"/>
              <a:t>Авторизация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401447" y="873112"/>
            <a:ext cx="5678363" cy="39704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2272781" y="4843604"/>
            <a:ext cx="393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Окно пользователя Администратор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65324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A3C44B-1D3A-D0A5-10DC-FC6F7A06D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555" y="238380"/>
            <a:ext cx="7679921" cy="782031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8DAA68-97D2-ADEA-3F63-9022D0D9B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121" y="938926"/>
            <a:ext cx="7886700" cy="5447608"/>
          </a:xfrm>
        </p:spPr>
        <p:txBody>
          <a:bodyPr>
            <a:normAutofit/>
          </a:bodyPr>
          <a:lstStyle/>
          <a:p>
            <a:pPr marL="0" indent="457200" algn="just">
              <a:lnSpc>
                <a:spcPct val="150000"/>
              </a:lnSpc>
              <a:buNone/>
            </a:pPr>
            <a:r>
              <a:rPr lang="ru-RU" dirty="0">
                <a:latin typeface="Arial" pitchFamily="34" charset="0"/>
                <a:cs typeface="Arial" pitchFamily="34" charset="0"/>
              </a:rPr>
              <a:t>В результате </a:t>
            </a:r>
            <a:r>
              <a:rPr lang="ru-RU" dirty="0"/>
              <a:t>по практической подготовке в виде производственной практики</a:t>
            </a:r>
            <a:br>
              <a:rPr lang="ru-RU" dirty="0"/>
            </a:br>
            <a:r>
              <a:rPr lang="ru-RU" dirty="0"/>
              <a:t>профессионального модуля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был </a:t>
            </a:r>
            <a:r>
              <a:rPr lang="ru-RU" dirty="0">
                <a:latin typeface="Arial" pitchFamily="34" charset="0"/>
                <a:cs typeface="Arial" pitchFamily="34" charset="0"/>
              </a:rPr>
              <a:t>проведен анализ предметной области, спроектирована и разработана информационная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система.</a:t>
            </a:r>
            <a:r>
              <a:rPr lang="en-US" smtClean="0">
                <a:latin typeface="Arial" pitchFamily="34" charset="0"/>
                <a:cs typeface="Arial" pitchFamily="34" charset="0"/>
              </a:rPr>
              <a:t> 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pPr marL="0" indent="457200" algn="just">
              <a:lnSpc>
                <a:spcPct val="150000"/>
              </a:lnSpc>
              <a:buNone/>
            </a:pPr>
            <a:r>
              <a:rPr lang="ru-RU" dirty="0">
                <a:latin typeface="Arial" pitchFamily="34" charset="0"/>
                <a:cs typeface="Arial" pitchFamily="34" charset="0"/>
              </a:rPr>
              <a:t>Цель учебной практики были достигнуты путем проектирования и прототипирования информационной системы и интеграции </a:t>
            </a:r>
            <a:r>
              <a:rPr lang="ru-RU">
                <a:latin typeface="Arial" pitchFamily="34" charset="0"/>
                <a:cs typeface="Arial" pitchFamily="34" charset="0"/>
              </a:rPr>
              <a:t>программных </a:t>
            </a:r>
            <a:r>
              <a:rPr lang="ru-RU" smtClean="0">
                <a:latin typeface="Arial" pitchFamily="34" charset="0"/>
                <a:cs typeface="Arial" pitchFamily="34" charset="0"/>
              </a:rPr>
              <a:t>модулей.</a:t>
            </a:r>
          </a:p>
          <a:p>
            <a:pPr marL="0" indent="457200" algn="just">
              <a:lnSpc>
                <a:spcPct val="150000"/>
              </a:lnSpc>
              <a:buNone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Это </a:t>
            </a:r>
            <a:r>
              <a:rPr lang="ru-RU" dirty="0">
                <a:latin typeface="Arial" pitchFamily="34" charset="0"/>
                <a:cs typeface="Arial" pitchFamily="34" charset="0"/>
              </a:rPr>
              <a:t>позволяет сделать вывод, что поставленные цели и задачи выполнены в полном объеме. </a:t>
            </a:r>
          </a:p>
          <a:p>
            <a:pPr marL="0" indent="457200" algn="just">
              <a:lnSpc>
                <a:spcPct val="150000"/>
              </a:lnSpc>
              <a:buNone/>
            </a:pPr>
            <a:r>
              <a:rPr lang="ru-RU" dirty="0">
                <a:latin typeface="Arial" pitchFamily="34" charset="0"/>
                <a:cs typeface="Arial" pitchFamily="34" charset="0"/>
              </a:rPr>
              <a:t>В дальнейшем данная информационная система может быть модернизирована путем создания версии для слабовидящих людей,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улучшения </a:t>
            </a:r>
            <a:r>
              <a:rPr lang="ru-RU" dirty="0">
                <a:latin typeface="Arial" pitchFamily="34" charset="0"/>
                <a:cs typeface="Arial" pitchFamily="34" charset="0"/>
              </a:rPr>
              <a:t>и изменения дизайна.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457200" algn="just">
              <a:lnSpc>
                <a:spcPct val="150000"/>
              </a:lnSpc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67701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8C844E-5638-4A6F-B4F4-87DD4A9C6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3552" y="1124744"/>
            <a:ext cx="7920880" cy="2664296"/>
          </a:xfrm>
        </p:spPr>
        <p:txBody>
          <a:bodyPr anchor="ctr">
            <a:noAutofit/>
          </a:bodyPr>
          <a:lstStyle/>
          <a:p>
            <a:pPr algn="ctr"/>
            <a:r>
              <a:rPr lang="ru-RU" sz="2000" b="1" dirty="0"/>
              <a:t>ОТЧЁТ 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b="1" dirty="0"/>
              <a:t>по практической подготовке в виде производственной практики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b="1" dirty="0"/>
              <a:t>профессионального модуля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b="1" dirty="0"/>
              <a:t>(ПМ.11) Разработка, администрирование и защита баз данных</a:t>
            </a:r>
            <a:endParaRPr lang="ru-RU" sz="2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34A777-47AD-4EA4-B141-F89F0BC7B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9065" y="4042471"/>
            <a:ext cx="6393873" cy="777421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ru-RU" sz="1400" dirty="0">
                <a:latin typeface="Arial" pitchFamily="34" charset="0"/>
                <a:cs typeface="Arial" pitchFamily="34" charset="0"/>
              </a:rPr>
              <a:t>По специальности 09.02.07 Информационные системы и программирование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ru-RU" sz="1400" dirty="0">
                <a:latin typeface="Arial" pitchFamily="34" charset="0"/>
                <a:cs typeface="Arial" pitchFamily="34" charset="0"/>
              </a:rPr>
              <a:t>Обучающегося 3 курса группы ИСПП-5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75C72A-8765-1A90-6214-49084D18942E}"/>
              </a:ext>
            </a:extLst>
          </p:cNvPr>
          <p:cNvSpPr txBox="1"/>
          <p:nvPr/>
        </p:nvSpPr>
        <p:spPr>
          <a:xfrm>
            <a:off x="3324844" y="4934442"/>
            <a:ext cx="5398295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ru-RU" dirty="0"/>
              <a:t>Степурина Никиты Сергеевича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3CD385E5-E9B0-7206-5A20-B14B67117811}"/>
              </a:ext>
            </a:extLst>
          </p:cNvPr>
          <p:cNvCxnSpPr>
            <a:cxnSpLocks/>
            <a:stCxn id="14" idx="1"/>
            <a:endCxn id="14" idx="3"/>
          </p:cNvCxnSpPr>
          <p:nvPr/>
        </p:nvCxnSpPr>
        <p:spPr>
          <a:xfrm>
            <a:off x="3396854" y="5288385"/>
            <a:ext cx="539829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6D0B4E-EAFB-DA0D-7E15-865471DCAF63}"/>
              </a:ext>
            </a:extLst>
          </p:cNvPr>
          <p:cNvSpPr txBox="1"/>
          <p:nvPr/>
        </p:nvSpPr>
        <p:spPr>
          <a:xfrm>
            <a:off x="2567610" y="5421384"/>
            <a:ext cx="705678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Руководитель практики: </a:t>
            </a:r>
            <a:r>
              <a:rPr lang="ru-RU" dirty="0" err="1"/>
              <a:t>Купрюшина</a:t>
            </a:r>
            <a:r>
              <a:rPr lang="ru-RU" dirty="0"/>
              <a:t> И.Г</a:t>
            </a:r>
            <a:endParaRPr lang="ru-RU" sz="2000" dirty="0"/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A1F058BA-79D2-38BE-5048-A2379C601C2E}"/>
              </a:ext>
            </a:extLst>
          </p:cNvPr>
          <p:cNvCxnSpPr>
            <a:cxnSpLocks/>
          </p:cNvCxnSpPr>
          <p:nvPr/>
        </p:nvCxnSpPr>
        <p:spPr>
          <a:xfrm flipH="1">
            <a:off x="5159896" y="5756885"/>
            <a:ext cx="433379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79DA9B8-0BA1-9D73-090D-832483F8A44F}"/>
              </a:ext>
            </a:extLst>
          </p:cNvPr>
          <p:cNvSpPr txBox="1"/>
          <p:nvPr/>
        </p:nvSpPr>
        <p:spPr>
          <a:xfrm>
            <a:off x="5417305" y="6457890"/>
            <a:ext cx="1809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Ангарск 2023 г</a:t>
            </a:r>
            <a:r>
              <a:rPr lang="ru-RU" sz="2000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7ED429-D421-B28F-5989-F1C45013E80D}"/>
              </a:ext>
            </a:extLst>
          </p:cNvPr>
          <p:cNvSpPr txBox="1"/>
          <p:nvPr/>
        </p:nvSpPr>
        <p:spPr>
          <a:xfrm>
            <a:off x="2698308" y="61781"/>
            <a:ext cx="6795386" cy="95410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ru-RU" sz="1400" dirty="0">
                <a:latin typeface="Arial" pitchFamily="34" charset="0"/>
                <a:cs typeface="Arial" pitchFamily="34" charset="0"/>
              </a:rPr>
              <a:t>МИНИСТЕРСТВО ОБРАЗОВАНИЯ ИРКУТСКОЙ ОБЛАСТИ</a:t>
            </a:r>
          </a:p>
          <a:p>
            <a:pPr algn="ctr"/>
            <a:r>
              <a:rPr lang="ru-RU" sz="1400" dirty="0">
                <a:latin typeface="Arial" pitchFamily="34" charset="0"/>
                <a:cs typeface="Arial" pitchFamily="34" charset="0"/>
              </a:rPr>
              <a:t>Государственное бюджетное профессиональное образовательное учреждение</a:t>
            </a:r>
          </a:p>
          <a:p>
            <a:pPr algn="ctr"/>
            <a:r>
              <a:rPr lang="ru-RU" sz="1400" dirty="0">
                <a:latin typeface="Arial" pitchFamily="34" charset="0"/>
                <a:cs typeface="Arial" pitchFamily="34" charset="0"/>
              </a:rPr>
              <a:t>Иркутской области</a:t>
            </a:r>
          </a:p>
          <a:p>
            <a:pPr algn="ctr"/>
            <a:r>
              <a:rPr lang="ru-RU" sz="1400" dirty="0">
                <a:latin typeface="Arial" pitchFamily="34" charset="0"/>
                <a:cs typeface="Arial" pitchFamily="34" charset="0"/>
              </a:rPr>
              <a:t>«Ангарский промышленно – экономический техникум»</a:t>
            </a:r>
          </a:p>
        </p:txBody>
      </p:sp>
    </p:spTree>
    <p:extLst>
      <p:ext uri="{BB962C8B-B14F-4D97-AF65-F5344CB8AC3E}">
        <p14:creationId xmlns:p14="http://schemas.microsoft.com/office/powerpoint/2010/main" val="383054526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B2D9C2-0B8D-3CD9-F8E4-91857963D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4493" y="515390"/>
            <a:ext cx="7704859" cy="947651"/>
          </a:xfrm>
        </p:spPr>
        <p:txBody>
          <a:bodyPr>
            <a:norm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Цели и задачи учебной практики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406BAC-4668-09F2-D877-ABAA3ADE9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463044"/>
            <a:ext cx="7886700" cy="5153891"/>
          </a:xfrm>
        </p:spPr>
        <p:txBody>
          <a:bodyPr>
            <a:normAutofit fontScale="85000" lnSpcReduction="10000"/>
          </a:bodyPr>
          <a:lstStyle/>
          <a:p>
            <a:pPr marL="0" indent="45000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ru-RU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Целью </a:t>
            </a:r>
            <a:r>
              <a:rPr lang="ru-RU" dirty="0"/>
              <a:t>по практической подготовке в виде производственной </a:t>
            </a:r>
            <a:r>
              <a:rPr lang="ru-RU" dirty="0" smtClean="0"/>
              <a:t>практики</a:t>
            </a:r>
            <a:r>
              <a:rPr lang="ru-RU" dirty="0"/>
              <a:t> </a:t>
            </a:r>
            <a:r>
              <a:rPr lang="ru-RU" dirty="0" smtClean="0"/>
              <a:t>профессионального модуля</a:t>
            </a:r>
            <a:r>
              <a:rPr lang="ru-RU" dirty="0"/>
              <a:t> </a:t>
            </a:r>
            <a:r>
              <a:rPr lang="ru-RU" dirty="0" smtClean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является </a:t>
            </a:r>
            <a:r>
              <a:rPr lang="ru-RU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овладение видом профессиональной деятельности, </a:t>
            </a:r>
            <a:r>
              <a:rPr lang="ru-RU" dirty="0">
                <a:ea typeface="Calibri" panose="020F0502020204030204" pitchFamily="34" charset="0"/>
                <a:cs typeface="Arial" panose="020B0604020202020204" pitchFamily="34" charset="0"/>
              </a:rPr>
              <a:t>р</a:t>
            </a:r>
            <a:r>
              <a:rPr lang="ru-RU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азработка модулей программного обеспечения для компьютерных систем, общими и профессиональными компетенциями по специальности.</a:t>
            </a:r>
          </a:p>
          <a:p>
            <a:pPr marL="0" indent="45000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ru-RU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Основные задачи учебной практики:</a:t>
            </a:r>
          </a:p>
          <a:p>
            <a:pPr marL="0" indent="450000" algn="just">
              <a:lnSpc>
                <a:spcPct val="170000"/>
              </a:lnSpc>
              <a:spcBef>
                <a:spcPts val="0"/>
              </a:spcBef>
              <a:buFont typeface="Symbol" panose="05050102010706020507" pitchFamily="18" charset="2"/>
              <a:buChar char=""/>
            </a:pPr>
            <a:r>
              <a:rPr lang="ru-RU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Систематизация, обобщение, закрепление и углубление знаний и умений;</a:t>
            </a:r>
          </a:p>
          <a:p>
            <a:pPr marL="0" indent="450000" algn="just">
              <a:lnSpc>
                <a:spcPct val="170000"/>
              </a:lnSpc>
              <a:spcBef>
                <a:spcPts val="0"/>
              </a:spcBef>
              <a:buFont typeface="Symbol" panose="05050102010706020507" pitchFamily="18" charset="2"/>
              <a:buChar char=""/>
            </a:pPr>
            <a:r>
              <a:rPr lang="ru-RU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Формирование у студентов знаний, умений и навыков, профессиональных компетенций, профессионально значимых личностных качеств;</a:t>
            </a:r>
          </a:p>
          <a:p>
            <a:pPr marL="0" indent="450000" algn="just">
              <a:lnSpc>
                <a:spcPct val="170000"/>
              </a:lnSpc>
              <a:spcBef>
                <a:spcPts val="0"/>
              </a:spcBef>
              <a:buFont typeface="Symbol" panose="05050102010706020507" pitchFamily="18" charset="2"/>
              <a:buChar char=""/>
            </a:pPr>
            <a:r>
              <a:rPr lang="ru-RU" dirty="0">
                <a:ea typeface="Calibri" panose="020F0502020204030204" pitchFamily="34" charset="0"/>
                <a:cs typeface="Arial" panose="020B0604020202020204" pitchFamily="34" charset="0"/>
              </a:rPr>
              <a:t>Р</a:t>
            </a:r>
            <a:r>
              <a:rPr lang="ru-RU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азвитие профессионального интереса, формирование мотивационно-целостного отношения к профессиональной деятельности, готовности к выполнению профессиональных задач в соответствии с нормами морали, профессиональной этики и служебного этикета.</a:t>
            </a:r>
          </a:p>
        </p:txBody>
      </p:sp>
    </p:spTree>
    <p:extLst>
      <p:ext uri="{BB962C8B-B14F-4D97-AF65-F5344CB8AC3E}">
        <p14:creationId xmlns:p14="http://schemas.microsoft.com/office/powerpoint/2010/main" val="391763364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D8AD1C-1C4E-E9CE-4DD7-725FA1B5C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6836" y="365129"/>
            <a:ext cx="7642514" cy="1325563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Постановка задачи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D9B61E-4864-2059-F577-6B2AEAD77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136" y="1191868"/>
            <a:ext cx="8596668" cy="3880773"/>
          </a:xfrm>
        </p:spPr>
        <p:txBody>
          <a:bodyPr>
            <a:normAutofit/>
          </a:bodyPr>
          <a:lstStyle/>
          <a:p>
            <a:pPr marL="0" indent="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Необходимо создать базу данных на 1с внутриофисные расходы организации ООО «Лето».</a:t>
            </a:r>
          </a:p>
          <a:p>
            <a:pPr marL="0" indent="457200" algn="just">
              <a:lnSpc>
                <a:spcPct val="150000"/>
              </a:lnSpc>
              <a:spcBef>
                <a:spcPts val="0"/>
              </a:spcBef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36361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672EFC-7D31-B873-8E17-9D1401C0F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798" y="374183"/>
            <a:ext cx="7704859" cy="1325563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Программное обеспечение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2F7E93-416A-8741-17A5-BC7C4CA3895E}"/>
              </a:ext>
            </a:extLst>
          </p:cNvPr>
          <p:cNvSpPr txBox="1"/>
          <p:nvPr/>
        </p:nvSpPr>
        <p:spPr>
          <a:xfrm>
            <a:off x="5841811" y="4948596"/>
            <a:ext cx="25235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Arial" pitchFamily="34" charset="0"/>
                <a:cs typeface="Arial" pitchFamily="34" charset="0"/>
              </a:rPr>
              <a:t>1С:Предприятие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852" y="2677520"/>
            <a:ext cx="2643549" cy="22710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CA285B-890B-25BD-2B0C-B4B8952447BD}"/>
              </a:ext>
            </a:extLst>
          </p:cNvPr>
          <p:cNvSpPr txBox="1"/>
          <p:nvPr/>
        </p:nvSpPr>
        <p:spPr>
          <a:xfrm>
            <a:off x="1573049" y="5051650"/>
            <a:ext cx="1358456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itchFamily="34" charset="0"/>
                <a:cs typeface="Arial" pitchFamily="34" charset="0"/>
              </a:rPr>
              <a:t>Microsoft Visio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03DD603-AD0C-43B9-EF35-A7B842A3F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332" y="1699746"/>
            <a:ext cx="2779385" cy="370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8715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7AE6D4-895A-5F70-D860-A7EC042CA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617575" cy="1085395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Диаграмма вариантов использования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13205" y="717191"/>
            <a:ext cx="7747666" cy="4452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90951" y="5187636"/>
            <a:ext cx="4192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Диаграмма вариантов использования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373619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 smtClean="0"/>
              <a:t>Справочники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168" y="1441193"/>
            <a:ext cx="1838582" cy="752580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677334" y="2444436"/>
            <a:ext cx="3354108" cy="3825689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4"/>
          <a:stretch>
            <a:fillRect/>
          </a:stretch>
        </p:blipFill>
        <p:spPr>
          <a:xfrm>
            <a:off x="4174955" y="1404979"/>
            <a:ext cx="3594260" cy="4003411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5"/>
          <a:stretch>
            <a:fillRect/>
          </a:stretch>
        </p:blipFill>
        <p:spPr>
          <a:xfrm>
            <a:off x="7912729" y="181069"/>
            <a:ext cx="3592160" cy="37532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73159" y="3881352"/>
            <a:ext cx="287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Справочник Организация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078994" y="5356632"/>
            <a:ext cx="342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Справочник Товары на складе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221352" y="6227421"/>
            <a:ext cx="261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Справочник Работники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836867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 smtClean="0"/>
              <a:t>Подсистемы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66" y="1367564"/>
            <a:ext cx="6287377" cy="44487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492892" y="5816360"/>
            <a:ext cx="3167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Подсистема Администратор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932308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 smtClean="0"/>
              <a:t>Подсистемы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28" y="840399"/>
            <a:ext cx="5639587" cy="36200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947" y="1876304"/>
            <a:ext cx="5887272" cy="41058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883121" y="4418215"/>
            <a:ext cx="2842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Подсистема бухгалтерия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580360" y="5982152"/>
            <a:ext cx="307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Подсистема </a:t>
            </a:r>
            <a:r>
              <a:rPr lang="ru-RU" dirty="0" err="1" smtClean="0"/>
              <a:t>Менчендайзер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228202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 smtClean="0"/>
              <a:t>Документы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344" y="3790607"/>
            <a:ext cx="7497221" cy="22101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5939073" y="6064090"/>
            <a:ext cx="2549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Печать Номенклатуры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53" y="988403"/>
            <a:ext cx="10181412" cy="23429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4846429" y="3394778"/>
            <a:ext cx="284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Документ Номенклатуры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061972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</TotalTime>
  <Words>270</Words>
  <Application>Microsoft Office PowerPoint</Application>
  <PresentationFormat>Широкоэкранный</PresentationFormat>
  <Paragraphs>65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Symbol</vt:lpstr>
      <vt:lpstr>Trebuchet MS</vt:lpstr>
      <vt:lpstr>Wingdings 3</vt:lpstr>
      <vt:lpstr>Аспект</vt:lpstr>
      <vt:lpstr>ОТЧЁТ  по практической подготовке в виде производственной практики профессионального модуля (ПМ.11) Разработка, администрирование и защита баз данных</vt:lpstr>
      <vt:lpstr>Цели и задачи учебной практики</vt:lpstr>
      <vt:lpstr>Постановка задачи</vt:lpstr>
      <vt:lpstr>Программное обеспечение</vt:lpstr>
      <vt:lpstr>Диаграмма вариантов использования</vt:lpstr>
      <vt:lpstr>Справочники</vt:lpstr>
      <vt:lpstr>Подсистемы</vt:lpstr>
      <vt:lpstr>Подсистемы</vt:lpstr>
      <vt:lpstr>Документы</vt:lpstr>
      <vt:lpstr>Обработки</vt:lpstr>
      <vt:lpstr>Регистр накопления</vt:lpstr>
      <vt:lpstr>Отчет</vt:lpstr>
      <vt:lpstr>Авторизация</vt:lpstr>
      <vt:lpstr>Авторизация</vt:lpstr>
      <vt:lpstr>Авторизация</vt:lpstr>
      <vt:lpstr>Заключение</vt:lpstr>
      <vt:lpstr>ОТЧЁТ  по практической подготовке в виде производственной практики профессионального модуля (ПМ.11) Разработка, администрирование и защита баз данных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ОТЧЁТ  по практической подготовке в виде производственной практики профессионального модуля (ПМ.11) Разработка, администрирование и защита баз данных</dc:title>
  <dc:creator>ADMIN</dc:creator>
  <cp:lastModifiedBy>ADMIN</cp:lastModifiedBy>
  <cp:revision>6</cp:revision>
  <dcterms:created xsi:type="dcterms:W3CDTF">2023-12-21T00:13:44Z</dcterms:created>
  <dcterms:modified xsi:type="dcterms:W3CDTF">2023-12-21T00:52:12Z</dcterms:modified>
</cp:coreProperties>
</file>