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7104050" cy="10234600"/>
  <p:embeddedFontLst>
    <p:embeddedFont>
      <p:font typeface="Poppins"/>
      <p:bold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7" roundtripDataSignature="AMtx7mjSb90RQNCbLOgtxi/2QSVQTUx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oppins-bold.fntdata"/><Relationship Id="rId14" Type="http://schemas.openxmlformats.org/officeDocument/2006/relationships/slide" Target="slides/slide10.xml"/><Relationship Id="rId17" Type="http://customschemas.google.com/relationships/presentationmetadata" Target="metadata"/><Relationship Id="rId16" Type="http://schemas.openxmlformats.org/officeDocument/2006/relationships/font" Target="fonts/Poppi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1"/>
            <a:ext cx="3078427" cy="513509"/>
          </a:xfrm>
          <a:prstGeom prst="rect">
            <a:avLst/>
          </a:prstGeom>
          <a:noFill/>
          <a:ln>
            <a:noFill/>
          </a:ln>
        </p:spPr>
        <p:txBody>
          <a:bodyPr anchorCtr="0" anchor="t" bIns="48300" lIns="96625" spcFirstLastPara="1" rIns="96625" wrap="square" tIns="483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023993" y="1"/>
            <a:ext cx="3078427" cy="513509"/>
          </a:xfrm>
          <a:prstGeom prst="rect">
            <a:avLst/>
          </a:prstGeom>
          <a:noFill/>
          <a:ln>
            <a:noFill/>
          </a:ln>
        </p:spPr>
        <p:txBody>
          <a:bodyPr anchorCtr="0" anchor="t" bIns="48300" lIns="96625" spcFirstLastPara="1" rIns="96625" wrap="square" tIns="483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81013" y="1279525"/>
            <a:ext cx="6142037"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10407" y="4925408"/>
            <a:ext cx="5683250" cy="4029878"/>
          </a:xfrm>
          <a:prstGeom prst="rect">
            <a:avLst/>
          </a:prstGeom>
          <a:noFill/>
          <a:ln>
            <a:noFill/>
          </a:ln>
        </p:spPr>
        <p:txBody>
          <a:bodyPr anchorCtr="0" anchor="t" bIns="48300" lIns="96625" spcFirstLastPara="1" rIns="96625" wrap="square" tIns="483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721108"/>
            <a:ext cx="3078427" cy="513508"/>
          </a:xfrm>
          <a:prstGeom prst="rect">
            <a:avLst/>
          </a:prstGeom>
          <a:noFill/>
          <a:ln>
            <a:noFill/>
          </a:ln>
        </p:spPr>
        <p:txBody>
          <a:bodyPr anchorCtr="0" anchor="b" bIns="48300" lIns="96625" spcFirstLastPara="1" rIns="96625" wrap="square" tIns="483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023993" y="9721108"/>
            <a:ext cx="3078427" cy="513508"/>
          </a:xfrm>
          <a:prstGeom prst="rect">
            <a:avLst/>
          </a:prstGeom>
          <a:noFill/>
          <a:ln>
            <a:noFill/>
          </a:ln>
        </p:spPr>
        <p:txBody>
          <a:bodyPr anchorCtr="0" anchor="b" bIns="48300" lIns="96625" spcFirstLastPara="1" rIns="96625" wrap="square" tIns="483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p:nvPr>
            <p:ph idx="2" type="sldImg"/>
          </p:nvPr>
        </p:nvSpPr>
        <p:spPr>
          <a:xfrm>
            <a:off x="481013" y="1279525"/>
            <a:ext cx="6142037"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p1:notes"/>
          <p:cNvSpPr txBox="1"/>
          <p:nvPr>
            <p:ph idx="1" type="body"/>
          </p:nvPr>
        </p:nvSpPr>
        <p:spPr>
          <a:xfrm>
            <a:off x="710407" y="4925408"/>
            <a:ext cx="5683250" cy="4029878"/>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82" name="Google Shape;82;p1:notes"/>
          <p:cNvSpPr txBox="1"/>
          <p:nvPr>
            <p:ph idx="12" type="sldNum"/>
          </p:nvPr>
        </p:nvSpPr>
        <p:spPr>
          <a:xfrm>
            <a:off x="4023993" y="9721108"/>
            <a:ext cx="3078427" cy="513508"/>
          </a:xfrm>
          <a:prstGeom prst="rect">
            <a:avLst/>
          </a:prstGeom>
          <a:noFill/>
          <a:ln>
            <a:noFill/>
          </a:ln>
        </p:spPr>
        <p:txBody>
          <a:bodyPr anchorCtr="0" anchor="b" bIns="48300" lIns="96625" spcFirstLastPara="1" rIns="96625" wrap="square" tIns="483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1:notes"/>
          <p:cNvSpPr/>
          <p:nvPr>
            <p:ph idx="2" type="sldImg"/>
          </p:nvPr>
        </p:nvSpPr>
        <p:spPr>
          <a:xfrm>
            <a:off x="481013" y="1279525"/>
            <a:ext cx="6142037"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11:notes"/>
          <p:cNvSpPr txBox="1"/>
          <p:nvPr>
            <p:ph idx="1" type="body"/>
          </p:nvPr>
        </p:nvSpPr>
        <p:spPr>
          <a:xfrm>
            <a:off x="710407" y="4925408"/>
            <a:ext cx="5683250" cy="4029878"/>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203" name="Google Shape;203;p11:notes"/>
          <p:cNvSpPr txBox="1"/>
          <p:nvPr>
            <p:ph idx="12" type="sldNum"/>
          </p:nvPr>
        </p:nvSpPr>
        <p:spPr>
          <a:xfrm>
            <a:off x="4023993" y="9721108"/>
            <a:ext cx="3078427" cy="513508"/>
          </a:xfrm>
          <a:prstGeom prst="rect">
            <a:avLst/>
          </a:prstGeom>
          <a:noFill/>
          <a:ln>
            <a:noFill/>
          </a:ln>
        </p:spPr>
        <p:txBody>
          <a:bodyPr anchorCtr="0" anchor="b" bIns="48300" lIns="96625" spcFirstLastPara="1" rIns="96625" wrap="square" tIns="483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481013" y="1279525"/>
            <a:ext cx="6142037"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2:notes"/>
          <p:cNvSpPr txBox="1"/>
          <p:nvPr>
            <p:ph idx="1" type="body"/>
          </p:nvPr>
        </p:nvSpPr>
        <p:spPr>
          <a:xfrm>
            <a:off x="710407" y="4925408"/>
            <a:ext cx="5683250" cy="4029878"/>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92" name="Google Shape;92;p2:notes"/>
          <p:cNvSpPr txBox="1"/>
          <p:nvPr>
            <p:ph idx="12" type="sldNum"/>
          </p:nvPr>
        </p:nvSpPr>
        <p:spPr>
          <a:xfrm>
            <a:off x="4023993" y="9721108"/>
            <a:ext cx="3078427" cy="513508"/>
          </a:xfrm>
          <a:prstGeom prst="rect">
            <a:avLst/>
          </a:prstGeom>
          <a:noFill/>
          <a:ln>
            <a:noFill/>
          </a:ln>
        </p:spPr>
        <p:txBody>
          <a:bodyPr anchorCtr="0" anchor="b" bIns="48300" lIns="96625" spcFirstLastPara="1" rIns="96625" wrap="square" tIns="483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p:nvPr>
            <p:ph idx="2" type="sldImg"/>
          </p:nvPr>
        </p:nvSpPr>
        <p:spPr>
          <a:xfrm>
            <a:off x="481013" y="1279525"/>
            <a:ext cx="6142037"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3:notes"/>
          <p:cNvSpPr txBox="1"/>
          <p:nvPr>
            <p:ph idx="1" type="body"/>
          </p:nvPr>
        </p:nvSpPr>
        <p:spPr>
          <a:xfrm>
            <a:off x="710407" y="4925408"/>
            <a:ext cx="5683250" cy="4029878"/>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03" name="Google Shape;103;p3:notes"/>
          <p:cNvSpPr txBox="1"/>
          <p:nvPr>
            <p:ph idx="12" type="sldNum"/>
          </p:nvPr>
        </p:nvSpPr>
        <p:spPr>
          <a:xfrm>
            <a:off x="4023993" y="9721108"/>
            <a:ext cx="3078427" cy="513508"/>
          </a:xfrm>
          <a:prstGeom prst="rect">
            <a:avLst/>
          </a:prstGeom>
          <a:noFill/>
          <a:ln>
            <a:noFill/>
          </a:ln>
        </p:spPr>
        <p:txBody>
          <a:bodyPr anchorCtr="0" anchor="b" bIns="48300" lIns="96625" spcFirstLastPara="1" rIns="96625" wrap="square" tIns="483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p:nvPr>
            <p:ph idx="2" type="sldImg"/>
          </p:nvPr>
        </p:nvSpPr>
        <p:spPr>
          <a:xfrm>
            <a:off x="481013" y="1279525"/>
            <a:ext cx="6142037"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4:notes"/>
          <p:cNvSpPr txBox="1"/>
          <p:nvPr>
            <p:ph idx="1" type="body"/>
          </p:nvPr>
        </p:nvSpPr>
        <p:spPr>
          <a:xfrm>
            <a:off x="710407" y="4925408"/>
            <a:ext cx="5683250" cy="4029878"/>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rPr lang="en-US"/>
              <a:t>CoatNET384, CoatNET224, EfficientNet_v2</a:t>
            </a:r>
            <a:endParaRPr/>
          </a:p>
        </p:txBody>
      </p:sp>
      <p:sp>
        <p:nvSpPr>
          <p:cNvPr id="115" name="Google Shape;115;p4:notes"/>
          <p:cNvSpPr txBox="1"/>
          <p:nvPr>
            <p:ph idx="12" type="sldNum"/>
          </p:nvPr>
        </p:nvSpPr>
        <p:spPr>
          <a:xfrm>
            <a:off x="4023993" y="9721108"/>
            <a:ext cx="3078427" cy="513508"/>
          </a:xfrm>
          <a:prstGeom prst="rect">
            <a:avLst/>
          </a:prstGeom>
          <a:noFill/>
          <a:ln>
            <a:noFill/>
          </a:ln>
        </p:spPr>
        <p:txBody>
          <a:bodyPr anchorCtr="0" anchor="b" bIns="48300" lIns="96625" spcFirstLastPara="1" rIns="96625" wrap="square" tIns="483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p:nvPr>
            <p:ph idx="2" type="sldImg"/>
          </p:nvPr>
        </p:nvSpPr>
        <p:spPr>
          <a:xfrm>
            <a:off x="481013" y="1279525"/>
            <a:ext cx="6142037"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5:notes"/>
          <p:cNvSpPr txBox="1"/>
          <p:nvPr>
            <p:ph idx="1" type="body"/>
          </p:nvPr>
        </p:nvSpPr>
        <p:spPr>
          <a:xfrm>
            <a:off x="710407" y="4925408"/>
            <a:ext cx="5683250" cy="4029878"/>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26" name="Google Shape;126;p5:notes"/>
          <p:cNvSpPr txBox="1"/>
          <p:nvPr>
            <p:ph idx="12" type="sldNum"/>
          </p:nvPr>
        </p:nvSpPr>
        <p:spPr>
          <a:xfrm>
            <a:off x="4023993" y="9721108"/>
            <a:ext cx="3078427" cy="513508"/>
          </a:xfrm>
          <a:prstGeom prst="rect">
            <a:avLst/>
          </a:prstGeom>
          <a:noFill/>
          <a:ln>
            <a:noFill/>
          </a:ln>
        </p:spPr>
        <p:txBody>
          <a:bodyPr anchorCtr="0" anchor="b" bIns="48300" lIns="96625" spcFirstLastPara="1" rIns="96625" wrap="square" tIns="483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p:nvPr>
            <p:ph idx="2" type="sldImg"/>
          </p:nvPr>
        </p:nvSpPr>
        <p:spPr>
          <a:xfrm>
            <a:off x="481013" y="1279525"/>
            <a:ext cx="6142037"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7:notes"/>
          <p:cNvSpPr txBox="1"/>
          <p:nvPr>
            <p:ph idx="1" type="body"/>
          </p:nvPr>
        </p:nvSpPr>
        <p:spPr>
          <a:xfrm>
            <a:off x="710407" y="4925408"/>
            <a:ext cx="5683250" cy="4029878"/>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45" name="Google Shape;145;p7:notes"/>
          <p:cNvSpPr txBox="1"/>
          <p:nvPr>
            <p:ph idx="12" type="sldNum"/>
          </p:nvPr>
        </p:nvSpPr>
        <p:spPr>
          <a:xfrm>
            <a:off x="4023993" y="9721108"/>
            <a:ext cx="3078427" cy="513508"/>
          </a:xfrm>
          <a:prstGeom prst="rect">
            <a:avLst/>
          </a:prstGeom>
          <a:noFill/>
          <a:ln>
            <a:noFill/>
          </a:ln>
        </p:spPr>
        <p:txBody>
          <a:bodyPr anchorCtr="0" anchor="b" bIns="48300" lIns="96625" spcFirstLastPara="1" rIns="96625" wrap="square" tIns="483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aa154df723_2_4:notes"/>
          <p:cNvSpPr/>
          <p:nvPr>
            <p:ph idx="2" type="sldImg"/>
          </p:nvPr>
        </p:nvSpPr>
        <p:spPr>
          <a:xfrm>
            <a:off x="481013" y="1279525"/>
            <a:ext cx="6141900" cy="345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g2aa154df723_2_4:notes"/>
          <p:cNvSpPr txBox="1"/>
          <p:nvPr>
            <p:ph idx="1" type="body"/>
          </p:nvPr>
        </p:nvSpPr>
        <p:spPr>
          <a:xfrm>
            <a:off x="710407" y="4925408"/>
            <a:ext cx="5683200" cy="4029900"/>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57" name="Google Shape;157;g2aa154df723_2_4:notes"/>
          <p:cNvSpPr txBox="1"/>
          <p:nvPr>
            <p:ph idx="12" type="sldNum"/>
          </p:nvPr>
        </p:nvSpPr>
        <p:spPr>
          <a:xfrm>
            <a:off x="4023993" y="9721108"/>
            <a:ext cx="3078300" cy="513600"/>
          </a:xfrm>
          <a:prstGeom prst="rect">
            <a:avLst/>
          </a:prstGeom>
          <a:noFill/>
          <a:ln>
            <a:noFill/>
          </a:ln>
        </p:spPr>
        <p:txBody>
          <a:bodyPr anchorCtr="0" anchor="b" bIns="48300" lIns="96625" spcFirstLastPara="1" rIns="96625" wrap="square" tIns="483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0:notes"/>
          <p:cNvSpPr/>
          <p:nvPr>
            <p:ph idx="2" type="sldImg"/>
          </p:nvPr>
        </p:nvSpPr>
        <p:spPr>
          <a:xfrm>
            <a:off x="481013" y="1279525"/>
            <a:ext cx="6142037"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10:notes"/>
          <p:cNvSpPr txBox="1"/>
          <p:nvPr>
            <p:ph idx="1" type="body"/>
          </p:nvPr>
        </p:nvSpPr>
        <p:spPr>
          <a:xfrm>
            <a:off x="710407" y="4925408"/>
            <a:ext cx="5683250" cy="4029878"/>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72" name="Google Shape;172;p10:notes"/>
          <p:cNvSpPr txBox="1"/>
          <p:nvPr>
            <p:ph idx="12" type="sldNum"/>
          </p:nvPr>
        </p:nvSpPr>
        <p:spPr>
          <a:xfrm>
            <a:off x="4023993" y="9721108"/>
            <a:ext cx="3078427" cy="513508"/>
          </a:xfrm>
          <a:prstGeom prst="rect">
            <a:avLst/>
          </a:prstGeom>
          <a:noFill/>
          <a:ln>
            <a:noFill/>
          </a:ln>
        </p:spPr>
        <p:txBody>
          <a:bodyPr anchorCtr="0" anchor="b" bIns="48300" lIns="96625" spcFirstLastPara="1" rIns="96625" wrap="square" tIns="483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9:notes"/>
          <p:cNvSpPr/>
          <p:nvPr>
            <p:ph idx="2" type="sldImg"/>
          </p:nvPr>
        </p:nvSpPr>
        <p:spPr>
          <a:xfrm>
            <a:off x="481013" y="1279525"/>
            <a:ext cx="6142037"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9:notes"/>
          <p:cNvSpPr txBox="1"/>
          <p:nvPr>
            <p:ph idx="1" type="body"/>
          </p:nvPr>
        </p:nvSpPr>
        <p:spPr>
          <a:xfrm>
            <a:off x="710407" y="4925408"/>
            <a:ext cx="5683250" cy="4029878"/>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91" name="Google Shape;191;p9:notes"/>
          <p:cNvSpPr txBox="1"/>
          <p:nvPr>
            <p:ph idx="12" type="sldNum"/>
          </p:nvPr>
        </p:nvSpPr>
        <p:spPr>
          <a:xfrm>
            <a:off x="4023993" y="9721108"/>
            <a:ext cx="3078427" cy="513508"/>
          </a:xfrm>
          <a:prstGeom prst="rect">
            <a:avLst/>
          </a:prstGeom>
          <a:noFill/>
          <a:ln>
            <a:noFill/>
          </a:ln>
        </p:spPr>
        <p:txBody>
          <a:bodyPr anchorCtr="0" anchor="b" bIns="48300" lIns="96625" spcFirstLastPara="1" rIns="96625" wrap="square" tIns="483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7" name="Shape 67"/>
        <p:cNvGrpSpPr/>
        <p:nvPr/>
      </p:nvGrpSpPr>
      <p:grpSpPr>
        <a:xfrm>
          <a:off x="0" y="0"/>
          <a:ext cx="0" cy="0"/>
          <a:chOff x="0" y="0"/>
          <a:chExt cx="0" cy="0"/>
        </a:xfrm>
      </p:grpSpPr>
      <p:sp>
        <p:nvSpPr>
          <p:cNvPr id="68" name="Google Shape;68;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3" name="Shape 73"/>
        <p:cNvGrpSpPr/>
        <p:nvPr/>
      </p:nvGrpSpPr>
      <p:grpSpPr>
        <a:xfrm>
          <a:off x="0" y="0"/>
          <a:ext cx="0" cy="0"/>
          <a:chOff x="0" y="0"/>
          <a:chExt cx="0" cy="0"/>
        </a:xfrm>
      </p:grpSpPr>
      <p:sp>
        <p:nvSpPr>
          <p:cNvPr id="74" name="Google Shape;74;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5" name="Google Shape;2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3" name="Shape 53"/>
        <p:cNvGrpSpPr/>
        <p:nvPr/>
      </p:nvGrpSpPr>
      <p:grpSpPr>
        <a:xfrm>
          <a:off x="0" y="0"/>
          <a:ext cx="0" cy="0"/>
          <a:chOff x="0" y="0"/>
          <a:chExt cx="0" cy="0"/>
        </a:xfrm>
      </p:grpSpPr>
      <p:sp>
        <p:nvSpPr>
          <p:cNvPr id="54" name="Google Shape;54;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6" name="Google Shape;56;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7" name="Google Shape;5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0" name="Shape 60"/>
        <p:cNvGrpSpPr/>
        <p:nvPr/>
      </p:nvGrpSpPr>
      <p:grpSpPr>
        <a:xfrm>
          <a:off x="0" y="0"/>
          <a:ext cx="0" cy="0"/>
          <a:chOff x="0" y="0"/>
          <a:chExt cx="0" cy="0"/>
        </a:xfrm>
      </p:grpSpPr>
      <p:sp>
        <p:nvSpPr>
          <p:cNvPr id="61" name="Google Shape;61;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1"/>
          <p:cNvSpPr/>
          <p:nvPr>
            <p:ph idx="2" type="pic"/>
          </p:nvPr>
        </p:nvSpPr>
        <p:spPr>
          <a:xfrm>
            <a:off x="5183188" y="987425"/>
            <a:ext cx="6172200" cy="4873625"/>
          </a:xfrm>
          <a:prstGeom prst="rect">
            <a:avLst/>
          </a:prstGeom>
          <a:noFill/>
          <a:ln>
            <a:noFill/>
          </a:ln>
        </p:spPr>
      </p:sp>
      <p:sp>
        <p:nvSpPr>
          <p:cNvPr id="63" name="Google Shape;63;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3F3F3"/>
            </a:gs>
            <a:gs pos="100000">
              <a:srgbClr val="FFFFFF"/>
            </a:gs>
          </a:gsLst>
          <a:lin ang="5400000" scaled="0"/>
        </a:gra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8.png"/><Relationship Id="rId10" Type="http://schemas.openxmlformats.org/officeDocument/2006/relationships/image" Target="../media/image4.png"/><Relationship Id="rId9" Type="http://schemas.openxmlformats.org/officeDocument/2006/relationships/image" Target="../media/image11.png"/><Relationship Id="rId5" Type="http://schemas.openxmlformats.org/officeDocument/2006/relationships/image" Target="../media/image5.png"/><Relationship Id="rId6" Type="http://schemas.openxmlformats.org/officeDocument/2006/relationships/image" Target="../media/image7.png"/><Relationship Id="rId7" Type="http://schemas.openxmlformats.org/officeDocument/2006/relationships/image" Target="../media/image2.png"/><Relationship Id="rId8"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16.png"/><Relationship Id="rId6" Type="http://schemas.openxmlformats.org/officeDocument/2006/relationships/image" Target="../media/image15.png"/><Relationship Id="rId7"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0" y="0"/>
            <a:ext cx="12192000" cy="6350000"/>
          </a:xfrm>
          <a:custGeom>
            <a:rect b="b" l="l" r="r" t="t"/>
            <a:pathLst>
              <a:path extrusionOk="0" h="6350000" w="12192000">
                <a:moveTo>
                  <a:pt x="0" y="0"/>
                </a:moveTo>
                <a:lnTo>
                  <a:pt x="12192000" y="0"/>
                </a:lnTo>
                <a:lnTo>
                  <a:pt x="12192000" y="6350000"/>
                </a:lnTo>
                <a:lnTo>
                  <a:pt x="0" y="6350000"/>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1"/>
          <p:cNvSpPr txBox="1"/>
          <p:nvPr/>
        </p:nvSpPr>
        <p:spPr>
          <a:xfrm>
            <a:off x="254000" y="4287997"/>
            <a:ext cx="11002129" cy="1815882"/>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b="1" i="0" lang="en-US" sz="3600">
                <a:solidFill>
                  <a:schemeClr val="lt1"/>
                </a:solidFill>
                <a:latin typeface="Poppins"/>
                <a:ea typeface="Poppins"/>
                <a:cs typeface="Poppins"/>
                <a:sym typeface="Poppins"/>
              </a:rPr>
              <a:t>UBC Ovarian Cancer Subtype Classification and Outlier Detection (UBC-OCEAN)</a:t>
            </a:r>
            <a:endParaRPr/>
          </a:p>
          <a:p>
            <a:pPr indent="0" lvl="0" marL="0" marR="0" rtl="0" algn="l">
              <a:spcBef>
                <a:spcPts val="0"/>
              </a:spcBef>
              <a:spcAft>
                <a:spcPts val="0"/>
              </a:spcAft>
              <a:buNone/>
            </a:pPr>
            <a:r>
              <a:rPr lang="en-US" sz="2000">
                <a:solidFill>
                  <a:schemeClr val="lt1"/>
                </a:solidFill>
                <a:latin typeface="Poppins"/>
                <a:ea typeface="Poppins"/>
                <a:cs typeface="Poppins"/>
                <a:sym typeface="Poppins"/>
              </a:rPr>
              <a:t>Students: Ryabykin Alexey, Osokin Mikhail, Rudenkov Dmitry</a:t>
            </a:r>
            <a:endParaRPr/>
          </a:p>
          <a:p>
            <a:pPr indent="0" lvl="0" marL="0" marR="0" rtl="0" algn="l">
              <a:spcBef>
                <a:spcPts val="0"/>
              </a:spcBef>
              <a:spcAft>
                <a:spcPts val="0"/>
              </a:spcAft>
              <a:buNone/>
            </a:pPr>
            <a:r>
              <a:rPr lang="en-US" sz="2000">
                <a:solidFill>
                  <a:schemeClr val="lt1"/>
                </a:solidFill>
                <a:latin typeface="Poppins"/>
                <a:ea typeface="Poppins"/>
                <a:cs typeface="Poppins"/>
                <a:sym typeface="Poppins"/>
              </a:rPr>
              <a:t>Master’s Program: Data Science</a:t>
            </a:r>
            <a:endParaRPr/>
          </a:p>
        </p:txBody>
      </p:sp>
      <p:sp>
        <p:nvSpPr>
          <p:cNvPr id="86" name="Google Shape;86;p1"/>
          <p:cNvSpPr/>
          <p:nvPr/>
        </p:nvSpPr>
        <p:spPr>
          <a:xfrm>
            <a:off x="11728450" y="6449750"/>
            <a:ext cx="270087" cy="306467"/>
          </a:xfrm>
          <a:prstGeom prst="roundRect">
            <a:avLst>
              <a:gd fmla="val 16667" name="adj"/>
            </a:avLst>
          </a:prstGeom>
          <a:solidFill>
            <a:srgbClr val="1F3864"/>
          </a:solid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Poppins"/>
                <a:ea typeface="Poppins"/>
                <a:cs typeface="Poppins"/>
                <a:sym typeface="Poppins"/>
              </a:rPr>
              <a:t>1</a:t>
            </a:r>
            <a:endParaRPr/>
          </a:p>
        </p:txBody>
      </p:sp>
      <p:sp>
        <p:nvSpPr>
          <p:cNvPr id="87" name="Google Shape;87;p1"/>
          <p:cNvSpPr txBox="1"/>
          <p:nvPr/>
        </p:nvSpPr>
        <p:spPr>
          <a:xfrm>
            <a:off x="254000" y="6495261"/>
            <a:ext cx="702436"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800">
                <a:solidFill>
                  <a:srgbClr val="7F7F7F"/>
                </a:solidFill>
                <a:latin typeface="Poppins"/>
                <a:ea typeface="Poppins"/>
                <a:cs typeface="Poppins"/>
                <a:sym typeface="Poppins"/>
              </a:rPr>
              <a:t>HSE 2023</a:t>
            </a:r>
            <a:endParaRPr/>
          </a:p>
        </p:txBody>
      </p:sp>
      <p:pic>
        <p:nvPicPr>
          <p:cNvPr id="88" name="Google Shape;88;p1"/>
          <p:cNvPicPr preferRelativeResize="0"/>
          <p:nvPr/>
        </p:nvPicPr>
        <p:blipFill rotWithShape="1">
          <a:blip r:embed="rId3">
            <a:alphaModFix/>
          </a:blip>
          <a:srcRect b="0" l="0" r="0" t="0"/>
          <a:stretch/>
        </p:blipFill>
        <p:spPr>
          <a:xfrm>
            <a:off x="11496461" y="55445"/>
            <a:ext cx="629076" cy="6290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1"/>
          <p:cNvSpPr/>
          <p:nvPr/>
        </p:nvSpPr>
        <p:spPr>
          <a:xfrm>
            <a:off x="0" y="0"/>
            <a:ext cx="12192000" cy="6858000"/>
          </a:xfrm>
          <a:custGeom>
            <a:rect b="b" l="l" r="r" t="t"/>
            <a:pathLst>
              <a:path extrusionOk="0" h="6350000" w="12192000">
                <a:moveTo>
                  <a:pt x="0" y="0"/>
                </a:moveTo>
                <a:lnTo>
                  <a:pt x="12192000" y="0"/>
                </a:lnTo>
                <a:lnTo>
                  <a:pt x="12192000" y="6350000"/>
                </a:lnTo>
                <a:lnTo>
                  <a:pt x="0" y="6350000"/>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p11"/>
          <p:cNvSpPr txBox="1"/>
          <p:nvPr/>
        </p:nvSpPr>
        <p:spPr>
          <a:xfrm>
            <a:off x="3201597" y="3151950"/>
            <a:ext cx="5788800" cy="554100"/>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b="1" lang="en-US" sz="3000">
                <a:solidFill>
                  <a:schemeClr val="lt1"/>
                </a:solidFill>
                <a:latin typeface="Poppins"/>
                <a:ea typeface="Poppins"/>
                <a:cs typeface="Poppins"/>
                <a:sym typeface="Poppins"/>
              </a:rPr>
              <a:t>Thank you for your </a:t>
            </a:r>
            <a:r>
              <a:rPr b="1" lang="en-US" sz="3000">
                <a:solidFill>
                  <a:schemeClr val="lt1"/>
                </a:solidFill>
                <a:latin typeface="Poppins"/>
                <a:ea typeface="Poppins"/>
                <a:cs typeface="Poppins"/>
                <a:sym typeface="Poppins"/>
              </a:rPr>
              <a:t>attention</a:t>
            </a:r>
            <a:endParaRPr sz="2000">
              <a:solidFill>
                <a:schemeClr val="lt1"/>
              </a:solidFill>
              <a:latin typeface="Poppins"/>
              <a:ea typeface="Poppins"/>
              <a:cs typeface="Poppins"/>
              <a:sym typeface="Poppins"/>
            </a:endParaRPr>
          </a:p>
        </p:txBody>
      </p:sp>
      <p:sp>
        <p:nvSpPr>
          <p:cNvPr id="207" name="Google Shape;207;p11"/>
          <p:cNvSpPr/>
          <p:nvPr/>
        </p:nvSpPr>
        <p:spPr>
          <a:xfrm>
            <a:off x="11728450" y="6449750"/>
            <a:ext cx="270087" cy="306467"/>
          </a:xfrm>
          <a:prstGeom prst="roundRect">
            <a:avLst>
              <a:gd fmla="val 16667" name="adj"/>
            </a:avLst>
          </a:prstGeom>
          <a:solidFill>
            <a:srgbClr val="1F3864"/>
          </a:solid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Poppins"/>
                <a:ea typeface="Poppins"/>
                <a:cs typeface="Poppins"/>
                <a:sym typeface="Poppins"/>
              </a:rPr>
              <a:t>1</a:t>
            </a:r>
            <a:endParaRPr/>
          </a:p>
        </p:txBody>
      </p:sp>
      <p:sp>
        <p:nvSpPr>
          <p:cNvPr id="208" name="Google Shape;208;p11"/>
          <p:cNvSpPr txBox="1"/>
          <p:nvPr/>
        </p:nvSpPr>
        <p:spPr>
          <a:xfrm>
            <a:off x="254000" y="6495261"/>
            <a:ext cx="702436"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800">
                <a:solidFill>
                  <a:srgbClr val="7F7F7F"/>
                </a:solidFill>
                <a:latin typeface="Poppins"/>
                <a:ea typeface="Poppins"/>
                <a:cs typeface="Poppins"/>
                <a:sym typeface="Poppins"/>
              </a:rPr>
              <a:t>HSE 2023</a:t>
            </a:r>
            <a:endParaRPr/>
          </a:p>
        </p:txBody>
      </p:sp>
      <p:pic>
        <p:nvPicPr>
          <p:cNvPr id="209" name="Google Shape;209;p11"/>
          <p:cNvPicPr preferRelativeResize="0"/>
          <p:nvPr/>
        </p:nvPicPr>
        <p:blipFill rotWithShape="1">
          <a:blip r:embed="rId3">
            <a:alphaModFix/>
          </a:blip>
          <a:srcRect b="0" l="0" r="0" t="0"/>
          <a:stretch/>
        </p:blipFill>
        <p:spPr>
          <a:xfrm>
            <a:off x="11496461" y="55445"/>
            <a:ext cx="629076" cy="6290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p:nvPr/>
        </p:nvSpPr>
        <p:spPr>
          <a:xfrm>
            <a:off x="-11018" y="-11017"/>
            <a:ext cx="12482112" cy="762000"/>
          </a:xfrm>
          <a:custGeom>
            <a:rect b="b" l="l" r="r" t="t"/>
            <a:pathLst>
              <a:path extrusionOk="0" h="762000" w="12192000">
                <a:moveTo>
                  <a:pt x="0" y="0"/>
                </a:moveTo>
                <a:lnTo>
                  <a:pt x="12192000" y="0"/>
                </a:lnTo>
                <a:lnTo>
                  <a:pt x="12192000" y="762000"/>
                </a:lnTo>
                <a:lnTo>
                  <a:pt x="0" y="762000"/>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2"/>
          <p:cNvSpPr txBox="1"/>
          <p:nvPr/>
        </p:nvSpPr>
        <p:spPr>
          <a:xfrm>
            <a:off x="254000" y="139150"/>
            <a:ext cx="9495024" cy="461665"/>
          </a:xfrm>
          <a:prstGeom prst="rect">
            <a:avLst/>
          </a:prstGeom>
          <a:noFill/>
          <a:ln>
            <a:noFill/>
          </a:ln>
        </p:spPr>
        <p:txBody>
          <a:bodyPr anchorCtr="0" anchor="b" bIns="45700" lIns="91425" spcFirstLastPara="1" rIns="91425" wrap="square" tIns="45700">
            <a:spAutoFit/>
          </a:bodyPr>
          <a:lstStyle/>
          <a:p>
            <a:pPr indent="0" lvl="0" marL="0" rtl="0" algn="l">
              <a:spcBef>
                <a:spcPts val="0"/>
              </a:spcBef>
              <a:spcAft>
                <a:spcPts val="0"/>
              </a:spcAft>
              <a:buClr>
                <a:schemeClr val="dk1"/>
              </a:buClr>
              <a:buFont typeface="Arial"/>
              <a:buNone/>
            </a:pPr>
            <a:r>
              <a:rPr b="1" lang="en-US" sz="2400">
                <a:solidFill>
                  <a:schemeClr val="lt1"/>
                </a:solidFill>
                <a:latin typeface="Poppins"/>
                <a:ea typeface="Poppins"/>
                <a:cs typeface="Poppins"/>
                <a:sym typeface="Poppins"/>
              </a:rPr>
              <a:t>Agenda</a:t>
            </a:r>
            <a:endParaRPr/>
          </a:p>
        </p:txBody>
      </p:sp>
      <p:pic>
        <p:nvPicPr>
          <p:cNvPr id="96" name="Google Shape;96;p2"/>
          <p:cNvPicPr preferRelativeResize="0"/>
          <p:nvPr/>
        </p:nvPicPr>
        <p:blipFill rotWithShape="1">
          <a:blip r:embed="rId3">
            <a:alphaModFix/>
          </a:blip>
          <a:srcRect b="0" l="0" r="0" t="0"/>
          <a:stretch/>
        </p:blipFill>
        <p:spPr>
          <a:xfrm>
            <a:off x="11496461" y="55445"/>
            <a:ext cx="629076" cy="629076"/>
          </a:xfrm>
          <a:prstGeom prst="rect">
            <a:avLst/>
          </a:prstGeom>
          <a:noFill/>
          <a:ln>
            <a:noFill/>
          </a:ln>
        </p:spPr>
      </p:pic>
      <p:sp>
        <p:nvSpPr>
          <p:cNvPr id="97" name="Google Shape;97;p2"/>
          <p:cNvSpPr txBox="1"/>
          <p:nvPr/>
        </p:nvSpPr>
        <p:spPr>
          <a:xfrm>
            <a:off x="254000" y="6495261"/>
            <a:ext cx="702436"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800">
                <a:solidFill>
                  <a:srgbClr val="7F7F7F"/>
                </a:solidFill>
                <a:latin typeface="Poppins"/>
                <a:ea typeface="Poppins"/>
                <a:cs typeface="Poppins"/>
                <a:sym typeface="Poppins"/>
              </a:rPr>
              <a:t>HSE 2023</a:t>
            </a:r>
            <a:endParaRPr/>
          </a:p>
        </p:txBody>
      </p:sp>
      <p:sp>
        <p:nvSpPr>
          <p:cNvPr id="98" name="Google Shape;98;p2"/>
          <p:cNvSpPr/>
          <p:nvPr/>
        </p:nvSpPr>
        <p:spPr>
          <a:xfrm>
            <a:off x="11728450" y="6449750"/>
            <a:ext cx="270087" cy="306467"/>
          </a:xfrm>
          <a:prstGeom prst="roundRect">
            <a:avLst>
              <a:gd fmla="val 16667" name="adj"/>
            </a:avLst>
          </a:prstGeom>
          <a:solidFill>
            <a:srgbClr val="1F3864"/>
          </a:solid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Poppins"/>
                <a:ea typeface="Poppins"/>
                <a:cs typeface="Poppins"/>
                <a:sym typeface="Poppins"/>
              </a:rPr>
              <a:t>2</a:t>
            </a:r>
            <a:endParaRPr/>
          </a:p>
        </p:txBody>
      </p:sp>
      <p:sp>
        <p:nvSpPr>
          <p:cNvPr id="99" name="Google Shape;99;p2"/>
          <p:cNvSpPr txBox="1"/>
          <p:nvPr/>
        </p:nvSpPr>
        <p:spPr>
          <a:xfrm>
            <a:off x="517775" y="1674300"/>
            <a:ext cx="6270000" cy="31401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dk1"/>
              </a:buClr>
              <a:buSzPts val="2400"/>
              <a:buFont typeface="Poppins"/>
              <a:buChar char="●"/>
            </a:pPr>
            <a:r>
              <a:rPr lang="en-US" sz="2400">
                <a:solidFill>
                  <a:schemeClr val="dk1"/>
                </a:solidFill>
                <a:highlight>
                  <a:schemeClr val="lt1"/>
                </a:highlight>
                <a:latin typeface="Poppins"/>
                <a:ea typeface="Poppins"/>
                <a:cs typeface="Poppins"/>
                <a:sym typeface="Poppins"/>
              </a:rPr>
              <a:t>Task description</a:t>
            </a:r>
            <a:endParaRPr sz="2400">
              <a:solidFill>
                <a:schemeClr val="dk1"/>
              </a:solidFill>
              <a:highlight>
                <a:schemeClr val="lt1"/>
              </a:highlight>
              <a:latin typeface="Poppins"/>
              <a:ea typeface="Poppins"/>
              <a:cs typeface="Poppins"/>
              <a:sym typeface="Poppins"/>
            </a:endParaRPr>
          </a:p>
          <a:p>
            <a:pPr indent="-381000" lvl="0" marL="457200" rtl="0" algn="l">
              <a:spcBef>
                <a:spcPts val="0"/>
              </a:spcBef>
              <a:spcAft>
                <a:spcPts val="0"/>
              </a:spcAft>
              <a:buClr>
                <a:schemeClr val="dk1"/>
              </a:buClr>
              <a:buSzPts val="2400"/>
              <a:buFont typeface="Poppins"/>
              <a:buChar char="●"/>
            </a:pPr>
            <a:r>
              <a:rPr lang="en-US" sz="2400">
                <a:solidFill>
                  <a:schemeClr val="dk1"/>
                </a:solidFill>
                <a:highlight>
                  <a:schemeClr val="lt1"/>
                </a:highlight>
                <a:latin typeface="Poppins"/>
                <a:ea typeface="Poppins"/>
                <a:cs typeface="Poppins"/>
                <a:sym typeface="Poppins"/>
              </a:rPr>
              <a:t>Models</a:t>
            </a:r>
            <a:endParaRPr sz="2400">
              <a:solidFill>
                <a:schemeClr val="dk1"/>
              </a:solidFill>
              <a:highlight>
                <a:schemeClr val="lt1"/>
              </a:highlight>
              <a:latin typeface="Poppins"/>
              <a:ea typeface="Poppins"/>
              <a:cs typeface="Poppins"/>
              <a:sym typeface="Poppins"/>
            </a:endParaRPr>
          </a:p>
          <a:p>
            <a:pPr indent="-381000" lvl="0" marL="457200" rtl="0" algn="l">
              <a:spcBef>
                <a:spcPts val="0"/>
              </a:spcBef>
              <a:spcAft>
                <a:spcPts val="0"/>
              </a:spcAft>
              <a:buClr>
                <a:schemeClr val="dk1"/>
              </a:buClr>
              <a:buSzPts val="2400"/>
              <a:buFont typeface="Poppins"/>
              <a:buChar char="●"/>
            </a:pPr>
            <a:r>
              <a:rPr lang="en-US" sz="2400">
                <a:solidFill>
                  <a:schemeClr val="dk1"/>
                </a:solidFill>
                <a:highlight>
                  <a:schemeClr val="lt1"/>
                </a:highlight>
                <a:latin typeface="Poppins"/>
                <a:ea typeface="Poppins"/>
                <a:cs typeface="Poppins"/>
                <a:sym typeface="Poppins"/>
              </a:rPr>
              <a:t>Exploratory Data Analysis</a:t>
            </a:r>
            <a:endParaRPr sz="2400">
              <a:solidFill>
                <a:schemeClr val="dk1"/>
              </a:solidFill>
              <a:highlight>
                <a:schemeClr val="lt1"/>
              </a:highlight>
              <a:latin typeface="Poppins"/>
              <a:ea typeface="Poppins"/>
              <a:cs typeface="Poppins"/>
              <a:sym typeface="Poppins"/>
            </a:endParaRPr>
          </a:p>
          <a:p>
            <a:pPr indent="-381000" lvl="0" marL="457200" rtl="0" algn="l">
              <a:spcBef>
                <a:spcPts val="0"/>
              </a:spcBef>
              <a:spcAft>
                <a:spcPts val="0"/>
              </a:spcAft>
              <a:buClr>
                <a:schemeClr val="dk1"/>
              </a:buClr>
              <a:buSzPts val="2400"/>
              <a:buFont typeface="Poppins"/>
              <a:buChar char="●"/>
            </a:pPr>
            <a:r>
              <a:rPr lang="en-US" sz="2400">
                <a:solidFill>
                  <a:schemeClr val="dk1"/>
                </a:solidFill>
                <a:highlight>
                  <a:schemeClr val="lt1"/>
                </a:highlight>
                <a:latin typeface="Poppins"/>
                <a:ea typeface="Poppins"/>
                <a:cs typeface="Poppins"/>
                <a:sym typeface="Poppins"/>
              </a:rPr>
              <a:t>Color deconvolution</a:t>
            </a:r>
            <a:endParaRPr sz="2400">
              <a:solidFill>
                <a:schemeClr val="dk1"/>
              </a:solidFill>
              <a:highlight>
                <a:schemeClr val="lt1"/>
              </a:highlight>
              <a:latin typeface="Poppins"/>
              <a:ea typeface="Poppins"/>
              <a:cs typeface="Poppins"/>
              <a:sym typeface="Poppins"/>
            </a:endParaRPr>
          </a:p>
          <a:p>
            <a:pPr indent="-381000" lvl="0" marL="457200" rtl="0" algn="l">
              <a:spcBef>
                <a:spcPts val="0"/>
              </a:spcBef>
              <a:spcAft>
                <a:spcPts val="0"/>
              </a:spcAft>
              <a:buClr>
                <a:schemeClr val="dk1"/>
              </a:buClr>
              <a:buSzPts val="2400"/>
              <a:buFont typeface="Poppins"/>
              <a:buChar char="●"/>
            </a:pPr>
            <a:r>
              <a:rPr lang="en-US" sz="2400">
                <a:solidFill>
                  <a:schemeClr val="dk1"/>
                </a:solidFill>
                <a:highlight>
                  <a:schemeClr val="lt1"/>
                </a:highlight>
                <a:latin typeface="Poppins"/>
                <a:ea typeface="Poppins"/>
                <a:cs typeface="Poppins"/>
                <a:sym typeface="Poppins"/>
              </a:rPr>
              <a:t>CLAHE</a:t>
            </a:r>
            <a:endParaRPr sz="2400">
              <a:solidFill>
                <a:schemeClr val="dk1"/>
              </a:solidFill>
              <a:highlight>
                <a:schemeClr val="lt1"/>
              </a:highlight>
              <a:latin typeface="Poppins"/>
              <a:ea typeface="Poppins"/>
              <a:cs typeface="Poppins"/>
              <a:sym typeface="Poppins"/>
            </a:endParaRPr>
          </a:p>
          <a:p>
            <a:pPr indent="-381000" lvl="0" marL="457200" rtl="0" algn="l">
              <a:spcBef>
                <a:spcPts val="0"/>
              </a:spcBef>
              <a:spcAft>
                <a:spcPts val="0"/>
              </a:spcAft>
              <a:buClr>
                <a:schemeClr val="dk1"/>
              </a:buClr>
              <a:buSzPts val="2400"/>
              <a:buFont typeface="Poppins"/>
              <a:buChar char="●"/>
            </a:pPr>
            <a:r>
              <a:rPr lang="en-US" sz="2400">
                <a:solidFill>
                  <a:schemeClr val="dk1"/>
                </a:solidFill>
                <a:highlight>
                  <a:schemeClr val="lt1"/>
                </a:highlight>
                <a:latin typeface="Poppins"/>
                <a:ea typeface="Poppins"/>
                <a:cs typeface="Poppins"/>
                <a:sym typeface="Poppins"/>
              </a:rPr>
              <a:t>Adaptive Sharpness Aware Minimization</a:t>
            </a:r>
            <a:endParaRPr sz="2400">
              <a:solidFill>
                <a:schemeClr val="dk1"/>
              </a:solidFill>
              <a:highlight>
                <a:schemeClr val="lt1"/>
              </a:highlight>
              <a:latin typeface="Poppins"/>
              <a:ea typeface="Poppins"/>
              <a:cs typeface="Poppins"/>
              <a:sym typeface="Poppins"/>
            </a:endParaRPr>
          </a:p>
          <a:p>
            <a:pPr indent="-381000" lvl="0" marL="457200" rtl="0" algn="l">
              <a:spcBef>
                <a:spcPts val="0"/>
              </a:spcBef>
              <a:spcAft>
                <a:spcPts val="0"/>
              </a:spcAft>
              <a:buClr>
                <a:schemeClr val="dk1"/>
              </a:buClr>
              <a:buSzPts val="2400"/>
              <a:buFont typeface="Poppins"/>
              <a:buChar char="●"/>
            </a:pPr>
            <a:r>
              <a:rPr lang="en-US" sz="2400">
                <a:solidFill>
                  <a:schemeClr val="dk1"/>
                </a:solidFill>
                <a:highlight>
                  <a:schemeClr val="lt1"/>
                </a:highlight>
                <a:latin typeface="Poppins"/>
                <a:ea typeface="Poppins"/>
                <a:cs typeface="Poppins"/>
                <a:sym typeface="Poppins"/>
              </a:rPr>
              <a:t>Results</a:t>
            </a:r>
            <a:endParaRPr sz="2400">
              <a:solidFill>
                <a:schemeClr val="dk1"/>
              </a:solidFill>
              <a:highlight>
                <a:schemeClr val="lt1"/>
              </a:highlight>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p:nvPr/>
        </p:nvSpPr>
        <p:spPr>
          <a:xfrm>
            <a:off x="-11018" y="-11017"/>
            <a:ext cx="12482112" cy="762000"/>
          </a:xfrm>
          <a:custGeom>
            <a:rect b="b" l="l" r="r" t="t"/>
            <a:pathLst>
              <a:path extrusionOk="0" h="762000" w="12192000">
                <a:moveTo>
                  <a:pt x="0" y="0"/>
                </a:moveTo>
                <a:lnTo>
                  <a:pt x="12192000" y="0"/>
                </a:lnTo>
                <a:lnTo>
                  <a:pt x="12192000" y="762000"/>
                </a:lnTo>
                <a:lnTo>
                  <a:pt x="0" y="762000"/>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3"/>
          <p:cNvSpPr txBox="1"/>
          <p:nvPr/>
        </p:nvSpPr>
        <p:spPr>
          <a:xfrm>
            <a:off x="254000" y="166470"/>
            <a:ext cx="9495000" cy="461700"/>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Poppins"/>
                <a:ea typeface="Poppins"/>
                <a:cs typeface="Poppins"/>
                <a:sym typeface="Poppins"/>
              </a:rPr>
              <a:t>Task description</a:t>
            </a:r>
            <a:endParaRPr/>
          </a:p>
        </p:txBody>
      </p:sp>
      <p:pic>
        <p:nvPicPr>
          <p:cNvPr id="107" name="Google Shape;107;p3"/>
          <p:cNvPicPr preferRelativeResize="0"/>
          <p:nvPr/>
        </p:nvPicPr>
        <p:blipFill rotWithShape="1">
          <a:blip r:embed="rId3">
            <a:alphaModFix/>
          </a:blip>
          <a:srcRect b="0" l="0" r="0" t="0"/>
          <a:stretch/>
        </p:blipFill>
        <p:spPr>
          <a:xfrm>
            <a:off x="11496461" y="55445"/>
            <a:ext cx="629076" cy="629076"/>
          </a:xfrm>
          <a:prstGeom prst="rect">
            <a:avLst/>
          </a:prstGeom>
          <a:noFill/>
          <a:ln>
            <a:noFill/>
          </a:ln>
        </p:spPr>
      </p:pic>
      <p:sp>
        <p:nvSpPr>
          <p:cNvPr id="108" name="Google Shape;108;p3"/>
          <p:cNvSpPr txBox="1"/>
          <p:nvPr/>
        </p:nvSpPr>
        <p:spPr>
          <a:xfrm>
            <a:off x="254000" y="6495261"/>
            <a:ext cx="702436"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800">
                <a:solidFill>
                  <a:srgbClr val="7F7F7F"/>
                </a:solidFill>
                <a:latin typeface="Poppins"/>
                <a:ea typeface="Poppins"/>
                <a:cs typeface="Poppins"/>
                <a:sym typeface="Poppins"/>
              </a:rPr>
              <a:t>HSE 2023</a:t>
            </a:r>
            <a:endParaRPr/>
          </a:p>
        </p:txBody>
      </p:sp>
      <p:sp>
        <p:nvSpPr>
          <p:cNvPr id="109" name="Google Shape;109;p3"/>
          <p:cNvSpPr/>
          <p:nvPr/>
        </p:nvSpPr>
        <p:spPr>
          <a:xfrm>
            <a:off x="11728450" y="6452429"/>
            <a:ext cx="270087" cy="301109"/>
          </a:xfrm>
          <a:prstGeom prst="roundRect">
            <a:avLst>
              <a:gd fmla="val 16667" name="adj"/>
            </a:avLst>
          </a:prstGeom>
          <a:solidFill>
            <a:srgbClr val="1F3864"/>
          </a:solid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Poppins"/>
                <a:ea typeface="Poppins"/>
                <a:cs typeface="Poppins"/>
                <a:sym typeface="Poppins"/>
              </a:rPr>
              <a:t>3</a:t>
            </a:r>
            <a:endParaRPr/>
          </a:p>
        </p:txBody>
      </p:sp>
      <p:sp>
        <p:nvSpPr>
          <p:cNvPr id="110" name="Google Shape;110;p3"/>
          <p:cNvSpPr txBox="1"/>
          <p:nvPr/>
        </p:nvSpPr>
        <p:spPr>
          <a:xfrm>
            <a:off x="254000" y="1055075"/>
            <a:ext cx="9073800" cy="48024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3C4043"/>
              </a:buClr>
              <a:buSzPts val="2000"/>
              <a:buFont typeface="Poppins"/>
              <a:buChar char="●"/>
            </a:pPr>
            <a:r>
              <a:rPr lang="en-US" sz="2000">
                <a:solidFill>
                  <a:srgbClr val="3C4043"/>
                </a:solidFill>
                <a:highlight>
                  <a:srgbClr val="FFFFFF"/>
                </a:highlight>
                <a:latin typeface="Poppins"/>
                <a:ea typeface="Poppins"/>
                <a:cs typeface="Poppins"/>
                <a:sym typeface="Poppins"/>
              </a:rPr>
              <a:t>Ovarian carcinoma is the most lethal cancer of the female reproductive system. There are five common subtypes of ovarian cancer: high-grade serous carcinoma, clear-cell ovarian carcinoma, endometrioid, low-grade serous, and mucinous carcinoma.</a:t>
            </a:r>
            <a:endParaRPr sz="2000">
              <a:solidFill>
                <a:srgbClr val="3C4043"/>
              </a:solidFill>
              <a:highlight>
                <a:srgbClr val="FFFFFF"/>
              </a:highlight>
              <a:latin typeface="Poppins"/>
              <a:ea typeface="Poppins"/>
              <a:cs typeface="Poppins"/>
              <a:sym typeface="Poppins"/>
            </a:endParaRPr>
          </a:p>
          <a:p>
            <a:pPr indent="0" lvl="0" marL="0" rtl="0" algn="l">
              <a:spcBef>
                <a:spcPts val="0"/>
              </a:spcBef>
              <a:spcAft>
                <a:spcPts val="0"/>
              </a:spcAft>
              <a:buNone/>
            </a:pPr>
            <a:r>
              <a:t/>
            </a:r>
            <a:endParaRPr sz="2000">
              <a:solidFill>
                <a:srgbClr val="3C4043"/>
              </a:solidFill>
              <a:highlight>
                <a:srgbClr val="FFFFFF"/>
              </a:highlight>
              <a:latin typeface="Poppins"/>
              <a:ea typeface="Poppins"/>
              <a:cs typeface="Poppins"/>
              <a:sym typeface="Poppins"/>
            </a:endParaRPr>
          </a:p>
          <a:p>
            <a:pPr indent="-355600" lvl="0" marL="457200" rtl="0" algn="l">
              <a:spcBef>
                <a:spcPts val="0"/>
              </a:spcBef>
              <a:spcAft>
                <a:spcPts val="0"/>
              </a:spcAft>
              <a:buClr>
                <a:srgbClr val="3C4043"/>
              </a:buClr>
              <a:buSzPts val="2000"/>
              <a:buFont typeface="Poppins"/>
              <a:buChar char="●"/>
            </a:pPr>
            <a:r>
              <a:rPr lang="en-US" sz="2000">
                <a:solidFill>
                  <a:srgbClr val="3C4043"/>
                </a:solidFill>
                <a:highlight>
                  <a:srgbClr val="FFFFFF"/>
                </a:highlight>
                <a:latin typeface="Poppins"/>
                <a:ea typeface="Poppins"/>
                <a:cs typeface="Poppins"/>
                <a:sym typeface="Poppins"/>
              </a:rPr>
              <a:t>The goal of the UBC Ovarian Cancer subtypE clAssification and outlier detectioN (UBC-OCEAN) competition is to classify ovarian cancer subtypes. We will build a model trained on the world's most extensive ovarian cancer dataset of histopathology images.</a:t>
            </a:r>
            <a:endParaRPr sz="2000">
              <a:solidFill>
                <a:srgbClr val="3C4043"/>
              </a:solidFill>
              <a:highlight>
                <a:srgbClr val="FFFFFF"/>
              </a:highlight>
              <a:latin typeface="Poppins"/>
              <a:ea typeface="Poppins"/>
              <a:cs typeface="Poppins"/>
              <a:sym typeface="Poppins"/>
            </a:endParaRPr>
          </a:p>
          <a:p>
            <a:pPr indent="0" lvl="0" marL="457200" rtl="0" algn="l">
              <a:spcBef>
                <a:spcPts val="0"/>
              </a:spcBef>
              <a:spcAft>
                <a:spcPts val="0"/>
              </a:spcAft>
              <a:buNone/>
            </a:pPr>
            <a:r>
              <a:t/>
            </a:r>
            <a:endParaRPr sz="2000">
              <a:solidFill>
                <a:srgbClr val="3C4043"/>
              </a:solidFill>
              <a:highlight>
                <a:srgbClr val="FFFFFF"/>
              </a:highlight>
              <a:latin typeface="Poppins"/>
              <a:ea typeface="Poppins"/>
              <a:cs typeface="Poppins"/>
              <a:sym typeface="Poppins"/>
            </a:endParaRPr>
          </a:p>
          <a:p>
            <a:pPr indent="-355600" lvl="0" marL="457200" rtl="0" algn="l">
              <a:spcBef>
                <a:spcPts val="0"/>
              </a:spcBef>
              <a:spcAft>
                <a:spcPts val="0"/>
              </a:spcAft>
              <a:buClr>
                <a:srgbClr val="3C4043"/>
              </a:buClr>
              <a:buSzPts val="2000"/>
              <a:buFont typeface="Poppins"/>
              <a:buChar char="●"/>
            </a:pPr>
            <a:r>
              <a:rPr lang="en-US" sz="2000">
                <a:solidFill>
                  <a:srgbClr val="3C4043"/>
                </a:solidFill>
                <a:highlight>
                  <a:srgbClr val="FFFFFF"/>
                </a:highlight>
                <a:latin typeface="Poppins"/>
                <a:ea typeface="Poppins"/>
                <a:cs typeface="Poppins"/>
                <a:sym typeface="Poppins"/>
              </a:rPr>
              <a:t>There are two categories of images: whole slide images (WSI) and tissue microarray (TMA). Whole slide images are at 20x magnification and can be quite large. The TMAs are smaller (roughly 4,000x4,000 pixels) but at 40x magnification.</a:t>
            </a:r>
            <a:endParaRPr sz="2000">
              <a:solidFill>
                <a:srgbClr val="3C4043"/>
              </a:solidFill>
              <a:highlight>
                <a:srgbClr val="FFFFFF"/>
              </a:highlight>
              <a:latin typeface="Poppins"/>
              <a:ea typeface="Poppins"/>
              <a:cs typeface="Poppins"/>
              <a:sym typeface="Poppins"/>
            </a:endParaRPr>
          </a:p>
        </p:txBody>
      </p:sp>
      <p:pic>
        <p:nvPicPr>
          <p:cNvPr id="111" name="Google Shape;111;p3"/>
          <p:cNvPicPr preferRelativeResize="0"/>
          <p:nvPr/>
        </p:nvPicPr>
        <p:blipFill>
          <a:blip r:embed="rId4">
            <a:alphaModFix/>
          </a:blip>
          <a:stretch>
            <a:fillRect/>
          </a:stretch>
        </p:blipFill>
        <p:spPr>
          <a:xfrm rot="-5400000">
            <a:off x="7989525" y="2211538"/>
            <a:ext cx="5334000" cy="2657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p:nvPr/>
        </p:nvSpPr>
        <p:spPr>
          <a:xfrm>
            <a:off x="-11018" y="-11017"/>
            <a:ext cx="12482112" cy="762000"/>
          </a:xfrm>
          <a:custGeom>
            <a:rect b="b" l="l" r="r" t="t"/>
            <a:pathLst>
              <a:path extrusionOk="0" h="762000" w="12192000">
                <a:moveTo>
                  <a:pt x="0" y="0"/>
                </a:moveTo>
                <a:lnTo>
                  <a:pt x="12192000" y="0"/>
                </a:lnTo>
                <a:lnTo>
                  <a:pt x="12192000" y="762000"/>
                </a:lnTo>
                <a:lnTo>
                  <a:pt x="0" y="762000"/>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 name="Google Shape;118;p4"/>
          <p:cNvSpPr txBox="1"/>
          <p:nvPr/>
        </p:nvSpPr>
        <p:spPr>
          <a:xfrm>
            <a:off x="254000" y="166470"/>
            <a:ext cx="9495024" cy="461665"/>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Poppins"/>
                <a:ea typeface="Poppins"/>
                <a:cs typeface="Poppins"/>
                <a:sym typeface="Poppins"/>
              </a:rPr>
              <a:t>Models</a:t>
            </a:r>
            <a:endParaRPr/>
          </a:p>
        </p:txBody>
      </p:sp>
      <p:pic>
        <p:nvPicPr>
          <p:cNvPr id="119" name="Google Shape;119;p4"/>
          <p:cNvPicPr preferRelativeResize="0"/>
          <p:nvPr/>
        </p:nvPicPr>
        <p:blipFill rotWithShape="1">
          <a:blip r:embed="rId3">
            <a:alphaModFix/>
          </a:blip>
          <a:srcRect b="0" l="0" r="0" t="0"/>
          <a:stretch/>
        </p:blipFill>
        <p:spPr>
          <a:xfrm>
            <a:off x="11496461" y="55445"/>
            <a:ext cx="629076" cy="629076"/>
          </a:xfrm>
          <a:prstGeom prst="rect">
            <a:avLst/>
          </a:prstGeom>
          <a:noFill/>
          <a:ln>
            <a:noFill/>
          </a:ln>
        </p:spPr>
      </p:pic>
      <p:sp>
        <p:nvSpPr>
          <p:cNvPr id="120" name="Google Shape;120;p4"/>
          <p:cNvSpPr txBox="1"/>
          <p:nvPr/>
        </p:nvSpPr>
        <p:spPr>
          <a:xfrm>
            <a:off x="254000" y="6495261"/>
            <a:ext cx="702436"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800">
                <a:solidFill>
                  <a:srgbClr val="7F7F7F"/>
                </a:solidFill>
                <a:latin typeface="Poppins"/>
                <a:ea typeface="Poppins"/>
                <a:cs typeface="Poppins"/>
                <a:sym typeface="Poppins"/>
              </a:rPr>
              <a:t>HSE 2023</a:t>
            </a:r>
            <a:endParaRPr/>
          </a:p>
        </p:txBody>
      </p:sp>
      <p:sp>
        <p:nvSpPr>
          <p:cNvPr id="121" name="Google Shape;121;p4"/>
          <p:cNvSpPr/>
          <p:nvPr/>
        </p:nvSpPr>
        <p:spPr>
          <a:xfrm>
            <a:off x="11728450" y="6452429"/>
            <a:ext cx="270087" cy="301109"/>
          </a:xfrm>
          <a:prstGeom prst="roundRect">
            <a:avLst>
              <a:gd fmla="val 16667" name="adj"/>
            </a:avLst>
          </a:prstGeom>
          <a:solidFill>
            <a:srgbClr val="1F3864"/>
          </a:solid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Poppins"/>
                <a:ea typeface="Poppins"/>
                <a:cs typeface="Poppins"/>
                <a:sym typeface="Poppins"/>
              </a:rPr>
              <a:t>3</a:t>
            </a:r>
            <a:endParaRPr/>
          </a:p>
        </p:txBody>
      </p:sp>
      <p:sp>
        <p:nvSpPr>
          <p:cNvPr id="122" name="Google Shape;122;p4"/>
          <p:cNvSpPr txBox="1"/>
          <p:nvPr/>
        </p:nvSpPr>
        <p:spPr>
          <a:xfrm>
            <a:off x="582138" y="1136025"/>
            <a:ext cx="92724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Poppins"/>
                <a:ea typeface="Poppins"/>
                <a:cs typeface="Poppins"/>
                <a:sym typeface="Poppins"/>
              </a:rPr>
              <a:t>We implemented different models:</a:t>
            </a:r>
            <a:endParaRPr sz="2000">
              <a:latin typeface="Poppins"/>
              <a:ea typeface="Poppins"/>
              <a:cs typeface="Poppins"/>
              <a:sym typeface="Poppins"/>
            </a:endParaRPr>
          </a:p>
          <a:p>
            <a:pPr indent="-355600" lvl="0" marL="457200" rtl="0" algn="l">
              <a:spcBef>
                <a:spcPts val="0"/>
              </a:spcBef>
              <a:spcAft>
                <a:spcPts val="0"/>
              </a:spcAft>
              <a:buSzPts val="2000"/>
              <a:buFont typeface="Poppins"/>
              <a:buChar char="●"/>
            </a:pPr>
            <a:r>
              <a:rPr lang="en-US" sz="2000">
                <a:latin typeface="Poppins"/>
                <a:ea typeface="Poppins"/>
                <a:cs typeface="Poppins"/>
                <a:sym typeface="Poppins"/>
              </a:rPr>
              <a:t>R</a:t>
            </a:r>
            <a:r>
              <a:rPr lang="en-US" sz="2000">
                <a:latin typeface="Poppins"/>
                <a:ea typeface="Poppins"/>
                <a:cs typeface="Poppins"/>
                <a:sym typeface="Poppins"/>
              </a:rPr>
              <a:t>esnet50</a:t>
            </a:r>
            <a:endParaRPr sz="2000">
              <a:latin typeface="Poppins"/>
              <a:ea typeface="Poppins"/>
              <a:cs typeface="Poppins"/>
              <a:sym typeface="Poppins"/>
            </a:endParaRPr>
          </a:p>
          <a:p>
            <a:pPr indent="-355600" lvl="0" marL="457200" rtl="0" algn="l">
              <a:spcBef>
                <a:spcPts val="0"/>
              </a:spcBef>
              <a:spcAft>
                <a:spcPts val="0"/>
              </a:spcAft>
              <a:buSzPts val="2000"/>
              <a:buFont typeface="Poppins"/>
              <a:buChar char="●"/>
            </a:pPr>
            <a:r>
              <a:rPr lang="en-US" sz="2000">
                <a:latin typeface="Poppins"/>
                <a:ea typeface="Poppins"/>
                <a:cs typeface="Poppins"/>
                <a:sym typeface="Poppins"/>
              </a:rPr>
              <a:t>Efficientnet_v2</a:t>
            </a:r>
            <a:endParaRPr sz="2000">
              <a:latin typeface="Poppins"/>
              <a:ea typeface="Poppins"/>
              <a:cs typeface="Poppins"/>
              <a:sym typeface="Poppins"/>
            </a:endParaRPr>
          </a:p>
          <a:p>
            <a:pPr indent="-355600" lvl="0" marL="457200" rtl="0" algn="l">
              <a:spcBef>
                <a:spcPts val="0"/>
              </a:spcBef>
              <a:spcAft>
                <a:spcPts val="0"/>
              </a:spcAft>
              <a:buSzPts val="2000"/>
              <a:buFont typeface="Poppins"/>
              <a:buChar char="●"/>
            </a:pPr>
            <a:r>
              <a:rPr lang="en-US" sz="2000">
                <a:latin typeface="Poppins"/>
                <a:ea typeface="Poppins"/>
                <a:cs typeface="Poppins"/>
                <a:sym typeface="Poppins"/>
              </a:rPr>
              <a:t>Сoatnet</a:t>
            </a:r>
            <a:endParaRPr sz="2000">
              <a:latin typeface="Poppins"/>
              <a:ea typeface="Poppins"/>
              <a:cs typeface="Poppins"/>
              <a:sym typeface="Poppins"/>
            </a:endParaRPr>
          </a:p>
          <a:p>
            <a:pPr indent="-355600" lvl="0" marL="457200" rtl="0" algn="l">
              <a:spcBef>
                <a:spcPts val="0"/>
              </a:spcBef>
              <a:spcAft>
                <a:spcPts val="0"/>
              </a:spcAft>
              <a:buSzPts val="2000"/>
              <a:buFont typeface="Poppins"/>
              <a:buChar char="●"/>
            </a:pPr>
            <a:r>
              <a:rPr lang="en-US" sz="2000">
                <a:latin typeface="Poppins"/>
                <a:ea typeface="Poppins"/>
                <a:cs typeface="Poppins"/>
                <a:sym typeface="Poppins"/>
              </a:rPr>
              <a:t>Another transformer model</a:t>
            </a:r>
            <a:endParaRPr sz="2000">
              <a:latin typeface="Poppins"/>
              <a:ea typeface="Poppins"/>
              <a:cs typeface="Poppins"/>
              <a:sym typeface="Poppins"/>
            </a:endParaRPr>
          </a:p>
          <a:p>
            <a:pPr indent="0" lvl="0" marL="457200" rtl="0" algn="l">
              <a:spcBef>
                <a:spcPts val="0"/>
              </a:spcBef>
              <a:spcAft>
                <a:spcPts val="0"/>
              </a:spcAft>
              <a:buNone/>
            </a:pPr>
            <a:r>
              <a:t/>
            </a:r>
            <a:endParaRPr sz="2000">
              <a:latin typeface="Poppins"/>
              <a:ea typeface="Poppins"/>
              <a:cs typeface="Poppins"/>
              <a:sym typeface="Poppins"/>
            </a:endParaRPr>
          </a:p>
          <a:p>
            <a:pPr indent="0" lvl="0" marL="0" rtl="0" algn="l">
              <a:spcBef>
                <a:spcPts val="0"/>
              </a:spcBef>
              <a:spcAft>
                <a:spcPts val="0"/>
              </a:spcAft>
              <a:buNone/>
            </a:pPr>
            <a:r>
              <a:rPr lang="en-US" sz="2000">
                <a:solidFill>
                  <a:schemeClr val="dk1"/>
                </a:solidFill>
                <a:latin typeface="Poppins"/>
                <a:ea typeface="Poppins"/>
                <a:cs typeface="Poppins"/>
                <a:sym typeface="Poppins"/>
              </a:rPr>
              <a:t>And approaches to training:</a:t>
            </a:r>
            <a:endParaRPr sz="2000">
              <a:solidFill>
                <a:schemeClr val="dk1"/>
              </a:solidFill>
              <a:latin typeface="Poppins"/>
              <a:ea typeface="Poppins"/>
              <a:cs typeface="Poppins"/>
              <a:sym typeface="Poppins"/>
            </a:endParaRPr>
          </a:p>
          <a:p>
            <a:pPr indent="-355600" lvl="0" marL="457200" rtl="0" algn="l">
              <a:spcBef>
                <a:spcPts val="0"/>
              </a:spcBef>
              <a:spcAft>
                <a:spcPts val="0"/>
              </a:spcAft>
              <a:buClr>
                <a:schemeClr val="dk1"/>
              </a:buClr>
              <a:buSzPts val="2000"/>
              <a:buFont typeface="Poppins"/>
              <a:buChar char="●"/>
            </a:pPr>
            <a:r>
              <a:rPr lang="en-US" sz="2000">
                <a:solidFill>
                  <a:schemeClr val="dk1"/>
                </a:solidFill>
                <a:latin typeface="Poppins"/>
                <a:ea typeface="Poppins"/>
                <a:cs typeface="Poppins"/>
                <a:sym typeface="Poppins"/>
              </a:rPr>
              <a:t>one_vs_all (not effective)</a:t>
            </a:r>
            <a:endParaRPr sz="2000">
              <a:solidFill>
                <a:schemeClr val="dk1"/>
              </a:solidFill>
              <a:latin typeface="Poppins"/>
              <a:ea typeface="Poppins"/>
              <a:cs typeface="Poppins"/>
              <a:sym typeface="Poppins"/>
            </a:endParaRPr>
          </a:p>
          <a:p>
            <a:pPr indent="-355600" lvl="0" marL="457200" rtl="0" algn="l">
              <a:spcBef>
                <a:spcPts val="0"/>
              </a:spcBef>
              <a:spcAft>
                <a:spcPts val="0"/>
              </a:spcAft>
              <a:buClr>
                <a:schemeClr val="dk1"/>
              </a:buClr>
              <a:buSzPts val="2000"/>
              <a:buFont typeface="Poppins"/>
              <a:buChar char="●"/>
            </a:pPr>
            <a:r>
              <a:rPr lang="en-US" sz="2000">
                <a:solidFill>
                  <a:schemeClr val="dk1"/>
                </a:solidFill>
                <a:latin typeface="Poppins"/>
                <a:ea typeface="Poppins"/>
                <a:cs typeface="Poppins"/>
                <a:sym typeface="Poppins"/>
              </a:rPr>
              <a:t>use cross-entropy with weights for classes inversely proportional to class frequencies</a:t>
            </a:r>
            <a:endParaRPr sz="2000">
              <a:solidFill>
                <a:schemeClr val="dk1"/>
              </a:solidFill>
              <a:latin typeface="Poppins"/>
              <a:ea typeface="Poppins"/>
              <a:cs typeface="Poppins"/>
              <a:sym typeface="Poppins"/>
            </a:endParaRPr>
          </a:p>
          <a:p>
            <a:pPr indent="-355600" lvl="0" marL="457200" rtl="0" algn="l">
              <a:spcBef>
                <a:spcPts val="0"/>
              </a:spcBef>
              <a:spcAft>
                <a:spcPts val="0"/>
              </a:spcAft>
              <a:buClr>
                <a:schemeClr val="dk1"/>
              </a:buClr>
              <a:buSzPts val="2000"/>
              <a:buFont typeface="Poppins"/>
              <a:buChar char="●"/>
            </a:pPr>
            <a:r>
              <a:rPr lang="en-US" sz="2000">
                <a:solidFill>
                  <a:schemeClr val="dk1"/>
                </a:solidFill>
                <a:latin typeface="Poppins"/>
                <a:ea typeface="Poppins"/>
                <a:cs typeface="Poppins"/>
                <a:sym typeface="Poppins"/>
              </a:rPr>
              <a:t>ADAM</a:t>
            </a:r>
            <a:endParaRPr sz="2000">
              <a:solidFill>
                <a:schemeClr val="dk1"/>
              </a:solidFill>
              <a:latin typeface="Poppins"/>
              <a:ea typeface="Poppins"/>
              <a:cs typeface="Poppins"/>
              <a:sym typeface="Poppins"/>
            </a:endParaRPr>
          </a:p>
          <a:p>
            <a:pPr indent="-355600" lvl="0" marL="457200" rtl="0" algn="l">
              <a:spcBef>
                <a:spcPts val="0"/>
              </a:spcBef>
              <a:spcAft>
                <a:spcPts val="0"/>
              </a:spcAft>
              <a:buClr>
                <a:schemeClr val="dk1"/>
              </a:buClr>
              <a:buSzPts val="2000"/>
              <a:buFont typeface="Poppins"/>
              <a:buChar char="●"/>
            </a:pPr>
            <a:r>
              <a:rPr lang="en-US" sz="2000">
                <a:solidFill>
                  <a:schemeClr val="dk1"/>
                </a:solidFill>
                <a:latin typeface="Poppins"/>
                <a:ea typeface="Poppins"/>
                <a:cs typeface="Poppins"/>
                <a:sym typeface="Poppins"/>
              </a:rPr>
              <a:t>etc.</a:t>
            </a:r>
            <a:endParaRPr sz="2000">
              <a:solidFill>
                <a:schemeClr val="dk1"/>
              </a:solidFill>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5"/>
          <p:cNvSpPr/>
          <p:nvPr/>
        </p:nvSpPr>
        <p:spPr>
          <a:xfrm>
            <a:off x="-11018" y="-11017"/>
            <a:ext cx="12482112" cy="762000"/>
          </a:xfrm>
          <a:custGeom>
            <a:rect b="b" l="l" r="r" t="t"/>
            <a:pathLst>
              <a:path extrusionOk="0" h="762000" w="12192000">
                <a:moveTo>
                  <a:pt x="0" y="0"/>
                </a:moveTo>
                <a:lnTo>
                  <a:pt x="12192000" y="0"/>
                </a:lnTo>
                <a:lnTo>
                  <a:pt x="12192000" y="762000"/>
                </a:lnTo>
                <a:lnTo>
                  <a:pt x="0" y="762000"/>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 name="Google Shape;129;p5"/>
          <p:cNvSpPr txBox="1"/>
          <p:nvPr/>
        </p:nvSpPr>
        <p:spPr>
          <a:xfrm>
            <a:off x="254000" y="166470"/>
            <a:ext cx="9495024" cy="461665"/>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Poppins"/>
                <a:ea typeface="Poppins"/>
                <a:cs typeface="Poppins"/>
                <a:sym typeface="Poppins"/>
              </a:rPr>
              <a:t>Exploratory Data Analysis</a:t>
            </a:r>
            <a:endParaRPr/>
          </a:p>
        </p:txBody>
      </p:sp>
      <p:pic>
        <p:nvPicPr>
          <p:cNvPr id="130" name="Google Shape;130;p5"/>
          <p:cNvPicPr preferRelativeResize="0"/>
          <p:nvPr/>
        </p:nvPicPr>
        <p:blipFill rotWithShape="1">
          <a:blip r:embed="rId3">
            <a:alphaModFix/>
          </a:blip>
          <a:srcRect b="0" l="0" r="0" t="0"/>
          <a:stretch/>
        </p:blipFill>
        <p:spPr>
          <a:xfrm>
            <a:off x="11496461" y="55445"/>
            <a:ext cx="629076" cy="629076"/>
          </a:xfrm>
          <a:prstGeom prst="rect">
            <a:avLst/>
          </a:prstGeom>
          <a:noFill/>
          <a:ln>
            <a:noFill/>
          </a:ln>
        </p:spPr>
      </p:pic>
      <p:sp>
        <p:nvSpPr>
          <p:cNvPr id="131" name="Google Shape;131;p5"/>
          <p:cNvSpPr txBox="1"/>
          <p:nvPr/>
        </p:nvSpPr>
        <p:spPr>
          <a:xfrm>
            <a:off x="254000" y="6495261"/>
            <a:ext cx="702436"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800">
                <a:solidFill>
                  <a:srgbClr val="7F7F7F"/>
                </a:solidFill>
                <a:latin typeface="Poppins"/>
                <a:ea typeface="Poppins"/>
                <a:cs typeface="Poppins"/>
                <a:sym typeface="Poppins"/>
              </a:rPr>
              <a:t>HSE 2023</a:t>
            </a:r>
            <a:endParaRPr/>
          </a:p>
        </p:txBody>
      </p:sp>
      <p:sp>
        <p:nvSpPr>
          <p:cNvPr id="132" name="Google Shape;132;p5"/>
          <p:cNvSpPr/>
          <p:nvPr/>
        </p:nvSpPr>
        <p:spPr>
          <a:xfrm>
            <a:off x="11728450" y="6449750"/>
            <a:ext cx="270087" cy="306467"/>
          </a:xfrm>
          <a:prstGeom prst="roundRect">
            <a:avLst>
              <a:gd fmla="val 16667" name="adj"/>
            </a:avLst>
          </a:prstGeom>
          <a:solidFill>
            <a:srgbClr val="1F3864"/>
          </a:solid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Poppins"/>
                <a:ea typeface="Poppins"/>
                <a:cs typeface="Poppins"/>
                <a:sym typeface="Poppins"/>
              </a:rPr>
              <a:t>4</a:t>
            </a:r>
            <a:endParaRPr/>
          </a:p>
        </p:txBody>
      </p:sp>
      <p:grpSp>
        <p:nvGrpSpPr>
          <p:cNvPr id="133" name="Google Shape;133;p5"/>
          <p:cNvGrpSpPr/>
          <p:nvPr/>
        </p:nvGrpSpPr>
        <p:grpSpPr>
          <a:xfrm>
            <a:off x="5197880" y="750971"/>
            <a:ext cx="6927637" cy="1811343"/>
            <a:chOff x="2127613" y="1537650"/>
            <a:chExt cx="9886738" cy="3340728"/>
          </a:xfrm>
        </p:grpSpPr>
        <p:pic>
          <p:nvPicPr>
            <p:cNvPr id="134" name="Google Shape;134;p5"/>
            <p:cNvPicPr preferRelativeResize="0"/>
            <p:nvPr/>
          </p:nvPicPr>
          <p:blipFill>
            <a:blip r:embed="rId4">
              <a:alphaModFix/>
            </a:blip>
            <a:stretch>
              <a:fillRect/>
            </a:stretch>
          </p:blipFill>
          <p:spPr>
            <a:xfrm>
              <a:off x="5423200" y="1537650"/>
              <a:ext cx="3295574" cy="3340728"/>
            </a:xfrm>
            <a:prstGeom prst="rect">
              <a:avLst/>
            </a:prstGeom>
            <a:noFill/>
            <a:ln>
              <a:noFill/>
            </a:ln>
          </p:spPr>
        </p:pic>
        <p:pic>
          <p:nvPicPr>
            <p:cNvPr id="135" name="Google Shape;135;p5"/>
            <p:cNvPicPr preferRelativeResize="0"/>
            <p:nvPr/>
          </p:nvPicPr>
          <p:blipFill>
            <a:blip r:embed="rId5">
              <a:alphaModFix/>
            </a:blip>
            <a:stretch>
              <a:fillRect/>
            </a:stretch>
          </p:blipFill>
          <p:spPr>
            <a:xfrm>
              <a:off x="2127613" y="1544063"/>
              <a:ext cx="3295575" cy="3327875"/>
            </a:xfrm>
            <a:prstGeom prst="rect">
              <a:avLst/>
            </a:prstGeom>
            <a:noFill/>
            <a:ln>
              <a:noFill/>
            </a:ln>
          </p:spPr>
        </p:pic>
        <p:pic>
          <p:nvPicPr>
            <p:cNvPr id="136" name="Google Shape;136;p5"/>
            <p:cNvPicPr preferRelativeResize="0"/>
            <p:nvPr/>
          </p:nvPicPr>
          <p:blipFill>
            <a:blip r:embed="rId6">
              <a:alphaModFix/>
            </a:blip>
            <a:stretch>
              <a:fillRect/>
            </a:stretch>
          </p:blipFill>
          <p:spPr>
            <a:xfrm>
              <a:off x="8718775" y="1553737"/>
              <a:ext cx="3295575" cy="3308546"/>
            </a:xfrm>
            <a:prstGeom prst="rect">
              <a:avLst/>
            </a:prstGeom>
            <a:noFill/>
            <a:ln>
              <a:noFill/>
            </a:ln>
          </p:spPr>
        </p:pic>
      </p:grpSp>
      <p:sp>
        <p:nvSpPr>
          <p:cNvPr id="137" name="Google Shape;137;p5"/>
          <p:cNvSpPr txBox="1"/>
          <p:nvPr/>
        </p:nvSpPr>
        <p:spPr>
          <a:xfrm>
            <a:off x="492375" y="896850"/>
            <a:ext cx="3000000" cy="29553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374151"/>
              </a:buClr>
              <a:buSzPts val="2000"/>
              <a:buFont typeface="Poppins"/>
              <a:buChar char="●"/>
            </a:pPr>
            <a:r>
              <a:rPr lang="en-US" sz="2000">
                <a:solidFill>
                  <a:srgbClr val="374151"/>
                </a:solidFill>
                <a:latin typeface="Poppins"/>
                <a:ea typeface="Poppins"/>
                <a:cs typeface="Poppins"/>
                <a:sym typeface="Poppins"/>
              </a:rPr>
              <a:t>Class distributions</a:t>
            </a:r>
            <a:endParaRPr sz="2000">
              <a:solidFill>
                <a:srgbClr val="374151"/>
              </a:solidFill>
              <a:latin typeface="Poppins"/>
              <a:ea typeface="Poppins"/>
              <a:cs typeface="Poppins"/>
              <a:sym typeface="Poppins"/>
            </a:endParaRPr>
          </a:p>
          <a:p>
            <a:pPr indent="-355600" lvl="0" marL="457200" rtl="0" algn="l">
              <a:spcBef>
                <a:spcPts val="0"/>
              </a:spcBef>
              <a:spcAft>
                <a:spcPts val="0"/>
              </a:spcAft>
              <a:buClr>
                <a:srgbClr val="374151"/>
              </a:buClr>
              <a:buSzPts val="2000"/>
              <a:buFont typeface="Poppins"/>
              <a:buChar char="●"/>
            </a:pPr>
            <a:r>
              <a:rPr lang="en-US" sz="2000">
                <a:solidFill>
                  <a:srgbClr val="374151"/>
                </a:solidFill>
                <a:latin typeface="Poppins"/>
                <a:ea typeface="Poppins"/>
                <a:cs typeface="Poppins"/>
                <a:sym typeface="Poppins"/>
              </a:rPr>
              <a:t>Color</a:t>
            </a:r>
            <a:r>
              <a:rPr lang="en-US" sz="2000">
                <a:solidFill>
                  <a:srgbClr val="374151"/>
                </a:solidFill>
                <a:latin typeface="Poppins"/>
                <a:ea typeface="Poppins"/>
                <a:cs typeface="Poppins"/>
                <a:sym typeface="Poppins"/>
              </a:rPr>
              <a:t> and s</a:t>
            </a:r>
            <a:r>
              <a:rPr lang="en-US" sz="2000">
                <a:solidFill>
                  <a:srgbClr val="374151"/>
                </a:solidFill>
                <a:latin typeface="Poppins"/>
                <a:ea typeface="Poppins"/>
                <a:cs typeface="Poppins"/>
                <a:sym typeface="Poppins"/>
              </a:rPr>
              <a:t>taining methods</a:t>
            </a:r>
            <a:endParaRPr sz="2000">
              <a:solidFill>
                <a:srgbClr val="374151"/>
              </a:solidFill>
              <a:latin typeface="Poppins"/>
              <a:ea typeface="Poppins"/>
              <a:cs typeface="Poppins"/>
              <a:sym typeface="Poppins"/>
            </a:endParaRPr>
          </a:p>
          <a:p>
            <a:pPr indent="-355600" lvl="0" marL="457200" rtl="0" algn="l">
              <a:spcBef>
                <a:spcPts val="0"/>
              </a:spcBef>
              <a:spcAft>
                <a:spcPts val="0"/>
              </a:spcAft>
              <a:buClr>
                <a:srgbClr val="374151"/>
              </a:buClr>
              <a:buSzPts val="2000"/>
              <a:buFont typeface="Poppins"/>
              <a:buChar char="●"/>
            </a:pPr>
            <a:r>
              <a:rPr lang="en-US" sz="2000">
                <a:solidFill>
                  <a:srgbClr val="374151"/>
                </a:solidFill>
                <a:latin typeface="Poppins"/>
                <a:ea typeface="Poppins"/>
                <a:cs typeface="Poppins"/>
                <a:sym typeface="Poppins"/>
              </a:rPr>
              <a:t>Histogram distributions of staining filters and colors</a:t>
            </a:r>
            <a:endParaRPr sz="2000">
              <a:solidFill>
                <a:srgbClr val="374151"/>
              </a:solidFill>
              <a:latin typeface="Poppins"/>
              <a:ea typeface="Poppins"/>
              <a:cs typeface="Poppins"/>
              <a:sym typeface="Poppins"/>
            </a:endParaRPr>
          </a:p>
          <a:p>
            <a:pPr indent="-355600" lvl="0" marL="457200" rtl="0" algn="l">
              <a:spcBef>
                <a:spcPts val="0"/>
              </a:spcBef>
              <a:spcAft>
                <a:spcPts val="0"/>
              </a:spcAft>
              <a:buClr>
                <a:srgbClr val="374151"/>
              </a:buClr>
              <a:buSzPts val="2000"/>
              <a:buFont typeface="Poppins"/>
              <a:buChar char="●"/>
            </a:pPr>
            <a:r>
              <a:rPr lang="en-US" sz="2000">
                <a:solidFill>
                  <a:srgbClr val="374151"/>
                </a:solidFill>
                <a:latin typeface="Poppins"/>
                <a:ea typeface="Poppins"/>
                <a:cs typeface="Poppins"/>
                <a:sym typeface="Poppins"/>
              </a:rPr>
              <a:t>Embedding representation</a:t>
            </a:r>
            <a:endParaRPr sz="2000">
              <a:solidFill>
                <a:srgbClr val="374151"/>
              </a:solidFill>
              <a:latin typeface="Poppins"/>
              <a:ea typeface="Poppins"/>
              <a:cs typeface="Poppins"/>
              <a:sym typeface="Poppins"/>
            </a:endParaRPr>
          </a:p>
        </p:txBody>
      </p:sp>
      <p:pic>
        <p:nvPicPr>
          <p:cNvPr id="138" name="Google Shape;138;p5"/>
          <p:cNvPicPr preferRelativeResize="0"/>
          <p:nvPr/>
        </p:nvPicPr>
        <p:blipFill>
          <a:blip r:embed="rId7">
            <a:alphaModFix/>
          </a:blip>
          <a:stretch>
            <a:fillRect/>
          </a:stretch>
        </p:blipFill>
        <p:spPr>
          <a:xfrm>
            <a:off x="5290150" y="2643000"/>
            <a:ext cx="6498452" cy="2633699"/>
          </a:xfrm>
          <a:prstGeom prst="rect">
            <a:avLst/>
          </a:prstGeom>
          <a:noFill/>
          <a:ln>
            <a:noFill/>
          </a:ln>
        </p:spPr>
      </p:pic>
      <p:pic>
        <p:nvPicPr>
          <p:cNvPr id="139" name="Google Shape;139;p5"/>
          <p:cNvPicPr preferRelativeResize="0"/>
          <p:nvPr/>
        </p:nvPicPr>
        <p:blipFill>
          <a:blip r:embed="rId8">
            <a:alphaModFix/>
          </a:blip>
          <a:stretch>
            <a:fillRect/>
          </a:stretch>
        </p:blipFill>
        <p:spPr>
          <a:xfrm>
            <a:off x="5382401" y="5357375"/>
            <a:ext cx="6313927" cy="1416000"/>
          </a:xfrm>
          <a:prstGeom prst="rect">
            <a:avLst/>
          </a:prstGeom>
          <a:noFill/>
          <a:ln>
            <a:noFill/>
          </a:ln>
        </p:spPr>
      </p:pic>
      <p:pic>
        <p:nvPicPr>
          <p:cNvPr id="140" name="Google Shape;140;p5"/>
          <p:cNvPicPr preferRelativeResize="0"/>
          <p:nvPr/>
        </p:nvPicPr>
        <p:blipFill>
          <a:blip r:embed="rId9">
            <a:alphaModFix/>
          </a:blip>
          <a:stretch>
            <a:fillRect/>
          </a:stretch>
        </p:blipFill>
        <p:spPr>
          <a:xfrm>
            <a:off x="2809230" y="4792812"/>
            <a:ext cx="2429758" cy="1811350"/>
          </a:xfrm>
          <a:prstGeom prst="rect">
            <a:avLst/>
          </a:prstGeom>
          <a:noFill/>
          <a:ln>
            <a:noFill/>
          </a:ln>
        </p:spPr>
      </p:pic>
      <p:pic>
        <p:nvPicPr>
          <p:cNvPr id="141" name="Google Shape;141;p5"/>
          <p:cNvPicPr preferRelativeResize="0"/>
          <p:nvPr/>
        </p:nvPicPr>
        <p:blipFill>
          <a:blip r:embed="rId10">
            <a:alphaModFix/>
          </a:blip>
          <a:stretch>
            <a:fillRect/>
          </a:stretch>
        </p:blipFill>
        <p:spPr>
          <a:xfrm>
            <a:off x="254000" y="4792800"/>
            <a:ext cx="2555226" cy="16260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7"/>
          <p:cNvSpPr/>
          <p:nvPr/>
        </p:nvSpPr>
        <p:spPr>
          <a:xfrm>
            <a:off x="-11018" y="-11017"/>
            <a:ext cx="12482112" cy="762000"/>
          </a:xfrm>
          <a:custGeom>
            <a:rect b="b" l="l" r="r" t="t"/>
            <a:pathLst>
              <a:path extrusionOk="0" h="762000" w="12192000">
                <a:moveTo>
                  <a:pt x="0" y="0"/>
                </a:moveTo>
                <a:lnTo>
                  <a:pt x="12192000" y="0"/>
                </a:lnTo>
                <a:lnTo>
                  <a:pt x="12192000" y="762000"/>
                </a:lnTo>
                <a:lnTo>
                  <a:pt x="0" y="762000"/>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 name="Google Shape;148;p7"/>
          <p:cNvSpPr txBox="1"/>
          <p:nvPr/>
        </p:nvSpPr>
        <p:spPr>
          <a:xfrm>
            <a:off x="254000" y="166470"/>
            <a:ext cx="9495024" cy="461665"/>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Poppins"/>
                <a:ea typeface="Poppins"/>
                <a:cs typeface="Poppins"/>
                <a:sym typeface="Poppins"/>
              </a:rPr>
              <a:t>Color deconvolution</a:t>
            </a:r>
            <a:endParaRPr/>
          </a:p>
        </p:txBody>
      </p:sp>
      <p:pic>
        <p:nvPicPr>
          <p:cNvPr id="149" name="Google Shape;149;p7"/>
          <p:cNvPicPr preferRelativeResize="0"/>
          <p:nvPr/>
        </p:nvPicPr>
        <p:blipFill rotWithShape="1">
          <a:blip r:embed="rId3">
            <a:alphaModFix/>
          </a:blip>
          <a:srcRect b="0" l="0" r="0" t="0"/>
          <a:stretch/>
        </p:blipFill>
        <p:spPr>
          <a:xfrm>
            <a:off x="11496461" y="55445"/>
            <a:ext cx="629076" cy="629076"/>
          </a:xfrm>
          <a:prstGeom prst="rect">
            <a:avLst/>
          </a:prstGeom>
          <a:noFill/>
          <a:ln>
            <a:noFill/>
          </a:ln>
        </p:spPr>
      </p:pic>
      <p:sp>
        <p:nvSpPr>
          <p:cNvPr id="150" name="Google Shape;150;p7"/>
          <p:cNvSpPr txBox="1"/>
          <p:nvPr/>
        </p:nvSpPr>
        <p:spPr>
          <a:xfrm>
            <a:off x="254000" y="6495261"/>
            <a:ext cx="702436"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800">
                <a:solidFill>
                  <a:srgbClr val="7F7F7F"/>
                </a:solidFill>
                <a:latin typeface="Poppins"/>
                <a:ea typeface="Poppins"/>
                <a:cs typeface="Poppins"/>
                <a:sym typeface="Poppins"/>
              </a:rPr>
              <a:t>HSE 2023</a:t>
            </a:r>
            <a:endParaRPr/>
          </a:p>
        </p:txBody>
      </p:sp>
      <p:sp>
        <p:nvSpPr>
          <p:cNvPr id="151" name="Google Shape;151;p7"/>
          <p:cNvSpPr/>
          <p:nvPr/>
        </p:nvSpPr>
        <p:spPr>
          <a:xfrm>
            <a:off x="11728450" y="6449750"/>
            <a:ext cx="270087" cy="306467"/>
          </a:xfrm>
          <a:prstGeom prst="roundRect">
            <a:avLst>
              <a:gd fmla="val 16667" name="adj"/>
            </a:avLst>
          </a:prstGeom>
          <a:solidFill>
            <a:srgbClr val="1F3864"/>
          </a:solid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Poppins"/>
                <a:ea typeface="Poppins"/>
                <a:cs typeface="Poppins"/>
                <a:sym typeface="Poppins"/>
              </a:rPr>
              <a:t>5</a:t>
            </a:r>
            <a:endParaRPr/>
          </a:p>
        </p:txBody>
      </p:sp>
      <p:pic>
        <p:nvPicPr>
          <p:cNvPr id="152" name="Google Shape;152;p7"/>
          <p:cNvPicPr preferRelativeResize="0"/>
          <p:nvPr/>
        </p:nvPicPr>
        <p:blipFill>
          <a:blip r:embed="rId4">
            <a:alphaModFix/>
          </a:blip>
          <a:stretch>
            <a:fillRect/>
          </a:stretch>
        </p:blipFill>
        <p:spPr>
          <a:xfrm>
            <a:off x="3546250" y="1325408"/>
            <a:ext cx="8096250" cy="4657725"/>
          </a:xfrm>
          <a:prstGeom prst="rect">
            <a:avLst/>
          </a:prstGeom>
          <a:noFill/>
          <a:ln>
            <a:noFill/>
          </a:ln>
        </p:spPr>
      </p:pic>
      <p:sp>
        <p:nvSpPr>
          <p:cNvPr id="153" name="Google Shape;153;p7"/>
          <p:cNvSpPr txBox="1"/>
          <p:nvPr/>
        </p:nvSpPr>
        <p:spPr>
          <a:xfrm>
            <a:off x="440750" y="914100"/>
            <a:ext cx="3000000" cy="541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rgbClr val="374151"/>
                </a:solidFill>
                <a:latin typeface="Poppins"/>
                <a:ea typeface="Poppins"/>
                <a:cs typeface="Poppins"/>
                <a:sym typeface="Poppins"/>
              </a:rPr>
              <a:t>Color deconvolution is a technique used in image processing to separate an image into its constituent color channels, particularly in the context of microscopy and digital pathology. The primary goal is to isolate and enhance specific stains or colors within the image for better analysis and visualization.</a:t>
            </a:r>
            <a:endParaRPr sz="2200">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aa154df723_2_4"/>
          <p:cNvSpPr/>
          <p:nvPr/>
        </p:nvSpPr>
        <p:spPr>
          <a:xfrm>
            <a:off x="-11018" y="-11017"/>
            <a:ext cx="12496800" cy="762000"/>
          </a:xfrm>
          <a:custGeom>
            <a:rect b="b" l="l" r="r" t="t"/>
            <a:pathLst>
              <a:path extrusionOk="0" h="762000" w="12192000">
                <a:moveTo>
                  <a:pt x="0" y="0"/>
                </a:moveTo>
                <a:lnTo>
                  <a:pt x="12192000" y="0"/>
                </a:lnTo>
                <a:lnTo>
                  <a:pt x="12192000" y="762000"/>
                </a:lnTo>
                <a:lnTo>
                  <a:pt x="0" y="762000"/>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 name="Google Shape;160;g2aa154df723_2_4"/>
          <p:cNvSpPr txBox="1"/>
          <p:nvPr/>
        </p:nvSpPr>
        <p:spPr>
          <a:xfrm>
            <a:off x="254000" y="166470"/>
            <a:ext cx="9495000" cy="461700"/>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Poppins"/>
                <a:ea typeface="Poppins"/>
                <a:cs typeface="Poppins"/>
                <a:sym typeface="Poppins"/>
              </a:rPr>
              <a:t>Contrast-Limited Adaptive Histogram Equalization (CLAHE)</a:t>
            </a:r>
            <a:endParaRPr/>
          </a:p>
        </p:txBody>
      </p:sp>
      <p:pic>
        <p:nvPicPr>
          <p:cNvPr id="161" name="Google Shape;161;g2aa154df723_2_4"/>
          <p:cNvPicPr preferRelativeResize="0"/>
          <p:nvPr/>
        </p:nvPicPr>
        <p:blipFill rotWithShape="1">
          <a:blip r:embed="rId3">
            <a:alphaModFix/>
          </a:blip>
          <a:srcRect b="0" l="0" r="0" t="0"/>
          <a:stretch/>
        </p:blipFill>
        <p:spPr>
          <a:xfrm>
            <a:off x="11496461" y="55445"/>
            <a:ext cx="629076" cy="629076"/>
          </a:xfrm>
          <a:prstGeom prst="rect">
            <a:avLst/>
          </a:prstGeom>
          <a:noFill/>
          <a:ln>
            <a:noFill/>
          </a:ln>
        </p:spPr>
      </p:pic>
      <p:sp>
        <p:nvSpPr>
          <p:cNvPr id="162" name="Google Shape;162;g2aa154df723_2_4"/>
          <p:cNvSpPr txBox="1"/>
          <p:nvPr/>
        </p:nvSpPr>
        <p:spPr>
          <a:xfrm>
            <a:off x="254000" y="6495261"/>
            <a:ext cx="702300" cy="215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800">
                <a:solidFill>
                  <a:srgbClr val="7F7F7F"/>
                </a:solidFill>
                <a:latin typeface="Poppins"/>
                <a:ea typeface="Poppins"/>
                <a:cs typeface="Poppins"/>
                <a:sym typeface="Poppins"/>
              </a:rPr>
              <a:t>HSE 2023</a:t>
            </a:r>
            <a:endParaRPr/>
          </a:p>
        </p:txBody>
      </p:sp>
      <p:sp>
        <p:nvSpPr>
          <p:cNvPr id="163" name="Google Shape;163;g2aa154df723_2_4"/>
          <p:cNvSpPr/>
          <p:nvPr/>
        </p:nvSpPr>
        <p:spPr>
          <a:xfrm>
            <a:off x="11728450" y="6449750"/>
            <a:ext cx="270000" cy="306600"/>
          </a:xfrm>
          <a:prstGeom prst="roundRect">
            <a:avLst>
              <a:gd fmla="val 16667"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Poppins"/>
                <a:ea typeface="Poppins"/>
                <a:cs typeface="Poppins"/>
                <a:sym typeface="Poppins"/>
              </a:rPr>
              <a:t>5</a:t>
            </a:r>
            <a:endParaRPr/>
          </a:p>
        </p:txBody>
      </p:sp>
      <p:grpSp>
        <p:nvGrpSpPr>
          <p:cNvPr id="164" name="Google Shape;164;g2aa154df723_2_4"/>
          <p:cNvGrpSpPr/>
          <p:nvPr/>
        </p:nvGrpSpPr>
        <p:grpSpPr>
          <a:xfrm>
            <a:off x="5802950" y="1015738"/>
            <a:ext cx="6072425" cy="5169250"/>
            <a:chOff x="5926025" y="1156750"/>
            <a:chExt cx="6072425" cy="5169250"/>
          </a:xfrm>
        </p:grpSpPr>
        <p:pic>
          <p:nvPicPr>
            <p:cNvPr id="165" name="Google Shape;165;g2aa154df723_2_4"/>
            <p:cNvPicPr preferRelativeResize="0"/>
            <p:nvPr/>
          </p:nvPicPr>
          <p:blipFill>
            <a:blip r:embed="rId4">
              <a:alphaModFix/>
            </a:blip>
            <a:stretch>
              <a:fillRect/>
            </a:stretch>
          </p:blipFill>
          <p:spPr>
            <a:xfrm>
              <a:off x="6049100" y="1156750"/>
              <a:ext cx="5872976" cy="2244275"/>
            </a:xfrm>
            <a:prstGeom prst="rect">
              <a:avLst/>
            </a:prstGeom>
            <a:noFill/>
            <a:ln>
              <a:noFill/>
            </a:ln>
          </p:spPr>
        </p:pic>
        <p:pic>
          <p:nvPicPr>
            <p:cNvPr id="166" name="Google Shape;166;g2aa154df723_2_4"/>
            <p:cNvPicPr preferRelativeResize="0"/>
            <p:nvPr/>
          </p:nvPicPr>
          <p:blipFill rotWithShape="1">
            <a:blip r:embed="rId5">
              <a:alphaModFix/>
            </a:blip>
            <a:srcRect b="0" l="51794" r="11702" t="0"/>
            <a:stretch/>
          </p:blipFill>
          <p:spPr>
            <a:xfrm>
              <a:off x="9359580" y="3524775"/>
              <a:ext cx="2638870" cy="2801225"/>
            </a:xfrm>
            <a:prstGeom prst="rect">
              <a:avLst/>
            </a:prstGeom>
            <a:noFill/>
            <a:ln>
              <a:noFill/>
            </a:ln>
          </p:spPr>
        </p:pic>
        <p:pic>
          <p:nvPicPr>
            <p:cNvPr id="167" name="Google Shape;167;g2aa154df723_2_4"/>
            <p:cNvPicPr preferRelativeResize="0"/>
            <p:nvPr/>
          </p:nvPicPr>
          <p:blipFill rotWithShape="1">
            <a:blip r:embed="rId5">
              <a:alphaModFix/>
            </a:blip>
            <a:srcRect b="0" l="10810" r="48067" t="0"/>
            <a:stretch/>
          </p:blipFill>
          <p:spPr>
            <a:xfrm>
              <a:off x="5926025" y="3524774"/>
              <a:ext cx="2972890" cy="2801225"/>
            </a:xfrm>
            <a:prstGeom prst="rect">
              <a:avLst/>
            </a:prstGeom>
            <a:noFill/>
            <a:ln>
              <a:noFill/>
            </a:ln>
          </p:spPr>
        </p:pic>
      </p:grpSp>
      <p:sp>
        <p:nvSpPr>
          <p:cNvPr id="168" name="Google Shape;168;g2aa154df723_2_4"/>
          <p:cNvSpPr txBox="1"/>
          <p:nvPr/>
        </p:nvSpPr>
        <p:spPr>
          <a:xfrm>
            <a:off x="175850" y="2567100"/>
            <a:ext cx="56271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rgbClr val="202124"/>
                </a:solidFill>
                <a:highlight>
                  <a:srgbClr val="FFFFFF"/>
                </a:highlight>
                <a:latin typeface="Poppins"/>
                <a:ea typeface="Poppins"/>
                <a:cs typeface="Poppins"/>
                <a:sym typeface="Poppins"/>
              </a:rPr>
              <a:t>Contrast Limited AHE (CLAHE) is </a:t>
            </a:r>
            <a:r>
              <a:rPr lang="en-US" sz="2000">
                <a:solidFill>
                  <a:srgbClr val="040C28"/>
                </a:solidFill>
                <a:latin typeface="Poppins"/>
                <a:ea typeface="Poppins"/>
                <a:cs typeface="Poppins"/>
                <a:sym typeface="Poppins"/>
              </a:rPr>
              <a:t>a variant of adaptive histogram equalization in which the contrast amplification is limited, so as to reduce this problem of noise amplification</a:t>
            </a:r>
            <a:r>
              <a:rPr lang="en-US" sz="2000">
                <a:solidFill>
                  <a:srgbClr val="202124"/>
                </a:solidFill>
                <a:highlight>
                  <a:srgbClr val="FFFFFF"/>
                </a:highlight>
                <a:latin typeface="Poppins"/>
                <a:ea typeface="Poppins"/>
                <a:cs typeface="Poppins"/>
                <a:sym typeface="Poppins"/>
              </a:rPr>
              <a:t>. </a:t>
            </a:r>
            <a:endParaRPr sz="1900">
              <a:latin typeface="Poppins"/>
              <a:ea typeface="Poppins"/>
              <a:cs typeface="Poppins"/>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0"/>
          <p:cNvSpPr/>
          <p:nvPr/>
        </p:nvSpPr>
        <p:spPr>
          <a:xfrm>
            <a:off x="-11018" y="-11017"/>
            <a:ext cx="12482112" cy="762000"/>
          </a:xfrm>
          <a:custGeom>
            <a:rect b="b" l="l" r="r" t="t"/>
            <a:pathLst>
              <a:path extrusionOk="0" h="762000" w="12192000">
                <a:moveTo>
                  <a:pt x="0" y="0"/>
                </a:moveTo>
                <a:lnTo>
                  <a:pt x="12192000" y="0"/>
                </a:lnTo>
                <a:lnTo>
                  <a:pt x="12192000" y="762000"/>
                </a:lnTo>
                <a:lnTo>
                  <a:pt x="0" y="762000"/>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10"/>
          <p:cNvSpPr txBox="1"/>
          <p:nvPr/>
        </p:nvSpPr>
        <p:spPr>
          <a:xfrm>
            <a:off x="254000" y="166470"/>
            <a:ext cx="9495024" cy="461665"/>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Poppins"/>
                <a:ea typeface="Poppins"/>
                <a:cs typeface="Poppins"/>
                <a:sym typeface="Poppins"/>
              </a:rPr>
              <a:t>Results</a:t>
            </a:r>
            <a:endParaRPr/>
          </a:p>
        </p:txBody>
      </p:sp>
      <p:pic>
        <p:nvPicPr>
          <p:cNvPr id="176" name="Google Shape;176;p10"/>
          <p:cNvPicPr preferRelativeResize="0"/>
          <p:nvPr/>
        </p:nvPicPr>
        <p:blipFill rotWithShape="1">
          <a:blip r:embed="rId3">
            <a:alphaModFix/>
          </a:blip>
          <a:srcRect b="0" l="0" r="0" t="0"/>
          <a:stretch/>
        </p:blipFill>
        <p:spPr>
          <a:xfrm>
            <a:off x="11496461" y="55445"/>
            <a:ext cx="629076" cy="629076"/>
          </a:xfrm>
          <a:prstGeom prst="rect">
            <a:avLst/>
          </a:prstGeom>
          <a:noFill/>
          <a:ln>
            <a:noFill/>
          </a:ln>
        </p:spPr>
      </p:pic>
      <p:sp>
        <p:nvSpPr>
          <p:cNvPr id="177" name="Google Shape;177;p10"/>
          <p:cNvSpPr txBox="1"/>
          <p:nvPr/>
        </p:nvSpPr>
        <p:spPr>
          <a:xfrm>
            <a:off x="254000" y="6495261"/>
            <a:ext cx="702436"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800">
                <a:solidFill>
                  <a:srgbClr val="7F7F7F"/>
                </a:solidFill>
                <a:latin typeface="Poppins"/>
                <a:ea typeface="Poppins"/>
                <a:cs typeface="Poppins"/>
                <a:sym typeface="Poppins"/>
              </a:rPr>
              <a:t>HSE 2023</a:t>
            </a:r>
            <a:endParaRPr/>
          </a:p>
        </p:txBody>
      </p:sp>
      <p:sp>
        <p:nvSpPr>
          <p:cNvPr id="178" name="Google Shape;178;p10"/>
          <p:cNvSpPr/>
          <p:nvPr/>
        </p:nvSpPr>
        <p:spPr>
          <a:xfrm>
            <a:off x="11728450" y="6449750"/>
            <a:ext cx="270087" cy="306467"/>
          </a:xfrm>
          <a:prstGeom prst="roundRect">
            <a:avLst>
              <a:gd fmla="val 16667" name="adj"/>
            </a:avLst>
          </a:prstGeom>
          <a:solidFill>
            <a:srgbClr val="1F3864"/>
          </a:solid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Poppins"/>
                <a:ea typeface="Poppins"/>
                <a:cs typeface="Poppins"/>
                <a:sym typeface="Poppins"/>
              </a:rPr>
              <a:t>8</a:t>
            </a:r>
            <a:endParaRPr/>
          </a:p>
        </p:txBody>
      </p:sp>
      <p:pic>
        <p:nvPicPr>
          <p:cNvPr id="179" name="Google Shape;179;p10"/>
          <p:cNvPicPr preferRelativeResize="0"/>
          <p:nvPr/>
        </p:nvPicPr>
        <p:blipFill rotWithShape="1">
          <a:blip r:embed="rId4">
            <a:alphaModFix/>
          </a:blip>
          <a:srcRect b="0" l="0" r="0" t="0"/>
          <a:stretch/>
        </p:blipFill>
        <p:spPr>
          <a:xfrm>
            <a:off x="-7564843" y="1785253"/>
            <a:ext cx="3975304" cy="4299171"/>
          </a:xfrm>
          <a:prstGeom prst="rect">
            <a:avLst/>
          </a:prstGeom>
          <a:noFill/>
          <a:ln>
            <a:noFill/>
          </a:ln>
        </p:spPr>
      </p:pic>
      <p:pic>
        <p:nvPicPr>
          <p:cNvPr id="180" name="Google Shape;180;p10"/>
          <p:cNvPicPr preferRelativeResize="0"/>
          <p:nvPr/>
        </p:nvPicPr>
        <p:blipFill>
          <a:blip r:embed="rId5">
            <a:alphaModFix/>
          </a:blip>
          <a:stretch>
            <a:fillRect/>
          </a:stretch>
        </p:blipFill>
        <p:spPr>
          <a:xfrm>
            <a:off x="294275" y="3898450"/>
            <a:ext cx="11871526" cy="1233525"/>
          </a:xfrm>
          <a:prstGeom prst="rect">
            <a:avLst/>
          </a:prstGeom>
          <a:noFill/>
          <a:ln>
            <a:noFill/>
          </a:ln>
        </p:spPr>
      </p:pic>
      <p:grpSp>
        <p:nvGrpSpPr>
          <p:cNvPr id="181" name="Google Shape;181;p10"/>
          <p:cNvGrpSpPr/>
          <p:nvPr/>
        </p:nvGrpSpPr>
        <p:grpSpPr>
          <a:xfrm>
            <a:off x="532625" y="3103850"/>
            <a:ext cx="11236099" cy="1011550"/>
            <a:chOff x="492350" y="2567325"/>
            <a:chExt cx="11236099" cy="1011550"/>
          </a:xfrm>
        </p:grpSpPr>
        <p:pic>
          <p:nvPicPr>
            <p:cNvPr id="182" name="Google Shape;182;p10"/>
            <p:cNvPicPr preferRelativeResize="0"/>
            <p:nvPr/>
          </p:nvPicPr>
          <p:blipFill rotWithShape="1">
            <a:blip r:embed="rId6">
              <a:alphaModFix/>
            </a:blip>
            <a:srcRect b="0" l="60564" r="0" t="0"/>
            <a:stretch/>
          </p:blipFill>
          <p:spPr>
            <a:xfrm>
              <a:off x="6576650" y="2567325"/>
              <a:ext cx="5151799" cy="1011550"/>
            </a:xfrm>
            <a:prstGeom prst="rect">
              <a:avLst/>
            </a:prstGeom>
            <a:noFill/>
            <a:ln>
              <a:noFill/>
            </a:ln>
          </p:spPr>
        </p:pic>
        <p:pic>
          <p:nvPicPr>
            <p:cNvPr id="183" name="Google Shape;183;p10"/>
            <p:cNvPicPr preferRelativeResize="0"/>
            <p:nvPr/>
          </p:nvPicPr>
          <p:blipFill rotWithShape="1">
            <a:blip r:embed="rId6">
              <a:alphaModFix/>
            </a:blip>
            <a:srcRect b="0" l="0" r="32564" t="0"/>
            <a:stretch/>
          </p:blipFill>
          <p:spPr>
            <a:xfrm>
              <a:off x="492350" y="2567325"/>
              <a:ext cx="8809900" cy="1011550"/>
            </a:xfrm>
            <a:prstGeom prst="rect">
              <a:avLst/>
            </a:prstGeom>
            <a:noFill/>
            <a:ln>
              <a:noFill/>
            </a:ln>
          </p:spPr>
        </p:pic>
      </p:grpSp>
      <p:grpSp>
        <p:nvGrpSpPr>
          <p:cNvPr id="184" name="Google Shape;184;p10"/>
          <p:cNvGrpSpPr/>
          <p:nvPr/>
        </p:nvGrpSpPr>
        <p:grpSpPr>
          <a:xfrm>
            <a:off x="697994" y="5131975"/>
            <a:ext cx="11257756" cy="1317775"/>
            <a:chOff x="657719" y="4595450"/>
            <a:chExt cx="11257756" cy="1317775"/>
          </a:xfrm>
        </p:grpSpPr>
        <p:pic>
          <p:nvPicPr>
            <p:cNvPr id="185" name="Google Shape;185;p10"/>
            <p:cNvPicPr preferRelativeResize="0"/>
            <p:nvPr/>
          </p:nvPicPr>
          <p:blipFill rotWithShape="1">
            <a:blip r:embed="rId7">
              <a:alphaModFix/>
            </a:blip>
            <a:srcRect b="0" l="0" r="45045" t="0"/>
            <a:stretch/>
          </p:blipFill>
          <p:spPr>
            <a:xfrm>
              <a:off x="657719" y="4595450"/>
              <a:ext cx="6305802" cy="1317775"/>
            </a:xfrm>
            <a:prstGeom prst="rect">
              <a:avLst/>
            </a:prstGeom>
            <a:noFill/>
            <a:ln>
              <a:noFill/>
            </a:ln>
          </p:spPr>
        </p:pic>
        <p:pic>
          <p:nvPicPr>
            <p:cNvPr id="186" name="Google Shape;186;p10"/>
            <p:cNvPicPr preferRelativeResize="0"/>
            <p:nvPr/>
          </p:nvPicPr>
          <p:blipFill rotWithShape="1">
            <a:blip r:embed="rId7">
              <a:alphaModFix/>
            </a:blip>
            <a:srcRect b="0" l="51174" r="0" t="0"/>
            <a:stretch/>
          </p:blipFill>
          <p:spPr>
            <a:xfrm>
              <a:off x="6312877" y="4595450"/>
              <a:ext cx="5602598" cy="1317775"/>
            </a:xfrm>
            <a:prstGeom prst="rect">
              <a:avLst/>
            </a:prstGeom>
            <a:noFill/>
            <a:ln>
              <a:noFill/>
            </a:ln>
          </p:spPr>
        </p:pic>
      </p:grpSp>
      <p:sp>
        <p:nvSpPr>
          <p:cNvPr id="187" name="Google Shape;187;p10"/>
          <p:cNvSpPr txBox="1"/>
          <p:nvPr/>
        </p:nvSpPr>
        <p:spPr>
          <a:xfrm>
            <a:off x="642000" y="1171200"/>
            <a:ext cx="10908000" cy="20319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Poppins"/>
              <a:buAutoNum type="arabicParenR"/>
            </a:pPr>
            <a:r>
              <a:rPr lang="en-US" sz="2000">
                <a:latin typeface="Poppins"/>
                <a:ea typeface="Poppins"/>
                <a:cs typeface="Poppins"/>
                <a:sym typeface="Poppins"/>
              </a:rPr>
              <a:t>Transformer model little version</a:t>
            </a:r>
            <a:endParaRPr sz="2000">
              <a:latin typeface="Poppins"/>
              <a:ea typeface="Poppins"/>
              <a:cs typeface="Poppins"/>
              <a:sym typeface="Poppins"/>
            </a:endParaRPr>
          </a:p>
          <a:p>
            <a:pPr indent="0" lvl="0" marL="457200" rtl="0" algn="l">
              <a:spcBef>
                <a:spcPts val="0"/>
              </a:spcBef>
              <a:spcAft>
                <a:spcPts val="0"/>
              </a:spcAft>
              <a:buNone/>
            </a:pPr>
            <a:r>
              <a:t/>
            </a:r>
            <a:endParaRPr sz="2000">
              <a:latin typeface="Poppins"/>
              <a:ea typeface="Poppins"/>
              <a:cs typeface="Poppins"/>
              <a:sym typeface="Poppins"/>
            </a:endParaRPr>
          </a:p>
          <a:p>
            <a:pPr indent="-355600" lvl="0" marL="457200" rtl="0" algn="l">
              <a:spcBef>
                <a:spcPts val="0"/>
              </a:spcBef>
              <a:spcAft>
                <a:spcPts val="0"/>
              </a:spcAft>
              <a:buSzPts val="2000"/>
              <a:buFont typeface="Poppins"/>
              <a:buAutoNum type="arabicParenR"/>
            </a:pPr>
            <a:r>
              <a:rPr lang="en-US" sz="2000">
                <a:latin typeface="Poppins"/>
                <a:ea typeface="Poppins"/>
                <a:cs typeface="Poppins"/>
                <a:sym typeface="Poppins"/>
              </a:rPr>
              <a:t>EfficientNet:  with popularity</a:t>
            </a:r>
            <a:endParaRPr sz="2000">
              <a:latin typeface="Poppins"/>
              <a:ea typeface="Poppins"/>
              <a:cs typeface="Poppins"/>
              <a:sym typeface="Poppins"/>
            </a:endParaRPr>
          </a:p>
          <a:p>
            <a:pPr indent="0" lvl="0" marL="457200" rtl="0" algn="l">
              <a:spcBef>
                <a:spcPts val="0"/>
              </a:spcBef>
              <a:spcAft>
                <a:spcPts val="0"/>
              </a:spcAft>
              <a:buNone/>
            </a:pPr>
            <a:r>
              <a:t/>
            </a:r>
            <a:endParaRPr sz="2000">
              <a:latin typeface="Poppins"/>
              <a:ea typeface="Poppins"/>
              <a:cs typeface="Poppins"/>
              <a:sym typeface="Poppins"/>
            </a:endParaRPr>
          </a:p>
          <a:p>
            <a:pPr indent="-355600" lvl="0" marL="457200" rtl="0" algn="l">
              <a:spcBef>
                <a:spcPts val="0"/>
              </a:spcBef>
              <a:spcAft>
                <a:spcPts val="0"/>
              </a:spcAft>
              <a:buSzPts val="2000"/>
              <a:buFont typeface="Poppins"/>
              <a:buAutoNum type="arabicParenR"/>
            </a:pPr>
            <a:r>
              <a:rPr lang="en-US" sz="2000">
                <a:solidFill>
                  <a:schemeClr val="dk1"/>
                </a:solidFill>
                <a:latin typeface="Poppins"/>
                <a:ea typeface="Poppins"/>
                <a:cs typeface="Poppins"/>
                <a:sym typeface="Poppins"/>
              </a:rPr>
              <a:t>EfficientNet: weighted value of predictions by min_max Scaler(metrics) for validation</a:t>
            </a:r>
            <a:endParaRPr sz="2000">
              <a:latin typeface="Poppins"/>
              <a:ea typeface="Poppins"/>
              <a:cs typeface="Poppins"/>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9"/>
          <p:cNvSpPr/>
          <p:nvPr/>
        </p:nvSpPr>
        <p:spPr>
          <a:xfrm>
            <a:off x="-11018" y="-11017"/>
            <a:ext cx="12482112" cy="762000"/>
          </a:xfrm>
          <a:custGeom>
            <a:rect b="b" l="l" r="r" t="t"/>
            <a:pathLst>
              <a:path extrusionOk="0" h="762000" w="12192000">
                <a:moveTo>
                  <a:pt x="0" y="0"/>
                </a:moveTo>
                <a:lnTo>
                  <a:pt x="12192000" y="0"/>
                </a:lnTo>
                <a:lnTo>
                  <a:pt x="12192000" y="762000"/>
                </a:lnTo>
                <a:lnTo>
                  <a:pt x="0" y="762000"/>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Google Shape;194;p9"/>
          <p:cNvSpPr txBox="1"/>
          <p:nvPr/>
        </p:nvSpPr>
        <p:spPr>
          <a:xfrm>
            <a:off x="254000" y="166470"/>
            <a:ext cx="9495024" cy="461665"/>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Poppins"/>
                <a:ea typeface="Poppins"/>
                <a:cs typeface="Poppins"/>
                <a:sym typeface="Poppins"/>
              </a:rPr>
              <a:t>Adaptive Sharpness Aware Minimization</a:t>
            </a:r>
            <a:endParaRPr/>
          </a:p>
        </p:txBody>
      </p:sp>
      <p:pic>
        <p:nvPicPr>
          <p:cNvPr id="195" name="Google Shape;195;p9"/>
          <p:cNvPicPr preferRelativeResize="0"/>
          <p:nvPr/>
        </p:nvPicPr>
        <p:blipFill rotWithShape="1">
          <a:blip r:embed="rId3">
            <a:alphaModFix/>
          </a:blip>
          <a:srcRect b="0" l="0" r="0" t="0"/>
          <a:stretch/>
        </p:blipFill>
        <p:spPr>
          <a:xfrm>
            <a:off x="11496461" y="55445"/>
            <a:ext cx="629076" cy="629076"/>
          </a:xfrm>
          <a:prstGeom prst="rect">
            <a:avLst/>
          </a:prstGeom>
          <a:noFill/>
          <a:ln>
            <a:noFill/>
          </a:ln>
        </p:spPr>
      </p:pic>
      <p:sp>
        <p:nvSpPr>
          <p:cNvPr id="196" name="Google Shape;196;p9"/>
          <p:cNvSpPr txBox="1"/>
          <p:nvPr/>
        </p:nvSpPr>
        <p:spPr>
          <a:xfrm>
            <a:off x="254000" y="6495261"/>
            <a:ext cx="702436"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800">
                <a:solidFill>
                  <a:srgbClr val="7F7F7F"/>
                </a:solidFill>
                <a:latin typeface="Poppins"/>
                <a:ea typeface="Poppins"/>
                <a:cs typeface="Poppins"/>
                <a:sym typeface="Poppins"/>
              </a:rPr>
              <a:t>HSE 2023</a:t>
            </a:r>
            <a:endParaRPr/>
          </a:p>
        </p:txBody>
      </p:sp>
      <p:sp>
        <p:nvSpPr>
          <p:cNvPr id="197" name="Google Shape;197;p9"/>
          <p:cNvSpPr/>
          <p:nvPr/>
        </p:nvSpPr>
        <p:spPr>
          <a:xfrm>
            <a:off x="11728450" y="6449750"/>
            <a:ext cx="270087" cy="306467"/>
          </a:xfrm>
          <a:prstGeom prst="roundRect">
            <a:avLst>
              <a:gd fmla="val 16667" name="adj"/>
            </a:avLst>
          </a:prstGeom>
          <a:solidFill>
            <a:srgbClr val="1F3864"/>
          </a:solid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Poppins"/>
                <a:ea typeface="Poppins"/>
                <a:cs typeface="Poppins"/>
                <a:sym typeface="Poppins"/>
              </a:rPr>
              <a:t>7</a:t>
            </a:r>
            <a:endParaRPr/>
          </a:p>
        </p:txBody>
      </p:sp>
      <p:pic>
        <p:nvPicPr>
          <p:cNvPr id="198" name="Google Shape;198;p9"/>
          <p:cNvPicPr preferRelativeResize="0"/>
          <p:nvPr/>
        </p:nvPicPr>
        <p:blipFill>
          <a:blip r:embed="rId4">
            <a:alphaModFix/>
          </a:blip>
          <a:stretch>
            <a:fillRect/>
          </a:stretch>
        </p:blipFill>
        <p:spPr>
          <a:xfrm>
            <a:off x="666738" y="2388121"/>
            <a:ext cx="10858500" cy="4476750"/>
          </a:xfrm>
          <a:prstGeom prst="rect">
            <a:avLst/>
          </a:prstGeom>
          <a:noFill/>
          <a:ln>
            <a:noFill/>
          </a:ln>
        </p:spPr>
      </p:pic>
      <p:sp>
        <p:nvSpPr>
          <p:cNvPr id="199" name="Google Shape;199;p9"/>
          <p:cNvSpPr txBox="1"/>
          <p:nvPr/>
        </p:nvSpPr>
        <p:spPr>
          <a:xfrm>
            <a:off x="351700" y="861625"/>
            <a:ext cx="115707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rgbClr val="212529"/>
                </a:solidFill>
                <a:highlight>
                  <a:srgbClr val="FFFFFF"/>
                </a:highlight>
                <a:latin typeface="Poppins"/>
                <a:ea typeface="Poppins"/>
                <a:cs typeface="Poppins"/>
                <a:sym typeface="Poppins"/>
              </a:rPr>
              <a:t>Sharpness-Aware Minimization, or SAM, is a procedure that improves model generalization by simultaneously minimizing loss value and loss sharpness. SAM functions by seeking parameters that lie in neighborhoods having uniformly low loss value (rather than parameters that only themselves have low loss value).</a:t>
            </a:r>
            <a:endParaRPr sz="2200">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2023-06-27T18:54:47Z</dcterms:created>
  <dc:creator>Алексей Рябыкин</dc:creator>
</cp:coreProperties>
</file>