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8" r:id="rId2"/>
    <p:sldId id="260" r:id="rId3"/>
    <p:sldId id="261" r:id="rId4"/>
    <p:sldId id="267" r:id="rId5"/>
    <p:sldId id="263" r:id="rId6"/>
    <p:sldId id="265" r:id="rId7"/>
  </p:sldIdLst>
  <p:sldSz cx="12192000" cy="6858000"/>
  <p:notesSz cx="6858000" cy="9144000"/>
  <p:custDataLst>
    <p:tags r:id="rId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66" autoAdjust="0"/>
    <p:restoredTop sz="65796" autoAdjust="0"/>
  </p:normalViewPr>
  <p:slideViewPr>
    <p:cSldViewPr snapToGrid="0">
      <p:cViewPr>
        <p:scale>
          <a:sx n="43" d="100"/>
          <a:sy n="43" d="100"/>
        </p:scale>
        <p:origin x="1890" y="4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10/19/2025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856294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a:t>
            </a:r>
            <a:r>
              <a:rPr lang="en-US" baseline="0" dirty="0"/>
              <a:t> speaker notes required for this slide.]</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4216242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the main requirements of the DriverPass system. Functionally, it allows students to book lessons and take tests. Nonfunctionally, it focuses on security, reliability, and accessibility so users can access it from any device with minimal downtime.</a:t>
            </a:r>
          </a:p>
        </p:txBody>
      </p:sp>
      <p:sp>
        <p:nvSpPr>
          <p:cNvPr id="4" name="Slide Number Placeholder 3"/>
          <p:cNvSpPr>
            <a:spLocks noGrp="1"/>
          </p:cNvSpPr>
          <p:nvPr>
            <p:ph type="sldNum" sz="quarter" idx="10"/>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3399264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use case diagram shows how students, instructors, and administrators interact with the system. Students can schedule lessons and take tests, instructors can manage availability, and admins can manage users and system settings.</a:t>
            </a:r>
          </a:p>
        </p:txBody>
      </p:sp>
      <p:sp>
        <p:nvSpPr>
          <p:cNvPr id="4" name="Slide Number Placeholder 3"/>
          <p:cNvSpPr>
            <a:spLocks noGrp="1"/>
          </p:cNvSpPr>
          <p:nvPr>
            <p:ph type="sldNum" sz="quarter" idx="10"/>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2262835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activity diagram illustrates the step-by-step flow for a student scheduling a lesson. It includes login, selecting a date and instructor, checking availability, confirming the lesson, and receiving notifications.</a:t>
            </a:r>
          </a:p>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896184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Security is central to DriverPass. We protect user data through encryption, role-based access control, and regular auditing. The system prevents unauthorized access and ensures sensitive information like test scores and schedules remain secure.</a:t>
            </a:r>
          </a:p>
        </p:txBody>
      </p:sp>
      <p:sp>
        <p:nvSpPr>
          <p:cNvPr id="4" name="Slide Number Placeholder 3"/>
          <p:cNvSpPr>
            <a:spLocks noGrp="1"/>
          </p:cNvSpPr>
          <p:nvPr>
            <p:ph type="sldNum" sz="quarter" idx="10"/>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34916115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Like any web-based system, DriverPass depends on a stable internet connection and up-to-date data from instructors and students. Maintenance periods will occasionally limit access, but we’ve designed the system to minimize downtime.</a:t>
            </a:r>
          </a:p>
        </p:txBody>
      </p:sp>
      <p:sp>
        <p:nvSpPr>
          <p:cNvPr id="4" name="Slide Number Placeholder 3"/>
          <p:cNvSpPr>
            <a:spLocks noGrp="1"/>
          </p:cNvSpPr>
          <p:nvPr>
            <p:ph type="sldNum" sz="quarter" idx="10"/>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970660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391AB-F383-4237-A071-AD1C6E9246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6636DA-4FDE-4B32-8CCE-37EFA3E757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F87932-8FF0-4DF1-A776-9A3CE37618A7}"/>
              </a:ext>
            </a:extLst>
          </p:cNvPr>
          <p:cNvSpPr>
            <a:spLocks noGrp="1"/>
          </p:cNvSpPr>
          <p:nvPr>
            <p:ph type="dt" sz="half" idx="10"/>
          </p:nvPr>
        </p:nvSpPr>
        <p:spPr/>
        <p:txBody>
          <a:bodyPr/>
          <a:lstStyle/>
          <a:p>
            <a:fld id="{5D6495F3-B757-4FAF-98AA-EDA7D1485485}" type="datetimeFigureOut">
              <a:rPr lang="en-US" smtClean="0"/>
              <a:t>10/19/2025</a:t>
            </a:fld>
            <a:endParaRPr lang="en-US"/>
          </a:p>
        </p:txBody>
      </p:sp>
      <p:sp>
        <p:nvSpPr>
          <p:cNvPr id="5" name="Footer Placeholder 4">
            <a:extLst>
              <a:ext uri="{FF2B5EF4-FFF2-40B4-BE49-F238E27FC236}">
                <a16:creationId xmlns:a16="http://schemas.microsoft.com/office/drawing/2014/main" id="{5F38FAB8-C9F1-4DBB-B355-D8DEE3706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490E3-D8E8-4766-9104-14009BF5636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456901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B8678-553E-4A5B-8CFE-5DB358BDF3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3AF303-1F73-4575-83E6-561589F163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36EC56-7DCF-400D-A871-C26291EB10AD}"/>
              </a:ext>
            </a:extLst>
          </p:cNvPr>
          <p:cNvSpPr>
            <a:spLocks noGrp="1"/>
          </p:cNvSpPr>
          <p:nvPr>
            <p:ph type="dt" sz="half" idx="10"/>
          </p:nvPr>
        </p:nvSpPr>
        <p:spPr/>
        <p:txBody>
          <a:bodyPr/>
          <a:lstStyle/>
          <a:p>
            <a:fld id="{5D6495F3-B757-4FAF-98AA-EDA7D1485485}" type="datetimeFigureOut">
              <a:rPr lang="en-US" smtClean="0"/>
              <a:t>10/19/2025</a:t>
            </a:fld>
            <a:endParaRPr lang="en-US"/>
          </a:p>
        </p:txBody>
      </p:sp>
      <p:sp>
        <p:nvSpPr>
          <p:cNvPr id="5" name="Footer Placeholder 4">
            <a:extLst>
              <a:ext uri="{FF2B5EF4-FFF2-40B4-BE49-F238E27FC236}">
                <a16:creationId xmlns:a16="http://schemas.microsoft.com/office/drawing/2014/main" id="{17FFAC5B-7C77-4F8C-ADB0-8D208A2EB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2F48AF-AB8F-4DD2-BC77-7E2F42AD3B87}"/>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187317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0ED820-BFE6-41B5-8064-984037A999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A27FEA-5359-474A-B4F8-FF510DD748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4DD33D-563C-4B8C-B8C1-625FF5C5B85D}"/>
              </a:ext>
            </a:extLst>
          </p:cNvPr>
          <p:cNvSpPr>
            <a:spLocks noGrp="1"/>
          </p:cNvSpPr>
          <p:nvPr>
            <p:ph type="dt" sz="half" idx="10"/>
          </p:nvPr>
        </p:nvSpPr>
        <p:spPr/>
        <p:txBody>
          <a:bodyPr/>
          <a:lstStyle/>
          <a:p>
            <a:fld id="{5D6495F3-B757-4FAF-98AA-EDA7D1485485}" type="datetimeFigureOut">
              <a:rPr lang="en-US" smtClean="0"/>
              <a:t>10/19/2025</a:t>
            </a:fld>
            <a:endParaRPr lang="en-US"/>
          </a:p>
        </p:txBody>
      </p:sp>
      <p:sp>
        <p:nvSpPr>
          <p:cNvPr id="5" name="Footer Placeholder 4">
            <a:extLst>
              <a:ext uri="{FF2B5EF4-FFF2-40B4-BE49-F238E27FC236}">
                <a16:creationId xmlns:a16="http://schemas.microsoft.com/office/drawing/2014/main" id="{40471877-89FD-46BE-832F-C5660A5567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6E675F-CC4D-48CF-90C8-53829EE08B8C}"/>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454621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BC967-18DB-4664-9B4D-06177FB946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DF7174-64B4-4D8F-BF44-3DD1F66CAD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CD83D3-86C4-482F-A2DC-B4C55DBF3F7A}"/>
              </a:ext>
            </a:extLst>
          </p:cNvPr>
          <p:cNvSpPr>
            <a:spLocks noGrp="1"/>
          </p:cNvSpPr>
          <p:nvPr>
            <p:ph type="dt" sz="half" idx="10"/>
          </p:nvPr>
        </p:nvSpPr>
        <p:spPr/>
        <p:txBody>
          <a:bodyPr/>
          <a:lstStyle/>
          <a:p>
            <a:fld id="{5D6495F3-B757-4FAF-98AA-EDA7D1485485}" type="datetimeFigureOut">
              <a:rPr lang="en-US" smtClean="0"/>
              <a:t>10/19/2025</a:t>
            </a:fld>
            <a:endParaRPr lang="en-US"/>
          </a:p>
        </p:txBody>
      </p:sp>
      <p:sp>
        <p:nvSpPr>
          <p:cNvPr id="5" name="Footer Placeholder 4">
            <a:extLst>
              <a:ext uri="{FF2B5EF4-FFF2-40B4-BE49-F238E27FC236}">
                <a16:creationId xmlns:a16="http://schemas.microsoft.com/office/drawing/2014/main" id="{DCF05BE2-6C23-4CB4-A63E-457E635BF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097965-24FE-4C07-BE16-69AE439950E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275768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394D-04EF-440C-B08B-114464B315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EBE3F6-F021-4D6B-8B0D-EF74D7461F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96233C-6806-4593-91C0-CF4ECD84A601}"/>
              </a:ext>
            </a:extLst>
          </p:cNvPr>
          <p:cNvSpPr>
            <a:spLocks noGrp="1"/>
          </p:cNvSpPr>
          <p:nvPr>
            <p:ph type="dt" sz="half" idx="10"/>
          </p:nvPr>
        </p:nvSpPr>
        <p:spPr/>
        <p:txBody>
          <a:bodyPr/>
          <a:lstStyle/>
          <a:p>
            <a:fld id="{5D6495F3-B757-4FAF-98AA-EDA7D1485485}" type="datetimeFigureOut">
              <a:rPr lang="en-US" smtClean="0"/>
              <a:t>10/19/2025</a:t>
            </a:fld>
            <a:endParaRPr lang="en-US"/>
          </a:p>
        </p:txBody>
      </p:sp>
      <p:sp>
        <p:nvSpPr>
          <p:cNvPr id="5" name="Footer Placeholder 4">
            <a:extLst>
              <a:ext uri="{FF2B5EF4-FFF2-40B4-BE49-F238E27FC236}">
                <a16:creationId xmlns:a16="http://schemas.microsoft.com/office/drawing/2014/main" id="{963A761E-2D3A-4397-A82C-2F3B981DE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297E71-B59F-4260-B01B-2B7CEB0896B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639326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4DFCB-DD40-4637-9CAB-2BAF24231C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94065F-4B44-4622-98EE-166F936489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AF1249-B890-4466-9E24-84A2490700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0FA9B4-D282-452F-B78A-FF5873ACF45A}"/>
              </a:ext>
            </a:extLst>
          </p:cNvPr>
          <p:cNvSpPr>
            <a:spLocks noGrp="1"/>
          </p:cNvSpPr>
          <p:nvPr>
            <p:ph type="dt" sz="half" idx="10"/>
          </p:nvPr>
        </p:nvSpPr>
        <p:spPr/>
        <p:txBody>
          <a:bodyPr/>
          <a:lstStyle/>
          <a:p>
            <a:fld id="{5D6495F3-B757-4FAF-98AA-EDA7D1485485}" type="datetimeFigureOut">
              <a:rPr lang="en-US" smtClean="0"/>
              <a:t>10/19/2025</a:t>
            </a:fld>
            <a:endParaRPr lang="en-US"/>
          </a:p>
        </p:txBody>
      </p:sp>
      <p:sp>
        <p:nvSpPr>
          <p:cNvPr id="6" name="Footer Placeholder 5">
            <a:extLst>
              <a:ext uri="{FF2B5EF4-FFF2-40B4-BE49-F238E27FC236}">
                <a16:creationId xmlns:a16="http://schemas.microsoft.com/office/drawing/2014/main" id="{6E9B0F13-A139-4B66-9544-16480800F6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8791D0-EC30-4D8C-8764-475D8DB34F1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081502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3AA7D-15D2-4D5F-B1C4-501073416D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E80A0E-25B9-4E8E-8B0D-201E1C5640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89B111-0CA0-47CD-9F0B-DBCBA3AE3C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F0E02D-3176-4B85-ACB6-721F268274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7D9317-BBE1-4F36-82FE-E348F6F18A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37DDCB-69F8-49FA-A111-C8AB271389E7}"/>
              </a:ext>
            </a:extLst>
          </p:cNvPr>
          <p:cNvSpPr>
            <a:spLocks noGrp="1"/>
          </p:cNvSpPr>
          <p:nvPr>
            <p:ph type="dt" sz="half" idx="10"/>
          </p:nvPr>
        </p:nvSpPr>
        <p:spPr/>
        <p:txBody>
          <a:bodyPr/>
          <a:lstStyle/>
          <a:p>
            <a:fld id="{5D6495F3-B757-4FAF-98AA-EDA7D1485485}" type="datetimeFigureOut">
              <a:rPr lang="en-US" smtClean="0"/>
              <a:t>10/19/2025</a:t>
            </a:fld>
            <a:endParaRPr lang="en-US"/>
          </a:p>
        </p:txBody>
      </p:sp>
      <p:sp>
        <p:nvSpPr>
          <p:cNvPr id="8" name="Footer Placeholder 7">
            <a:extLst>
              <a:ext uri="{FF2B5EF4-FFF2-40B4-BE49-F238E27FC236}">
                <a16:creationId xmlns:a16="http://schemas.microsoft.com/office/drawing/2014/main" id="{4A18B0CD-1F68-412E-9232-F267114CA7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9B21FC-12CC-472D-BC38-EF413158CC5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894143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51AB-8384-4E67-914C-B39484AD23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909660-3861-4545-BF68-9ED039B5D0F0}"/>
              </a:ext>
            </a:extLst>
          </p:cNvPr>
          <p:cNvSpPr>
            <a:spLocks noGrp="1"/>
          </p:cNvSpPr>
          <p:nvPr>
            <p:ph type="dt" sz="half" idx="10"/>
          </p:nvPr>
        </p:nvSpPr>
        <p:spPr/>
        <p:txBody>
          <a:bodyPr/>
          <a:lstStyle/>
          <a:p>
            <a:fld id="{5D6495F3-B757-4FAF-98AA-EDA7D1485485}" type="datetimeFigureOut">
              <a:rPr lang="en-US" smtClean="0"/>
              <a:t>10/19/2025</a:t>
            </a:fld>
            <a:endParaRPr lang="en-US"/>
          </a:p>
        </p:txBody>
      </p:sp>
      <p:sp>
        <p:nvSpPr>
          <p:cNvPr id="4" name="Footer Placeholder 3">
            <a:extLst>
              <a:ext uri="{FF2B5EF4-FFF2-40B4-BE49-F238E27FC236}">
                <a16:creationId xmlns:a16="http://schemas.microsoft.com/office/drawing/2014/main" id="{FDDD5392-AC3A-4EAF-ADE6-B6CF4B50AC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679880-BF48-4F4D-B8B3-4E99FC415FF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351489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F98E25-CF37-4F73-9E22-210238167867}"/>
              </a:ext>
            </a:extLst>
          </p:cNvPr>
          <p:cNvSpPr>
            <a:spLocks noGrp="1"/>
          </p:cNvSpPr>
          <p:nvPr>
            <p:ph type="dt" sz="half" idx="10"/>
          </p:nvPr>
        </p:nvSpPr>
        <p:spPr/>
        <p:txBody>
          <a:bodyPr/>
          <a:lstStyle/>
          <a:p>
            <a:fld id="{5D6495F3-B757-4FAF-98AA-EDA7D1485485}" type="datetimeFigureOut">
              <a:rPr lang="en-US" smtClean="0"/>
              <a:t>10/19/2025</a:t>
            </a:fld>
            <a:endParaRPr lang="en-US"/>
          </a:p>
        </p:txBody>
      </p:sp>
      <p:sp>
        <p:nvSpPr>
          <p:cNvPr id="3" name="Footer Placeholder 2">
            <a:extLst>
              <a:ext uri="{FF2B5EF4-FFF2-40B4-BE49-F238E27FC236}">
                <a16:creationId xmlns:a16="http://schemas.microsoft.com/office/drawing/2014/main" id="{89D7A0E1-38AB-4FDA-8EC1-2D7617909C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A8E424-5A91-4557-9ADF-4A9422A0690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497802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BB935-0427-44CC-A384-333EAD8317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B9DCF6-55CF-43EE-B135-BFC4B4D40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37538E-A112-4E8F-A445-1A06B0C35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30D413-9505-4ED8-BFF1-5141BE9EE3C4}"/>
              </a:ext>
            </a:extLst>
          </p:cNvPr>
          <p:cNvSpPr>
            <a:spLocks noGrp="1"/>
          </p:cNvSpPr>
          <p:nvPr>
            <p:ph type="dt" sz="half" idx="10"/>
          </p:nvPr>
        </p:nvSpPr>
        <p:spPr/>
        <p:txBody>
          <a:bodyPr/>
          <a:lstStyle/>
          <a:p>
            <a:fld id="{5D6495F3-B757-4FAF-98AA-EDA7D1485485}" type="datetimeFigureOut">
              <a:rPr lang="en-US" smtClean="0"/>
              <a:t>10/19/2025</a:t>
            </a:fld>
            <a:endParaRPr lang="en-US"/>
          </a:p>
        </p:txBody>
      </p:sp>
      <p:sp>
        <p:nvSpPr>
          <p:cNvPr id="6" name="Footer Placeholder 5">
            <a:extLst>
              <a:ext uri="{FF2B5EF4-FFF2-40B4-BE49-F238E27FC236}">
                <a16:creationId xmlns:a16="http://schemas.microsoft.com/office/drawing/2014/main" id="{F60815B0-4528-4FA2-8472-8F19C0F16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C9FCEF-4406-4552-BFE4-6DA3761357F2}"/>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754063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CE22C-69D4-49EC-8858-787B3C67B0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6A4341-3C0B-4025-AE17-8F0F8FABF5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EF5FF01-E0B6-419C-ABCC-70844E4EA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501218-FFD7-4F25-B220-F5DE5F70693C}"/>
              </a:ext>
            </a:extLst>
          </p:cNvPr>
          <p:cNvSpPr>
            <a:spLocks noGrp="1"/>
          </p:cNvSpPr>
          <p:nvPr>
            <p:ph type="dt" sz="half" idx="10"/>
          </p:nvPr>
        </p:nvSpPr>
        <p:spPr/>
        <p:txBody>
          <a:bodyPr/>
          <a:lstStyle/>
          <a:p>
            <a:fld id="{5D6495F3-B757-4FAF-98AA-EDA7D1485485}" type="datetimeFigureOut">
              <a:rPr lang="en-US" smtClean="0"/>
              <a:t>10/19/2025</a:t>
            </a:fld>
            <a:endParaRPr lang="en-US"/>
          </a:p>
        </p:txBody>
      </p:sp>
      <p:sp>
        <p:nvSpPr>
          <p:cNvPr id="6" name="Footer Placeholder 5">
            <a:extLst>
              <a:ext uri="{FF2B5EF4-FFF2-40B4-BE49-F238E27FC236}">
                <a16:creationId xmlns:a16="http://schemas.microsoft.com/office/drawing/2014/main" id="{9687CBFB-34A6-49D8-A1D2-45DF38876E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2726A4-D33A-486A-B120-648AF3D8BA76}"/>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644743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07C8C3-4165-4353-ABF2-492454AF91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9AA46A-3C66-4E4A-9907-225E50ABB7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7F8214-A11A-4309-9D51-44F35987D1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6495F3-B757-4FAF-98AA-EDA7D1485485}" type="datetimeFigureOut">
              <a:rPr lang="en-US" smtClean="0"/>
              <a:t>10/19/2025</a:t>
            </a:fld>
            <a:endParaRPr lang="en-US"/>
          </a:p>
        </p:txBody>
      </p:sp>
      <p:sp>
        <p:nvSpPr>
          <p:cNvPr id="5" name="Footer Placeholder 4">
            <a:extLst>
              <a:ext uri="{FF2B5EF4-FFF2-40B4-BE49-F238E27FC236}">
                <a16:creationId xmlns:a16="http://schemas.microsoft.com/office/drawing/2014/main" id="{D6A334EB-8260-4F13-9553-5A8593D9DC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C1EF96-E028-4E68-864E-9B77CF9F25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1939C1-24D7-49E9-A58A-7960365209F5}" type="slidenum">
              <a:rPr lang="en-US" smtClean="0"/>
              <a:t>‹#›</a:t>
            </a:fld>
            <a:endParaRPr lang="en-US"/>
          </a:p>
        </p:txBody>
      </p:sp>
    </p:spTree>
    <p:extLst>
      <p:ext uri="{BB962C8B-B14F-4D97-AF65-F5344CB8AC3E}">
        <p14:creationId xmlns:p14="http://schemas.microsoft.com/office/powerpoint/2010/main" val="1825945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image" Target="../media/image4.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3045368" y="2043663"/>
            <a:ext cx="6105194" cy="2031055"/>
          </a:xfrm>
        </p:spPr>
        <p:txBody>
          <a:bodyPr>
            <a:normAutofit/>
          </a:bodyPr>
          <a:lstStyle/>
          <a:p>
            <a:r>
              <a:rPr lang="en-US" dirty="0" err="1">
                <a:solidFill>
                  <a:srgbClr val="FFFFFF"/>
                </a:solidFill>
              </a:rPr>
              <a:t>DriverPass</a:t>
            </a:r>
            <a:br>
              <a:rPr lang="en-US" dirty="0">
                <a:solidFill>
                  <a:srgbClr val="FFFFFF"/>
                </a:solidFill>
              </a:rPr>
            </a:br>
            <a:r>
              <a:rPr lang="en-US" dirty="0">
                <a:solidFill>
                  <a:srgbClr val="FFFFFF"/>
                </a:solidFill>
              </a:rPr>
              <a:t>System Analysis</a:t>
            </a:r>
          </a:p>
        </p:txBody>
      </p:sp>
      <p:sp>
        <p:nvSpPr>
          <p:cNvPr id="3" name="Content Placeholder 2"/>
          <p:cNvSpPr>
            <a:spLocks noGrp="1"/>
          </p:cNvSpPr>
          <p:nvPr>
            <p:ph type="subTitle" idx="1"/>
          </p:nvPr>
        </p:nvSpPr>
        <p:spPr>
          <a:xfrm>
            <a:off x="3045368" y="4074718"/>
            <a:ext cx="6105194" cy="682079"/>
          </a:xfrm>
        </p:spPr>
        <p:txBody>
          <a:bodyPr>
            <a:normAutofit/>
          </a:bodyPr>
          <a:lstStyle/>
          <a:p>
            <a:r>
              <a:rPr lang="en-US" dirty="0">
                <a:solidFill>
                  <a:srgbClr val="FFFFFF"/>
                </a:solidFill>
              </a:rPr>
              <a:t>Adam Gomez</a:t>
            </a:r>
            <a:endParaRPr dirty="0">
              <a:solidFill>
                <a:srgbClr val="FFFFFF"/>
              </a:solidFill>
            </a:endParaRPr>
          </a:p>
        </p:txBody>
      </p:sp>
    </p:spTree>
    <p:custDataLst>
      <p:tags r:id="rId1"/>
    </p:custDataLst>
    <p:extLst>
      <p:ext uri="{BB962C8B-B14F-4D97-AF65-F5344CB8AC3E}">
        <p14:creationId xmlns:p14="http://schemas.microsoft.com/office/powerpoint/2010/main" val="409182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Requirements</a:t>
            </a:r>
          </a:p>
        </p:txBody>
      </p:sp>
      <p:sp>
        <p:nvSpPr>
          <p:cNvPr id="3" name="Content Placeholder 2"/>
          <p:cNvSpPr>
            <a:spLocks noGrp="1"/>
          </p:cNvSpPr>
          <p:nvPr>
            <p:ph idx="1"/>
          </p:nvPr>
        </p:nvSpPr>
        <p:spPr>
          <a:xfrm>
            <a:off x="6090574" y="801866"/>
            <a:ext cx="5306084" cy="5230634"/>
          </a:xfrm>
        </p:spPr>
        <p:txBody>
          <a:bodyPr anchor="ctr">
            <a:normAutofit/>
          </a:bodyPr>
          <a:lstStyle/>
          <a:p>
            <a:r>
              <a:rPr lang="en-US" sz="2400" dirty="0"/>
              <a:t>Functional Requirements:</a:t>
            </a:r>
          </a:p>
          <a:p>
            <a:r>
              <a:rPr lang="en-US" sz="2400" dirty="0"/>
              <a:t>- Students can schedule, cancel, and reschedule driving lessons.</a:t>
            </a:r>
          </a:p>
          <a:p>
            <a:r>
              <a:rPr lang="en-US" sz="2400" dirty="0"/>
              <a:t>- Students can take online practice tests and view results.</a:t>
            </a:r>
          </a:p>
          <a:p>
            <a:r>
              <a:rPr lang="en-US" sz="2400" dirty="0"/>
              <a:t>Nonfunctional Requirements:</a:t>
            </a:r>
          </a:p>
          <a:p>
            <a:r>
              <a:rPr lang="en-US" sz="2400" dirty="0"/>
              <a:t>- The system must be available 99.5% of the time.</a:t>
            </a:r>
          </a:p>
          <a:p>
            <a:r>
              <a:rPr lang="en-US" sz="2400" dirty="0"/>
              <a:t>- All communication must be encrypted using SSL/TLS.</a:t>
            </a:r>
          </a:p>
        </p:txBody>
      </p:sp>
    </p:spTree>
    <p:custDataLst>
      <p:tags r:id="rId1"/>
    </p:custDataLst>
    <p:extLst>
      <p:ext uri="{BB962C8B-B14F-4D97-AF65-F5344CB8AC3E}">
        <p14:creationId xmlns:p14="http://schemas.microsoft.com/office/powerpoint/2010/main" val="1865885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Use Case Diagram</a:t>
            </a:r>
          </a:p>
        </p:txBody>
      </p:sp>
      <p:pic>
        <p:nvPicPr>
          <p:cNvPr id="14" name="Content Placeholder 13" descr="A diagram of a diagram&#10;&#10;AI-generated content may be incorrect.">
            <a:extLst>
              <a:ext uri="{FF2B5EF4-FFF2-40B4-BE49-F238E27FC236}">
                <a16:creationId xmlns:a16="http://schemas.microsoft.com/office/drawing/2014/main" id="{4885BF70-3AD9-28EE-31B3-755BE5860BB3}"/>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6807826" y="490184"/>
            <a:ext cx="4827914" cy="5877632"/>
          </a:xfrm>
        </p:spPr>
      </p:pic>
    </p:spTree>
    <p:custDataLst>
      <p:tags r:id="rId1"/>
    </p:custDataLst>
    <p:extLst>
      <p:ext uri="{BB962C8B-B14F-4D97-AF65-F5344CB8AC3E}">
        <p14:creationId xmlns:p14="http://schemas.microsoft.com/office/powerpoint/2010/main" val="2776425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Activity</a:t>
            </a:r>
            <a:br>
              <a:rPr lang="en-US" dirty="0">
                <a:solidFill>
                  <a:schemeClr val="bg1"/>
                </a:solidFill>
              </a:rPr>
            </a:br>
            <a:r>
              <a:rPr lang="en-US" dirty="0">
                <a:solidFill>
                  <a:schemeClr val="bg1"/>
                </a:solidFill>
              </a:rPr>
              <a:t>Diagram</a:t>
            </a:r>
          </a:p>
        </p:txBody>
      </p:sp>
      <p:pic>
        <p:nvPicPr>
          <p:cNvPr id="5" name="Content Placeholder 4" descr="A diagram of a flowchart&#10;&#10;AI-generated content may be incorrect.">
            <a:extLst>
              <a:ext uri="{FF2B5EF4-FFF2-40B4-BE49-F238E27FC236}">
                <a16:creationId xmlns:a16="http://schemas.microsoft.com/office/drawing/2014/main" id="{12F87198-ADD3-366E-18BD-88F2882CA25B}"/>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5998130" y="306737"/>
            <a:ext cx="4295162" cy="5951500"/>
          </a:xfrm>
        </p:spPr>
      </p:pic>
    </p:spTree>
    <p:custDataLst>
      <p:tags r:id="rId1"/>
    </p:custDataLst>
    <p:extLst>
      <p:ext uri="{BB962C8B-B14F-4D97-AF65-F5344CB8AC3E}">
        <p14:creationId xmlns:p14="http://schemas.microsoft.com/office/powerpoint/2010/main" val="3564055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Security</a:t>
            </a:r>
          </a:p>
        </p:txBody>
      </p:sp>
      <p:sp>
        <p:nvSpPr>
          <p:cNvPr id="3" name="Content Placeholder 2"/>
          <p:cNvSpPr>
            <a:spLocks noGrp="1"/>
          </p:cNvSpPr>
          <p:nvPr>
            <p:ph idx="1"/>
          </p:nvPr>
        </p:nvSpPr>
        <p:spPr>
          <a:xfrm>
            <a:off x="6090574" y="801866"/>
            <a:ext cx="5306084" cy="5230634"/>
          </a:xfrm>
        </p:spPr>
        <p:txBody>
          <a:bodyPr anchor="ctr">
            <a:normAutofit/>
          </a:bodyPr>
          <a:lstStyle/>
          <a:p>
            <a:r>
              <a:rPr lang="en-US" sz="2400" dirty="0"/>
              <a:t>- SSL/TLS encryption for all data in transit</a:t>
            </a:r>
          </a:p>
          <a:p>
            <a:r>
              <a:rPr lang="en-US" sz="2400" dirty="0"/>
              <a:t>- Encrypted database for data at rest</a:t>
            </a:r>
          </a:p>
          <a:p>
            <a:r>
              <a:rPr lang="en-US" sz="2400" dirty="0"/>
              <a:t>- Role-based access control for students, instructors, and admins</a:t>
            </a:r>
          </a:p>
          <a:p>
            <a:r>
              <a:rPr lang="en-US" sz="2400" dirty="0"/>
              <a:t>- Regular backups and audit logs</a:t>
            </a:r>
          </a:p>
          <a:p>
            <a:r>
              <a:rPr lang="en-US" sz="2400" dirty="0"/>
              <a:t>- Protection against SQL injection, XSS, and CSRF attacks</a:t>
            </a:r>
          </a:p>
        </p:txBody>
      </p:sp>
    </p:spTree>
    <p:custDataLst>
      <p:tags r:id="rId1"/>
    </p:custDataLst>
    <p:extLst>
      <p:ext uri="{BB962C8B-B14F-4D97-AF65-F5344CB8AC3E}">
        <p14:creationId xmlns:p14="http://schemas.microsoft.com/office/powerpoint/2010/main" val="376843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Limitations</a:t>
            </a:r>
          </a:p>
        </p:txBody>
      </p:sp>
      <p:sp>
        <p:nvSpPr>
          <p:cNvPr id="3" name="Content Placeholder 2"/>
          <p:cNvSpPr>
            <a:spLocks noGrp="1"/>
          </p:cNvSpPr>
          <p:nvPr>
            <p:ph type="body" idx="1"/>
          </p:nvPr>
        </p:nvSpPr>
        <p:spPr>
          <a:xfrm>
            <a:off x="6090574" y="801866"/>
            <a:ext cx="5306084" cy="5230634"/>
          </a:xfrm>
        </p:spPr>
        <p:txBody>
          <a:bodyPr anchor="ctr">
            <a:normAutofit/>
          </a:bodyPr>
          <a:lstStyle/>
          <a:p>
            <a:r>
              <a:rPr lang="en-US" sz="2400" dirty="0"/>
              <a:t>- Requires reliable internet connection</a:t>
            </a:r>
          </a:p>
          <a:p>
            <a:r>
              <a:rPr lang="en-US" sz="2400" dirty="0"/>
              <a:t>- Instructor availability may limit scheduling flexibility</a:t>
            </a:r>
          </a:p>
          <a:p>
            <a:r>
              <a:rPr lang="en-US" sz="2400" dirty="0"/>
              <a:t>- Dependent on accurate data entry by users</a:t>
            </a:r>
          </a:p>
          <a:p>
            <a:r>
              <a:rPr lang="en-US" sz="2400" dirty="0"/>
              <a:t>- May require periodic maintenance or updates</a:t>
            </a:r>
          </a:p>
        </p:txBody>
      </p:sp>
    </p:spTree>
    <p:custDataLst>
      <p:tags r:id="rId1"/>
    </p:custDataLst>
    <p:extLst>
      <p:ext uri="{BB962C8B-B14F-4D97-AF65-F5344CB8AC3E}">
        <p14:creationId xmlns:p14="http://schemas.microsoft.com/office/powerpoint/2010/main" val="322514164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WebD281</Template>
  <TotalTime>1359</TotalTime>
  <Words>349</Words>
  <Application>Microsoft Office PowerPoint</Application>
  <PresentationFormat>Widescreen</PresentationFormat>
  <Paragraphs>34</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DriverPass System Analysis</vt:lpstr>
      <vt:lpstr>System Requirements</vt:lpstr>
      <vt:lpstr>Use Case Diagram</vt:lpstr>
      <vt:lpstr>Activity Diagram</vt:lpstr>
      <vt:lpstr>Security</vt:lpstr>
      <vt:lpstr>System Limitations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Systems Analysis</dc:title>
  <dc:creator>Loay Alnaji</dc:creator>
  <cp:lastModifiedBy>Adam Gomez</cp:lastModifiedBy>
  <cp:revision>21</cp:revision>
  <dcterms:created xsi:type="dcterms:W3CDTF">2019-10-14T02:36:52Z</dcterms:created>
  <dcterms:modified xsi:type="dcterms:W3CDTF">2025-10-20T02:30:38Z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17B2C008-CF5F-4D7E-BF2C-A283A0269B28</vt:lpwstr>
  </property>
  <property fmtid="{D5CDD505-2E9C-101B-9397-08002B2CF9AE}" pid="3" name="ArticulatePath">
    <vt:lpwstr>CS 255 Client Presentation Template</vt:lpwstr>
  </property>
</Properties>
</file>