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
  </p:notesMasterIdLst>
  <p:handoutMasterIdLst>
    <p:handoutMasterId r:id="rId4"/>
  </p:handoutMasterIdLst>
  <p:sldIdLst>
    <p:sldId id="265" r:id="rId2"/>
  </p:sldIdLst>
  <p:sldSz cx="6858000" cy="9144000" type="screen4x3"/>
  <p:notesSz cx="7099300" cy="10234613"/>
  <p:defaultTextStyle>
    <a:defPPr>
      <a:defRPr lang="de-DE"/>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3C14"/>
    <a:srgbClr val="786E64"/>
    <a:srgbClr val="DD181E"/>
    <a:srgbClr val="D81A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6864" autoAdjust="0"/>
  </p:normalViewPr>
  <p:slideViewPr>
    <p:cSldViewPr showGuides="1">
      <p:cViewPr>
        <p:scale>
          <a:sx n="110" d="100"/>
          <a:sy n="110" d="100"/>
        </p:scale>
        <p:origin x="-1350" y="-72"/>
      </p:cViewPr>
      <p:guideLst>
        <p:guide orient="horz" pos="2880"/>
        <p:guide pos="2160"/>
        <p:guide pos="2432"/>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vert="horz" wrap="square" lIns="91425" tIns="45711" rIns="91425" bIns="45711" numCol="1" anchor="t" anchorCtr="0" compatLnSpc="1">
            <a:prstTxWarp prst="textNoShape">
              <a:avLst/>
            </a:prstTxWarp>
          </a:bodyPr>
          <a:lstStyle>
            <a:lvl1pPr defTabSz="912813">
              <a:defRPr sz="1100"/>
            </a:lvl1pPr>
          </a:lstStyle>
          <a:p>
            <a:pPr>
              <a:defRPr/>
            </a:pPr>
            <a:endParaRPr lang="de-DE"/>
          </a:p>
        </p:txBody>
      </p:sp>
      <p:sp>
        <p:nvSpPr>
          <p:cNvPr id="34819" name="Rectangle 3"/>
          <p:cNvSpPr>
            <a:spLocks noGrp="1" noChangeArrowheads="1"/>
          </p:cNvSpPr>
          <p:nvPr>
            <p:ph type="dt" sz="quarter" idx="1"/>
          </p:nvPr>
        </p:nvSpPr>
        <p:spPr bwMode="auto">
          <a:xfrm>
            <a:off x="4022725" y="0"/>
            <a:ext cx="30749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vert="horz" wrap="square" lIns="91425" tIns="45711" rIns="91425" bIns="45711" numCol="1" anchor="t" anchorCtr="0" compatLnSpc="1">
            <a:prstTxWarp prst="textNoShape">
              <a:avLst/>
            </a:prstTxWarp>
          </a:bodyPr>
          <a:lstStyle>
            <a:lvl1pPr algn="r" defTabSz="912813">
              <a:defRPr sz="1100"/>
            </a:lvl1pPr>
          </a:lstStyle>
          <a:p>
            <a:pPr>
              <a:defRPr/>
            </a:pPr>
            <a:endParaRPr lang="de-DE"/>
          </a:p>
        </p:txBody>
      </p:sp>
      <p:sp>
        <p:nvSpPr>
          <p:cNvPr id="34820"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vert="horz" wrap="square" lIns="91425" tIns="45711" rIns="91425" bIns="45711" numCol="1" anchor="b" anchorCtr="0" compatLnSpc="1">
            <a:prstTxWarp prst="textNoShape">
              <a:avLst/>
            </a:prstTxWarp>
          </a:bodyPr>
          <a:lstStyle>
            <a:lvl1pPr defTabSz="912813">
              <a:defRPr sz="1100"/>
            </a:lvl1pPr>
          </a:lstStyle>
          <a:p>
            <a:pPr>
              <a:defRPr/>
            </a:pPr>
            <a:endParaRPr lang="de-DE"/>
          </a:p>
        </p:txBody>
      </p:sp>
      <p:sp>
        <p:nvSpPr>
          <p:cNvPr id="34821" name="Rectangle 5"/>
          <p:cNvSpPr>
            <a:spLocks noGrp="1" noChangeArrowheads="1"/>
          </p:cNvSpPr>
          <p:nvPr>
            <p:ph type="sldNum" sz="quarter" idx="3"/>
          </p:nvPr>
        </p:nvSpPr>
        <p:spPr bwMode="auto">
          <a:xfrm>
            <a:off x="4022725" y="9721850"/>
            <a:ext cx="30749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vert="horz" wrap="square" lIns="91425" tIns="45711" rIns="91425" bIns="45711" numCol="1" anchor="b" anchorCtr="0" compatLnSpc="1">
            <a:prstTxWarp prst="textNoShape">
              <a:avLst/>
            </a:prstTxWarp>
          </a:bodyPr>
          <a:lstStyle>
            <a:lvl1pPr algn="r" defTabSz="912813">
              <a:defRPr sz="1100"/>
            </a:lvl1pPr>
          </a:lstStyle>
          <a:p>
            <a:pPr>
              <a:defRPr/>
            </a:pPr>
            <a:fld id="{47F56BC4-FE90-40CC-9658-DBBB1ED0DA70}" type="slidenum">
              <a:rPr lang="de-DE"/>
              <a:pPr>
                <a:defRPr/>
              </a:pPr>
              <a:t>‹Nr.›</a:t>
            </a:fld>
            <a:endParaRPr lang="de-DE"/>
          </a:p>
        </p:txBody>
      </p:sp>
    </p:spTree>
    <p:extLst>
      <p:ext uri="{BB962C8B-B14F-4D97-AF65-F5344CB8AC3E}">
        <p14:creationId xmlns:p14="http://schemas.microsoft.com/office/powerpoint/2010/main" val="29725900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vert="horz" wrap="square" lIns="91425" tIns="45711" rIns="91425" bIns="45711" numCol="1" anchor="t" anchorCtr="0" compatLnSpc="1">
            <a:prstTxWarp prst="textNoShape">
              <a:avLst/>
            </a:prstTxWarp>
          </a:bodyPr>
          <a:lstStyle>
            <a:lvl1pPr defTabSz="912813">
              <a:defRPr sz="1100"/>
            </a:lvl1pPr>
          </a:lstStyle>
          <a:p>
            <a:pPr>
              <a:defRPr/>
            </a:pPr>
            <a:endParaRPr lang="de-DE"/>
          </a:p>
        </p:txBody>
      </p:sp>
      <p:sp>
        <p:nvSpPr>
          <p:cNvPr id="32771" name="Rectangle 3"/>
          <p:cNvSpPr>
            <a:spLocks noGrp="1" noChangeArrowheads="1"/>
          </p:cNvSpPr>
          <p:nvPr>
            <p:ph type="dt" idx="1"/>
          </p:nvPr>
        </p:nvSpPr>
        <p:spPr bwMode="auto">
          <a:xfrm>
            <a:off x="4022725" y="0"/>
            <a:ext cx="30749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vert="horz" wrap="square" lIns="91425" tIns="45711" rIns="91425" bIns="45711" numCol="1" anchor="t" anchorCtr="0" compatLnSpc="1">
            <a:prstTxWarp prst="textNoShape">
              <a:avLst/>
            </a:prstTxWarp>
          </a:bodyPr>
          <a:lstStyle>
            <a:lvl1pPr algn="r" defTabSz="912813">
              <a:defRPr sz="1100"/>
            </a:lvl1pPr>
          </a:lstStyle>
          <a:p>
            <a:pPr>
              <a:defRPr/>
            </a:pPr>
            <a:endParaRPr lang="de-DE"/>
          </a:p>
        </p:txBody>
      </p:sp>
      <p:sp>
        <p:nvSpPr>
          <p:cNvPr id="32772" name="Rectangle 4"/>
          <p:cNvSpPr>
            <a:spLocks noGrp="1" noRot="1" noChangeAspect="1" noChangeArrowheads="1" noTextEdit="1"/>
          </p:cNvSpPr>
          <p:nvPr>
            <p:ph type="sldImg" idx="2"/>
          </p:nvPr>
        </p:nvSpPr>
        <p:spPr bwMode="auto">
          <a:xfrm>
            <a:off x="2111375" y="768350"/>
            <a:ext cx="2878138"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32773"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vert="horz" wrap="square" lIns="91425" tIns="45711" rIns="91425" bIns="45711"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2774"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vert="horz" wrap="square" lIns="91425" tIns="45711" rIns="91425" bIns="45711" numCol="1" anchor="b" anchorCtr="0" compatLnSpc="1">
            <a:prstTxWarp prst="textNoShape">
              <a:avLst/>
            </a:prstTxWarp>
          </a:bodyPr>
          <a:lstStyle>
            <a:lvl1pPr defTabSz="912813">
              <a:defRPr sz="1100"/>
            </a:lvl1pPr>
          </a:lstStyle>
          <a:p>
            <a:pPr>
              <a:defRPr/>
            </a:pPr>
            <a:endParaRPr lang="de-DE"/>
          </a:p>
        </p:txBody>
      </p:sp>
      <p:sp>
        <p:nvSpPr>
          <p:cNvPr id="32775" name="Rectangle 7"/>
          <p:cNvSpPr>
            <a:spLocks noGrp="1" noChangeArrowheads="1"/>
          </p:cNvSpPr>
          <p:nvPr>
            <p:ph type="sldNum" sz="quarter" idx="5"/>
          </p:nvPr>
        </p:nvSpPr>
        <p:spPr bwMode="auto">
          <a:xfrm>
            <a:off x="4022725" y="9721850"/>
            <a:ext cx="30749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vert="horz" wrap="square" lIns="91425" tIns="45711" rIns="91425" bIns="45711" numCol="1" anchor="b" anchorCtr="0" compatLnSpc="1">
            <a:prstTxWarp prst="textNoShape">
              <a:avLst/>
            </a:prstTxWarp>
          </a:bodyPr>
          <a:lstStyle>
            <a:lvl1pPr algn="r" defTabSz="912813">
              <a:defRPr sz="1100"/>
            </a:lvl1pPr>
          </a:lstStyle>
          <a:p>
            <a:pPr>
              <a:defRPr/>
            </a:pPr>
            <a:fld id="{CEEC363B-7945-43C0-9BDD-2028B362E691}" type="slidenum">
              <a:rPr lang="de-DE"/>
              <a:pPr>
                <a:defRPr/>
              </a:pPr>
              <a:t>‹Nr.›</a:t>
            </a:fld>
            <a:endParaRPr lang="de-DE"/>
          </a:p>
        </p:txBody>
      </p:sp>
    </p:spTree>
    <p:extLst>
      <p:ext uri="{BB962C8B-B14F-4D97-AF65-F5344CB8AC3E}">
        <p14:creationId xmlns:p14="http://schemas.microsoft.com/office/powerpoint/2010/main" val="158790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a:extLst>
            <a:ext uri="{FAA26D3D-D897-4be2-8F04-BA451C77F1D7}"/>
          </a:extLst>
        </p:spPr>
      </p:sp>
      <p:sp>
        <p:nvSpPr>
          <p:cNvPr id="49155" name="Rectangle 3"/>
          <p:cNvSpPr>
            <a:spLocks noGrp="1" noChangeArrowheads="1"/>
          </p:cNvSpPr>
          <p:nvPr>
            <p:ph type="body" idx="1"/>
          </p:nvPr>
        </p:nvSpPr>
        <p:spPr/>
        <p:txBody>
          <a:bodyPr/>
          <a:lstStyle/>
          <a:p>
            <a:pPr eaLnBrk="1" hangingPunct="1">
              <a:defRPr/>
            </a:pPr>
            <a:endParaRPr lang="de-DE"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14350" y="2840038"/>
            <a:ext cx="5829300" cy="1960562"/>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D07EFBF4-8CAD-4CA0-B2AF-C9E5ABE37AC0}" type="datetimeFigureOut">
              <a:rPr lang="de-DE" smtClean="0"/>
              <a:t>26.01.2015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27AE8D0-1010-4959-A69A-03B2C90F1F0D}" type="slidenum">
              <a:rPr lang="de-DE" smtClean="0"/>
              <a:t>‹Nr.›</a:t>
            </a:fld>
            <a:endParaRPr lang="de-DE"/>
          </a:p>
        </p:txBody>
      </p:sp>
    </p:spTree>
    <p:extLst>
      <p:ext uri="{BB962C8B-B14F-4D97-AF65-F5344CB8AC3E}">
        <p14:creationId xmlns:p14="http://schemas.microsoft.com/office/powerpoint/2010/main" val="975767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07EFBF4-8CAD-4CA0-B2AF-C9E5ABE37AC0}" type="datetimeFigureOut">
              <a:rPr lang="de-DE" smtClean="0"/>
              <a:t>26.01.2015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27AE8D0-1010-4959-A69A-03B2C90F1F0D}" type="slidenum">
              <a:rPr lang="de-DE" smtClean="0"/>
              <a:t>‹Nr.›</a:t>
            </a:fld>
            <a:endParaRPr lang="de-DE"/>
          </a:p>
        </p:txBody>
      </p:sp>
    </p:spTree>
    <p:extLst>
      <p:ext uri="{BB962C8B-B14F-4D97-AF65-F5344CB8AC3E}">
        <p14:creationId xmlns:p14="http://schemas.microsoft.com/office/powerpoint/2010/main" val="1059110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4972050" y="366713"/>
            <a:ext cx="1543050" cy="780097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42900" y="366713"/>
            <a:ext cx="4476750" cy="780097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07EFBF4-8CAD-4CA0-B2AF-C9E5ABE37AC0}" type="datetimeFigureOut">
              <a:rPr lang="de-DE" smtClean="0"/>
              <a:t>26.01.2015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27AE8D0-1010-4959-A69A-03B2C90F1F0D}" type="slidenum">
              <a:rPr lang="de-DE" smtClean="0"/>
              <a:t>‹Nr.›</a:t>
            </a:fld>
            <a:endParaRPr lang="de-DE"/>
          </a:p>
        </p:txBody>
      </p:sp>
    </p:spTree>
    <p:extLst>
      <p:ext uri="{BB962C8B-B14F-4D97-AF65-F5344CB8AC3E}">
        <p14:creationId xmlns:p14="http://schemas.microsoft.com/office/powerpoint/2010/main" val="3744775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07EFBF4-8CAD-4CA0-B2AF-C9E5ABE37AC0}" type="datetimeFigureOut">
              <a:rPr lang="de-DE" smtClean="0"/>
              <a:t>26.01.2015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27AE8D0-1010-4959-A69A-03B2C90F1F0D}" type="slidenum">
              <a:rPr lang="de-DE" smtClean="0"/>
              <a:t>‹Nr.›</a:t>
            </a:fld>
            <a:endParaRPr lang="de-DE"/>
          </a:p>
        </p:txBody>
      </p:sp>
    </p:spTree>
    <p:extLst>
      <p:ext uri="{BB962C8B-B14F-4D97-AF65-F5344CB8AC3E}">
        <p14:creationId xmlns:p14="http://schemas.microsoft.com/office/powerpoint/2010/main" val="2115740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1338" y="5875338"/>
            <a:ext cx="5829300" cy="1816100"/>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541338" y="3875088"/>
            <a:ext cx="5829300" cy="2000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D07EFBF4-8CAD-4CA0-B2AF-C9E5ABE37AC0}" type="datetimeFigureOut">
              <a:rPr lang="de-DE" smtClean="0"/>
              <a:t>26.01.2015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27AE8D0-1010-4959-A69A-03B2C90F1F0D}" type="slidenum">
              <a:rPr lang="de-DE" smtClean="0"/>
              <a:t>‹Nr.›</a:t>
            </a:fld>
            <a:endParaRPr lang="de-DE"/>
          </a:p>
        </p:txBody>
      </p:sp>
    </p:spTree>
    <p:extLst>
      <p:ext uri="{BB962C8B-B14F-4D97-AF65-F5344CB8AC3E}">
        <p14:creationId xmlns:p14="http://schemas.microsoft.com/office/powerpoint/2010/main" val="3900922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429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35052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D07EFBF4-8CAD-4CA0-B2AF-C9E5ABE37AC0}" type="datetimeFigureOut">
              <a:rPr lang="de-DE" smtClean="0"/>
              <a:t>26.01.2015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27AE8D0-1010-4959-A69A-03B2C90F1F0D}" type="slidenum">
              <a:rPr lang="de-DE" smtClean="0"/>
              <a:t>‹Nr.›</a:t>
            </a:fld>
            <a:endParaRPr lang="de-DE"/>
          </a:p>
        </p:txBody>
      </p:sp>
    </p:spTree>
    <p:extLst>
      <p:ext uri="{BB962C8B-B14F-4D97-AF65-F5344CB8AC3E}">
        <p14:creationId xmlns:p14="http://schemas.microsoft.com/office/powerpoint/2010/main" val="391746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D07EFBF4-8CAD-4CA0-B2AF-C9E5ABE37AC0}" type="datetimeFigureOut">
              <a:rPr lang="de-DE" smtClean="0"/>
              <a:t>26.01.2015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27AE8D0-1010-4959-A69A-03B2C90F1F0D}" type="slidenum">
              <a:rPr lang="de-DE" smtClean="0"/>
              <a:t>‹Nr.›</a:t>
            </a:fld>
            <a:endParaRPr lang="de-DE"/>
          </a:p>
        </p:txBody>
      </p:sp>
    </p:spTree>
    <p:extLst>
      <p:ext uri="{BB962C8B-B14F-4D97-AF65-F5344CB8AC3E}">
        <p14:creationId xmlns:p14="http://schemas.microsoft.com/office/powerpoint/2010/main" val="3984625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07EFBF4-8CAD-4CA0-B2AF-C9E5ABE37AC0}" type="datetimeFigureOut">
              <a:rPr lang="de-DE" smtClean="0"/>
              <a:t>26.01.2015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27AE8D0-1010-4959-A69A-03B2C90F1F0D}" type="slidenum">
              <a:rPr lang="de-DE" smtClean="0"/>
              <a:t>‹Nr.›</a:t>
            </a:fld>
            <a:endParaRPr lang="de-DE"/>
          </a:p>
        </p:txBody>
      </p:sp>
    </p:spTree>
    <p:extLst>
      <p:ext uri="{BB962C8B-B14F-4D97-AF65-F5344CB8AC3E}">
        <p14:creationId xmlns:p14="http://schemas.microsoft.com/office/powerpoint/2010/main" val="75114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07EFBF4-8CAD-4CA0-B2AF-C9E5ABE37AC0}" type="datetimeFigureOut">
              <a:rPr lang="de-DE" smtClean="0"/>
              <a:t>26.01.2015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27AE8D0-1010-4959-A69A-03B2C90F1F0D}" type="slidenum">
              <a:rPr lang="de-DE" smtClean="0"/>
              <a:t>‹Nr.›</a:t>
            </a:fld>
            <a:endParaRPr lang="de-DE"/>
          </a:p>
        </p:txBody>
      </p:sp>
    </p:spTree>
    <p:extLst>
      <p:ext uri="{BB962C8B-B14F-4D97-AF65-F5344CB8AC3E}">
        <p14:creationId xmlns:p14="http://schemas.microsoft.com/office/powerpoint/2010/main" val="367027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42900" y="363538"/>
            <a:ext cx="2255838" cy="154940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D07EFBF4-8CAD-4CA0-B2AF-C9E5ABE37AC0}" type="datetimeFigureOut">
              <a:rPr lang="de-DE" smtClean="0"/>
              <a:t>26.01.2015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27AE8D0-1010-4959-A69A-03B2C90F1F0D}" type="slidenum">
              <a:rPr lang="de-DE" smtClean="0"/>
              <a:t>‹Nr.›</a:t>
            </a:fld>
            <a:endParaRPr lang="de-DE"/>
          </a:p>
        </p:txBody>
      </p:sp>
    </p:spTree>
    <p:extLst>
      <p:ext uri="{BB962C8B-B14F-4D97-AF65-F5344CB8AC3E}">
        <p14:creationId xmlns:p14="http://schemas.microsoft.com/office/powerpoint/2010/main" val="3440823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344613" y="6400800"/>
            <a:ext cx="4114800" cy="755650"/>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D07EFBF4-8CAD-4CA0-B2AF-C9E5ABE37AC0}" type="datetimeFigureOut">
              <a:rPr lang="de-DE" smtClean="0"/>
              <a:t>26.01.2015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27AE8D0-1010-4959-A69A-03B2C90F1F0D}" type="slidenum">
              <a:rPr lang="de-DE" smtClean="0"/>
              <a:t>‹Nr.›</a:t>
            </a:fld>
            <a:endParaRPr lang="de-DE"/>
          </a:p>
        </p:txBody>
      </p:sp>
    </p:spTree>
    <p:extLst>
      <p:ext uri="{BB962C8B-B14F-4D97-AF65-F5344CB8AC3E}">
        <p14:creationId xmlns:p14="http://schemas.microsoft.com/office/powerpoint/2010/main" val="3051430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42900" y="366713"/>
            <a:ext cx="6172200" cy="1524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342900" y="2133600"/>
            <a:ext cx="6172200" cy="6034088"/>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42900" y="8475663"/>
            <a:ext cx="1600200" cy="485775"/>
          </a:xfrm>
          <a:prstGeom prst="rect">
            <a:avLst/>
          </a:prstGeom>
        </p:spPr>
        <p:txBody>
          <a:bodyPr vert="horz" lIns="91440" tIns="45720" rIns="91440" bIns="45720" rtlCol="0" anchor="ctr"/>
          <a:lstStyle>
            <a:lvl1pPr algn="l">
              <a:defRPr sz="1200">
                <a:solidFill>
                  <a:schemeClr val="tx1">
                    <a:tint val="75000"/>
                  </a:schemeClr>
                </a:solidFill>
              </a:defRPr>
            </a:lvl1pPr>
          </a:lstStyle>
          <a:p>
            <a:fld id="{D07EFBF4-8CAD-4CA0-B2AF-C9E5ABE37AC0}" type="datetimeFigureOut">
              <a:rPr lang="de-DE" smtClean="0"/>
              <a:t>26.01.2015</a:t>
            </a:fld>
            <a:endParaRPr lang="de-DE"/>
          </a:p>
        </p:txBody>
      </p:sp>
      <p:sp>
        <p:nvSpPr>
          <p:cNvPr id="5" name="Fußzeilenplatzhalter 4"/>
          <p:cNvSpPr>
            <a:spLocks noGrp="1"/>
          </p:cNvSpPr>
          <p:nvPr>
            <p:ph type="ftr" sz="quarter" idx="3"/>
          </p:nvPr>
        </p:nvSpPr>
        <p:spPr>
          <a:xfrm>
            <a:off x="2343150" y="8475663"/>
            <a:ext cx="2171700" cy="4857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4914900" y="8475663"/>
            <a:ext cx="1600200" cy="485775"/>
          </a:xfrm>
          <a:prstGeom prst="rect">
            <a:avLst/>
          </a:prstGeom>
        </p:spPr>
        <p:txBody>
          <a:bodyPr vert="horz" lIns="91440" tIns="45720" rIns="91440" bIns="45720" rtlCol="0" anchor="ctr"/>
          <a:lstStyle>
            <a:lvl1pPr algn="r">
              <a:defRPr sz="1200">
                <a:solidFill>
                  <a:schemeClr val="tx1">
                    <a:tint val="75000"/>
                  </a:schemeClr>
                </a:solidFill>
              </a:defRPr>
            </a:lvl1pPr>
          </a:lstStyle>
          <a:p>
            <a:fld id="{827AE8D0-1010-4959-A69A-03B2C90F1F0D}" type="slidenum">
              <a:rPr lang="de-DE" smtClean="0"/>
              <a:t>‹Nr.›</a:t>
            </a:fld>
            <a:endParaRPr lang="de-DE"/>
          </a:p>
        </p:txBody>
      </p:sp>
      <p:sp>
        <p:nvSpPr>
          <p:cNvPr id="7" name="Rechteck 6"/>
          <p:cNvSpPr/>
          <p:nvPr userDrawn="1"/>
        </p:nvSpPr>
        <p:spPr bwMode="auto">
          <a:xfrm>
            <a:off x="-99392" y="-508"/>
            <a:ext cx="7020780" cy="144463"/>
          </a:xfrm>
          <a:prstGeom prst="rect">
            <a:avLst/>
          </a:prstGeom>
          <a:solidFill>
            <a:srgbClr val="F03C14"/>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349544573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80628" y="1193423"/>
            <a:ext cx="4860925" cy="623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just" eaLnBrk="1" hangingPunct="1">
              <a:spcBef>
                <a:spcPct val="50000"/>
              </a:spcBef>
              <a:defRPr/>
            </a:pPr>
            <a:r>
              <a:rPr lang="de-DE" sz="1200" dirty="0" smtClean="0">
                <a:latin typeface="Frutiger LT 47 LightCn" panose="020B0406020204020204" pitchFamily="34" charset="0"/>
              </a:rPr>
              <a:t>Du bist Student/Studentin der Fachrichtungen Maschinenbau, Mechatronik, Medizintechnik o.ä. und hast ein Talent für und Freude am Entwerfen, Konstruieren, Aufbauen von Versuchsständen und/oder praktisch-experimentellen Arbeiten? Du möchtest gern das Angenehme mit dem Nützlichen (z.B. „Geldverdienen“, praktische Erfahrungen, Vorarbeiten für Abschlussarbeiten) verbinden?</a:t>
            </a:r>
          </a:p>
          <a:p>
            <a:pPr algn="just" eaLnBrk="1" hangingPunct="1">
              <a:spcBef>
                <a:spcPct val="50000"/>
              </a:spcBef>
              <a:defRPr/>
            </a:pPr>
            <a:r>
              <a:rPr lang="de-DE" sz="1200" dirty="0" smtClean="0">
                <a:latin typeface="Frutiger LT 47 LightCn" panose="020B0406020204020204" pitchFamily="34" charset="0"/>
              </a:rPr>
              <a:t>Dann bewirb‘ dich bei uns werde Teil unseres Teams. Wir, das ist die Arbeitsgruppe für computer-assistierte Chirurgie. Wir gehören zur Klinik für HNO der Medizinischen Hochschule (MHH) und sind eine Team von jungen Ingenieuren und Ingenieurinnen, die in enger Zusammenarbeit mit den Ärzten der Klinik neue chirurgische Verfahren, Instrumente und Implantate entwickeln. Das geht einher mit dem Entwurf und Aufbau von speziellen Versuchsständen und Labormustern, der Entwicklung von Programmen zur Ansteuerung und Auswertung (C++ und/oder </a:t>
            </a:r>
            <a:r>
              <a:rPr lang="de-DE" sz="1200" dirty="0" err="1" smtClean="0">
                <a:latin typeface="Frutiger LT 47 LightCn" panose="020B0406020204020204" pitchFamily="34" charset="0"/>
              </a:rPr>
              <a:t>Matlab</a:t>
            </a:r>
            <a:r>
              <a:rPr lang="de-DE" sz="1200" dirty="0" smtClean="0">
                <a:latin typeface="Frutiger LT 47 LightCn" panose="020B0406020204020204" pitchFamily="34" charset="0"/>
              </a:rPr>
              <a:t>)…</a:t>
            </a:r>
          </a:p>
          <a:p>
            <a:pPr algn="just" eaLnBrk="1" hangingPunct="1">
              <a:spcBef>
                <a:spcPct val="50000"/>
              </a:spcBef>
              <a:defRPr/>
            </a:pPr>
            <a:r>
              <a:rPr lang="de-DE" sz="1200" b="1" dirty="0" smtClean="0">
                <a:latin typeface="Frutiger LT 47 LightCn" panose="020B0406020204020204" pitchFamily="34" charset="0"/>
              </a:rPr>
              <a:t>Was wir suchen/erwarten:</a:t>
            </a:r>
          </a:p>
          <a:p>
            <a:pPr marL="171450" indent="-171450" eaLnBrk="1" hangingPunct="1">
              <a:spcBef>
                <a:spcPct val="50000"/>
              </a:spcBef>
              <a:buFont typeface="Arial" panose="020B0604020202020204" pitchFamily="34" charset="0"/>
              <a:buChar char="•"/>
              <a:defRPr/>
            </a:pPr>
            <a:r>
              <a:rPr lang="de-DE" sz="1200" dirty="0" smtClean="0">
                <a:latin typeface="Frutiger LT 47 LightCn" panose="020B0406020204020204" pitchFamily="34" charset="0"/>
              </a:rPr>
              <a:t>Begeisterung am </a:t>
            </a:r>
            <a:r>
              <a:rPr lang="de-DE" sz="1200" dirty="0">
                <a:latin typeface="Frutiger LT 47 LightCn" panose="020B0406020204020204" pitchFamily="34" charset="0"/>
              </a:rPr>
              <a:t>Konstruieren mittels 3D-CAD Software </a:t>
            </a:r>
            <a:r>
              <a:rPr lang="de-DE" sz="1200" dirty="0" smtClean="0">
                <a:latin typeface="Frutiger LT 47 LightCn" panose="020B0406020204020204" pitchFamily="34" charset="0"/>
              </a:rPr>
              <a:t>(Erfahrungen </a:t>
            </a:r>
            <a:r>
              <a:rPr lang="de-DE" sz="1200" dirty="0">
                <a:latin typeface="Frutiger LT 47 LightCn" panose="020B0406020204020204" pitchFamily="34" charset="0"/>
              </a:rPr>
              <a:t>mit CAD-Programmen </a:t>
            </a:r>
            <a:r>
              <a:rPr lang="de-DE" sz="1200" dirty="0" smtClean="0">
                <a:latin typeface="Frutiger LT 47 LightCn" panose="020B0406020204020204" pitchFamily="34" charset="0"/>
              </a:rPr>
              <a:t>(auch 2D) sind </a:t>
            </a:r>
            <a:r>
              <a:rPr lang="de-DE" sz="1200" dirty="0">
                <a:latin typeface="Frutiger LT 47 LightCn" panose="020B0406020204020204" pitchFamily="34" charset="0"/>
              </a:rPr>
              <a:t>vorteilhaft, vorzugsweise Autodesk Inventor</a:t>
            </a:r>
            <a:r>
              <a:rPr lang="de-DE" sz="1200" dirty="0" smtClean="0">
                <a:latin typeface="Frutiger LT 47 LightCn" panose="020B0406020204020204" pitchFamily="34" charset="0"/>
              </a:rPr>
              <a:t>)</a:t>
            </a:r>
          </a:p>
          <a:p>
            <a:pPr marL="171450" indent="-171450" eaLnBrk="1" hangingPunct="1">
              <a:spcBef>
                <a:spcPts val="0"/>
              </a:spcBef>
              <a:buFont typeface="Arial" panose="020B0604020202020204" pitchFamily="34" charset="0"/>
              <a:buChar char="•"/>
              <a:defRPr/>
            </a:pPr>
            <a:r>
              <a:rPr lang="de-DE" sz="1200" dirty="0" smtClean="0">
                <a:latin typeface="Frutiger LT 47 LightCn" panose="020B0406020204020204" pitchFamily="34" charset="0"/>
              </a:rPr>
              <a:t>Verantwortungsbewusstsein, Teamfähigkeit und eigenständige Arbeitsweise</a:t>
            </a:r>
          </a:p>
          <a:p>
            <a:pPr marL="171450" indent="-171450" eaLnBrk="1" hangingPunct="1">
              <a:spcBef>
                <a:spcPts val="0"/>
              </a:spcBef>
              <a:buFont typeface="Arial" panose="020B0604020202020204" pitchFamily="34" charset="0"/>
              <a:buChar char="•"/>
              <a:defRPr/>
            </a:pPr>
            <a:r>
              <a:rPr lang="de-DE" sz="1200" dirty="0">
                <a:latin typeface="Frutiger LT 47 LightCn" panose="020B0406020204020204" pitchFamily="34" charset="0"/>
              </a:rPr>
              <a:t>vorteilhaft: praktische Erfahrungen mit spanender </a:t>
            </a:r>
            <a:r>
              <a:rPr lang="de-DE" sz="1200" dirty="0" smtClean="0">
                <a:latin typeface="Frutiger LT 47 LightCn" panose="020B0406020204020204" pitchFamily="34" charset="0"/>
              </a:rPr>
              <a:t>Materialbearbeitung (z.B. aus dem Grundpraktikum oder vorheriger </a:t>
            </a:r>
            <a:r>
              <a:rPr lang="de-DE" sz="1200" dirty="0" err="1" smtClean="0">
                <a:latin typeface="Frutiger LT 47 LightCn" panose="020B0406020204020204" pitchFamily="34" charset="0"/>
              </a:rPr>
              <a:t>Berufsausbilung</a:t>
            </a:r>
            <a:r>
              <a:rPr lang="de-DE" sz="1200" dirty="0" smtClean="0">
                <a:latin typeface="Frutiger LT 47 LightCn" panose="020B0406020204020204" pitchFamily="34" charset="0"/>
              </a:rPr>
              <a:t>)</a:t>
            </a:r>
          </a:p>
          <a:p>
            <a:pPr algn="just" eaLnBrk="1" hangingPunct="1">
              <a:spcBef>
                <a:spcPct val="50000"/>
              </a:spcBef>
              <a:defRPr/>
            </a:pPr>
            <a:r>
              <a:rPr lang="de-DE" sz="1200" b="1" dirty="0" smtClean="0">
                <a:latin typeface="Frutiger LT 47 LightCn" panose="020B0406020204020204" pitchFamily="34" charset="0"/>
              </a:rPr>
              <a:t>Was wir bieten:</a:t>
            </a:r>
          </a:p>
          <a:p>
            <a:pPr marL="171450" indent="-171450" eaLnBrk="1" hangingPunct="1">
              <a:spcBef>
                <a:spcPct val="50000"/>
              </a:spcBef>
              <a:buFont typeface="Arial" panose="020B0604020202020204" pitchFamily="34" charset="0"/>
              <a:buChar char="•"/>
              <a:defRPr/>
            </a:pPr>
            <a:r>
              <a:rPr lang="de-DE" sz="1200" dirty="0">
                <a:latin typeface="Frutiger LT 47 LightCn" panose="020B0406020204020204" pitchFamily="34" charset="0"/>
              </a:rPr>
              <a:t>sehr gute </a:t>
            </a:r>
            <a:r>
              <a:rPr lang="de-DE" sz="1200" dirty="0" smtClean="0">
                <a:latin typeface="Frutiger LT 47 LightCn" panose="020B0406020204020204" pitchFamily="34" charset="0"/>
              </a:rPr>
              <a:t>Betreuung</a:t>
            </a:r>
          </a:p>
          <a:p>
            <a:pPr marL="171450" indent="-171450" eaLnBrk="1" hangingPunct="1">
              <a:spcBef>
                <a:spcPts val="0"/>
              </a:spcBef>
              <a:buFont typeface="Arial" panose="020B0604020202020204" pitchFamily="34" charset="0"/>
              <a:buChar char="•"/>
              <a:defRPr/>
            </a:pPr>
            <a:r>
              <a:rPr lang="de-DE" sz="1200" dirty="0" smtClean="0">
                <a:latin typeface="Frutiger LT 47 LightCn" panose="020B0406020204020204" pitchFamily="34" charset="0"/>
              </a:rPr>
              <a:t>Bezahlung nach Tarif, flexible Zeiteinteilung</a:t>
            </a:r>
          </a:p>
          <a:p>
            <a:pPr marL="171450" indent="-171450" eaLnBrk="1" hangingPunct="1">
              <a:spcBef>
                <a:spcPts val="0"/>
              </a:spcBef>
              <a:buFont typeface="Arial" panose="020B0604020202020204" pitchFamily="34" charset="0"/>
              <a:buChar char="•"/>
              <a:defRPr/>
            </a:pPr>
            <a:r>
              <a:rPr lang="de-DE" sz="1200" dirty="0" smtClean="0">
                <a:latin typeface="Frutiger LT 47 LightCn" panose="020B0406020204020204" pitchFamily="34" charset="0"/>
              </a:rPr>
              <a:t>zeitlicher Umfang nach Absprache (23 – 46 h/Monat)</a:t>
            </a:r>
            <a:endParaRPr lang="de-DE" sz="1200" dirty="0">
              <a:latin typeface="Frutiger LT 47 LightCn" panose="020B0406020204020204" pitchFamily="34" charset="0"/>
            </a:endParaRPr>
          </a:p>
          <a:p>
            <a:pPr marL="171450" indent="-171450" eaLnBrk="1" hangingPunct="1">
              <a:spcBef>
                <a:spcPts val="0"/>
              </a:spcBef>
              <a:buFont typeface="Arial" panose="020B0604020202020204" pitchFamily="34" charset="0"/>
              <a:buChar char="•"/>
              <a:defRPr/>
            </a:pPr>
            <a:r>
              <a:rPr lang="de-DE" sz="1200" dirty="0">
                <a:latin typeface="Frutiger LT 47 LightCn" panose="020B0406020204020204" pitchFamily="34" charset="0"/>
              </a:rPr>
              <a:t>Arbeit in einem jungen Team mit brand-aktuellen Themen an der Spitze der internationalen Forschung</a:t>
            </a:r>
          </a:p>
          <a:p>
            <a:pPr marL="171450" indent="-171450" eaLnBrk="1" hangingPunct="1">
              <a:spcBef>
                <a:spcPts val="0"/>
              </a:spcBef>
              <a:buFont typeface="Arial" panose="020B0604020202020204" pitchFamily="34" charset="0"/>
              <a:buChar char="•"/>
              <a:defRPr/>
            </a:pPr>
            <a:r>
              <a:rPr lang="de-DE" sz="1200" dirty="0">
                <a:latin typeface="Frutiger LT 47 LightCn" panose="020B0406020204020204" pitchFamily="34" charset="0"/>
              </a:rPr>
              <a:t>Einblicke und praktische Erfahrungen aus dem Spannungsfeld „Medizin und Technik</a:t>
            </a:r>
            <a:r>
              <a:rPr lang="de-DE" sz="1200" dirty="0" smtClean="0">
                <a:latin typeface="Frutiger LT 47 LightCn" panose="020B0406020204020204" pitchFamily="34" charset="0"/>
              </a:rPr>
              <a:t>“</a:t>
            </a:r>
          </a:p>
          <a:p>
            <a:pPr marL="171450" indent="-171450" eaLnBrk="1" hangingPunct="1">
              <a:spcBef>
                <a:spcPts val="0"/>
              </a:spcBef>
              <a:buFont typeface="Arial" panose="020B0604020202020204" pitchFamily="34" charset="0"/>
              <a:buChar char="•"/>
              <a:defRPr/>
            </a:pPr>
            <a:r>
              <a:rPr lang="de-DE" sz="1200" dirty="0" smtClean="0">
                <a:latin typeface="Frutiger LT 47 LightCn" panose="020B0406020204020204" pitchFamily="34" charset="0"/>
              </a:rPr>
              <a:t>Anknüpfungsmöglichkeiten zu Studien-/Projekt- und Abschlussarbeiten (erspart die „Einarbeitungszeit“)</a:t>
            </a:r>
          </a:p>
          <a:p>
            <a:pPr marL="171450" indent="-171450" eaLnBrk="1" hangingPunct="1">
              <a:spcBef>
                <a:spcPts val="0"/>
              </a:spcBef>
              <a:buFont typeface="Arial" panose="020B0604020202020204" pitchFamily="34" charset="0"/>
              <a:buChar char="•"/>
              <a:defRPr/>
            </a:pPr>
            <a:r>
              <a:rPr lang="de-DE" sz="1200" dirty="0" smtClean="0">
                <a:latin typeface="Frutiger LT 47 LightCn" panose="020B0406020204020204" pitchFamily="34" charset="0"/>
              </a:rPr>
              <a:t>bei entsprechender Eignung und Motivation ein langfristiges Beschäftigungsverhältnis</a:t>
            </a:r>
            <a:endParaRPr lang="de-DE" sz="900" dirty="0"/>
          </a:p>
        </p:txBody>
      </p:sp>
      <p:sp>
        <p:nvSpPr>
          <p:cNvPr id="2053" name="Rechteck 1"/>
          <p:cNvSpPr>
            <a:spLocks noChangeArrowheads="1"/>
          </p:cNvSpPr>
          <p:nvPr/>
        </p:nvSpPr>
        <p:spPr bwMode="auto">
          <a:xfrm>
            <a:off x="80963" y="215516"/>
            <a:ext cx="677703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de-DE" altLang="de-DE" sz="1100" dirty="0" smtClean="0"/>
              <a:t>Aktuelle Stellenausschreibung der Arbeitsgruppe für co</a:t>
            </a:r>
            <a:r>
              <a:rPr lang="de-DE" altLang="de-DE" sz="1100" dirty="0" smtClean="0"/>
              <a:t>mputer-assistierte Chirurgie (CAS-</a:t>
            </a:r>
            <a:r>
              <a:rPr lang="de-DE" altLang="de-DE" sz="1100" dirty="0" err="1" smtClean="0"/>
              <a:t>hno</a:t>
            </a:r>
            <a:r>
              <a:rPr lang="de-DE" altLang="de-DE" sz="1100" dirty="0" smtClean="0"/>
              <a:t>)</a:t>
            </a:r>
            <a:endParaRPr lang="de-DE" altLang="de-DE" sz="1100" dirty="0" smtClean="0"/>
          </a:p>
        </p:txBody>
      </p:sp>
      <p:sp>
        <p:nvSpPr>
          <p:cNvPr id="2054" name="Rechteck 2"/>
          <p:cNvSpPr>
            <a:spLocks noChangeArrowheads="1"/>
          </p:cNvSpPr>
          <p:nvPr/>
        </p:nvSpPr>
        <p:spPr bwMode="auto">
          <a:xfrm>
            <a:off x="80962" y="431540"/>
            <a:ext cx="6696410"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lnSpc>
                <a:spcPct val="110000"/>
              </a:lnSpc>
              <a:spcBef>
                <a:spcPct val="50000"/>
              </a:spcBef>
            </a:pPr>
            <a:r>
              <a:rPr lang="de-DE" altLang="de-DE" sz="2400" b="1" dirty="0" smtClean="0">
                <a:solidFill>
                  <a:srgbClr val="F03C14"/>
                </a:solidFill>
              </a:rPr>
              <a:t>studentische Hilfskraft (m/w) gesucht</a:t>
            </a:r>
            <a:br>
              <a:rPr lang="de-DE" altLang="de-DE" sz="2400" b="1" dirty="0" smtClean="0">
                <a:solidFill>
                  <a:srgbClr val="F03C14"/>
                </a:solidFill>
              </a:rPr>
            </a:br>
            <a:r>
              <a:rPr lang="de-DE" altLang="de-DE" sz="1200" b="1" dirty="0" smtClean="0"/>
              <a:t>Konstruktion, CAD-Design</a:t>
            </a:r>
            <a:endParaRPr lang="de-DE" altLang="de-DE" sz="1600" b="1" dirty="0"/>
          </a:p>
        </p:txBody>
      </p:sp>
      <p:sp>
        <p:nvSpPr>
          <p:cNvPr id="2055" name="Textfeld 1"/>
          <p:cNvSpPr txBox="1">
            <a:spLocks noChangeArrowheads="1"/>
          </p:cNvSpPr>
          <p:nvPr/>
        </p:nvSpPr>
        <p:spPr bwMode="auto">
          <a:xfrm>
            <a:off x="69987" y="7566139"/>
            <a:ext cx="472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de-DE" altLang="de-DE" sz="1000" dirty="0">
                <a:latin typeface="Frutiger LT 47 LightCn" panose="020B0406020204020204" pitchFamily="34" charset="0"/>
              </a:rPr>
              <a:t>Bei Interesse oder Fragen bitte die Ausschreibungsnummer </a:t>
            </a:r>
            <a:r>
              <a:rPr lang="de-DE" altLang="de-DE" sz="1000" dirty="0" smtClean="0">
                <a:latin typeface="Frutiger LT 47 LightCn" panose="020B0406020204020204" pitchFamily="34" charset="0"/>
              </a:rPr>
              <a:t/>
            </a:r>
            <a:br>
              <a:rPr lang="de-DE" altLang="de-DE" sz="1000" dirty="0" smtClean="0">
                <a:latin typeface="Frutiger LT 47 LightCn" panose="020B0406020204020204" pitchFamily="34" charset="0"/>
              </a:rPr>
            </a:br>
            <a:r>
              <a:rPr lang="de-DE" altLang="de-DE" sz="1000" b="1" dirty="0" smtClean="0">
                <a:latin typeface="Frutiger LT 47 LightCn" panose="020B0406020204020204" pitchFamily="34" charset="0"/>
              </a:rPr>
              <a:t>CAS </a:t>
            </a:r>
            <a:r>
              <a:rPr lang="de-DE" altLang="de-DE" sz="1000" b="1" dirty="0" smtClean="0">
                <a:solidFill>
                  <a:srgbClr val="FF0000"/>
                </a:solidFill>
                <a:latin typeface="Frutiger LT 47 LightCn" panose="020B0406020204020204" pitchFamily="34" charset="0"/>
              </a:rPr>
              <a:t>XX-XX</a:t>
            </a:r>
            <a:r>
              <a:rPr lang="de-DE" altLang="de-DE" sz="1000" b="1" dirty="0" smtClean="0">
                <a:latin typeface="Frutiger LT 47 LightCn" panose="020B0406020204020204" pitchFamily="34" charset="0"/>
              </a:rPr>
              <a:t> </a:t>
            </a:r>
            <a:r>
              <a:rPr lang="de-DE" altLang="de-DE" sz="1000" dirty="0">
                <a:latin typeface="Frutiger LT 47 LightCn" panose="020B0406020204020204" pitchFamily="34" charset="0"/>
              </a:rPr>
              <a:t>angeben.</a:t>
            </a:r>
          </a:p>
        </p:txBody>
      </p:sp>
      <p:sp>
        <p:nvSpPr>
          <p:cNvPr id="10" name="Text Box 10"/>
          <p:cNvSpPr txBox="1">
            <a:spLocks noChangeArrowheads="1"/>
          </p:cNvSpPr>
          <p:nvPr/>
        </p:nvSpPr>
        <p:spPr bwMode="auto">
          <a:xfrm>
            <a:off x="69987" y="7945053"/>
            <a:ext cx="3365500" cy="1119143"/>
          </a:xfrm>
          <a:prstGeom prst="rect">
            <a:avLst/>
          </a:prstGeom>
          <a:noFill/>
          <a:ln>
            <a:noFill/>
          </a:ln>
          <a:effectLst/>
          <a:extLst/>
        </p:spPr>
        <p:txBody>
          <a:bodyPr lIns="90000" bIns="72000">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defRPr/>
            </a:pPr>
            <a:r>
              <a:rPr lang="de-DE" sz="1000" b="1" dirty="0" smtClean="0">
                <a:solidFill>
                  <a:schemeClr val="tx1"/>
                </a:solidFill>
                <a:latin typeface="Frutiger LT 47 LightCn" pitchFamily="34" charset="0"/>
              </a:rPr>
              <a:t>Ansprechpartner</a:t>
            </a:r>
          </a:p>
          <a:p>
            <a:pPr eaLnBrk="1" hangingPunct="1">
              <a:spcBef>
                <a:spcPct val="50000"/>
              </a:spcBef>
              <a:defRPr/>
            </a:pPr>
            <a:r>
              <a:rPr lang="de-DE" sz="1000" dirty="0" smtClean="0">
                <a:solidFill>
                  <a:schemeClr val="tx1"/>
                </a:solidFill>
                <a:latin typeface="Frutiger LT 47 LightCn" pitchFamily="34" charset="0"/>
              </a:rPr>
              <a:t>Dipl.-Ing. Thomas Rau		</a:t>
            </a:r>
            <a:br>
              <a:rPr lang="de-DE" sz="1000" dirty="0" smtClean="0">
                <a:solidFill>
                  <a:schemeClr val="tx1"/>
                </a:solidFill>
                <a:latin typeface="Frutiger LT 47 LightCn" pitchFamily="34" charset="0"/>
              </a:rPr>
            </a:br>
            <a:r>
              <a:rPr lang="de-DE" sz="1000" dirty="0" smtClean="0">
                <a:solidFill>
                  <a:schemeClr val="tx1"/>
                </a:solidFill>
                <a:latin typeface="Frutiger LT 47 LightCn" pitchFamily="34" charset="0"/>
              </a:rPr>
              <a:t>Medizinische Hochschule Hannover</a:t>
            </a:r>
            <a:br>
              <a:rPr lang="de-DE" sz="1000" dirty="0" smtClean="0">
                <a:solidFill>
                  <a:schemeClr val="tx1"/>
                </a:solidFill>
                <a:latin typeface="Frutiger LT 47 LightCn" pitchFamily="34" charset="0"/>
              </a:rPr>
            </a:br>
            <a:r>
              <a:rPr lang="de-DE" sz="1000" dirty="0" smtClean="0">
                <a:solidFill>
                  <a:schemeClr val="tx1"/>
                </a:solidFill>
                <a:latin typeface="Frutiger LT 47 LightCn" pitchFamily="34" charset="0"/>
              </a:rPr>
              <a:t>Institut für Audioneurotechnologie</a:t>
            </a:r>
            <a:br>
              <a:rPr lang="de-DE" sz="1000" dirty="0" smtClean="0">
                <a:solidFill>
                  <a:schemeClr val="tx1"/>
                </a:solidFill>
                <a:latin typeface="Frutiger LT 47 LightCn" pitchFamily="34" charset="0"/>
              </a:rPr>
            </a:br>
            <a:r>
              <a:rPr lang="de-DE" sz="1000" dirty="0" smtClean="0">
                <a:solidFill>
                  <a:schemeClr val="tx1"/>
                </a:solidFill>
                <a:latin typeface="Frutiger LT 47 LightCn" pitchFamily="34" charset="0"/>
              </a:rPr>
              <a:t>Feodor-Lynen-Str. 35, 30625 Hannover</a:t>
            </a:r>
            <a:br>
              <a:rPr lang="de-DE" sz="1000" dirty="0" smtClean="0">
                <a:solidFill>
                  <a:schemeClr val="tx1"/>
                </a:solidFill>
                <a:latin typeface="Frutiger LT 47 LightCn" pitchFamily="34" charset="0"/>
              </a:rPr>
            </a:br>
            <a:r>
              <a:rPr lang="de-DE" sz="1000" dirty="0" smtClean="0">
                <a:solidFill>
                  <a:schemeClr val="tx1"/>
                </a:solidFill>
                <a:latin typeface="Frutiger LT 47 LightCn" pitchFamily="34" charset="0"/>
              </a:rPr>
              <a:t>0511 / 532 – 3025 | rau.thomas@mh-hannover.de</a:t>
            </a:r>
          </a:p>
        </p:txBody>
      </p:sp>
      <p:cxnSp>
        <p:nvCxnSpPr>
          <p:cNvPr id="4" name="Gerade Verbindung 3"/>
          <p:cNvCxnSpPr/>
          <p:nvPr/>
        </p:nvCxnSpPr>
        <p:spPr>
          <a:xfrm>
            <a:off x="0" y="7524836"/>
            <a:ext cx="6858000" cy="0"/>
          </a:xfrm>
          <a:prstGeom prst="line">
            <a:avLst/>
          </a:prstGeom>
          <a:ln w="28575">
            <a:solidFill>
              <a:srgbClr val="786E64"/>
            </a:solidFill>
          </a:ln>
        </p:spPr>
        <p:style>
          <a:lnRef idx="1">
            <a:schemeClr val="accent1"/>
          </a:lnRef>
          <a:fillRef idx="0">
            <a:schemeClr val="accent1"/>
          </a:fillRef>
          <a:effectRef idx="0">
            <a:schemeClr val="accent1"/>
          </a:effectRef>
          <a:fontRef idx="minor">
            <a:schemeClr val="tx1"/>
          </a:fontRef>
        </p:style>
      </p:cxnSp>
      <p:sp>
        <p:nvSpPr>
          <p:cNvPr id="5" name="Textfeld 4"/>
          <p:cNvSpPr txBox="1"/>
          <p:nvPr/>
        </p:nvSpPr>
        <p:spPr>
          <a:xfrm>
            <a:off x="3537012" y="7560332"/>
            <a:ext cx="3176971" cy="1503864"/>
          </a:xfrm>
          <a:prstGeom prst="rect">
            <a:avLst/>
          </a:prstGeom>
          <a:noFill/>
        </p:spPr>
        <p:txBody>
          <a:bodyPr wrap="square" bIns="72000" rtlCol="0">
            <a:spAutoFit/>
          </a:bodyPr>
          <a:lstStyle/>
          <a:p>
            <a:r>
              <a:rPr lang="de-DE" sz="1000" dirty="0" smtClean="0">
                <a:latin typeface="Frutiger LT 47 LightCn" panose="020B0406020204020204" pitchFamily="34" charset="0"/>
              </a:rPr>
              <a:t>Der interdisziplinäre Forschungsbereich der computer-assistierten Chirurgie der HNO-Klinik an der MHH bietet Studierenden der Fachrichtungen Informatik, Maschinenbau, Mechatronik und Biomedizintechnik ein spannendes Umfeld für praktische Erfahrungen in Forschung und Entwicklung. In den eigens eingerichteten Forschungslaboren des VIANNA arbeiten Ingenieure und Ärzte erfolgreich miteinander. </a:t>
            </a:r>
          </a:p>
          <a:p>
            <a:r>
              <a:rPr lang="de-DE" sz="1000" dirty="0" smtClean="0">
                <a:latin typeface="Frutiger LT 47 LightCn" panose="020B0406020204020204" pitchFamily="34" charset="0"/>
              </a:rPr>
              <a:t>Die Anerkennung der Arbeit ist durch die Prüfung durch das Institut für </a:t>
            </a:r>
            <a:r>
              <a:rPr lang="de-DE" sz="1000" dirty="0" err="1" smtClean="0">
                <a:latin typeface="Frutiger LT 47 LightCn" panose="020B0406020204020204" pitchFamily="34" charset="0"/>
              </a:rPr>
              <a:t>Mechatronische</a:t>
            </a:r>
            <a:r>
              <a:rPr lang="de-DE" sz="1000" dirty="0" smtClean="0">
                <a:latin typeface="Frutiger LT 47 LightCn" panose="020B0406020204020204" pitchFamily="34" charset="0"/>
              </a:rPr>
              <a:t> Systeme gewährleistet.</a:t>
            </a:r>
            <a:endParaRPr lang="de-DE" dirty="0"/>
          </a:p>
        </p:txBody>
      </p:sp>
      <p:pic>
        <p:nvPicPr>
          <p:cNvPr id="2056" name="Picture 8" descr="Q:\Rau\Daten_Thomas_2014-12-22\2archiv\FuE_Mediadaten\Med3dX1_Hexapod\IMG_2445.JPG"/>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40315" t="45459" r="25626" b="8692"/>
          <a:stretch/>
        </p:blipFill>
        <p:spPr bwMode="auto">
          <a:xfrm flipH="1">
            <a:off x="5004942" y="4122082"/>
            <a:ext cx="1772430" cy="3330238"/>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Gerade Verbindung 19"/>
          <p:cNvCxnSpPr/>
          <p:nvPr/>
        </p:nvCxnSpPr>
        <p:spPr>
          <a:xfrm>
            <a:off x="-146738" y="1136650"/>
            <a:ext cx="7151476" cy="0"/>
          </a:xfrm>
          <a:prstGeom prst="line">
            <a:avLst/>
          </a:prstGeom>
          <a:ln w="28575">
            <a:solidFill>
              <a:srgbClr val="786E64"/>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1168" y="1259632"/>
            <a:ext cx="1880828" cy="1319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6322" y="2629594"/>
            <a:ext cx="1781050" cy="1416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enutzerdefiniertes 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354</Words>
  <Application>Microsoft Office PowerPoint</Application>
  <PresentationFormat>Bildschirmpräsentation (4:3)</PresentationFormat>
  <Paragraphs>21</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Benutzerdefiniertes Design</vt:lpstr>
      <vt:lpstr>PowerPoint-Präsentation</vt:lpstr>
    </vt:vector>
  </TitlesOfParts>
  <Company>MHH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Silke Hügl</dc:creator>
  <cp:lastModifiedBy>Thomas Rau</cp:lastModifiedBy>
  <cp:revision>112</cp:revision>
  <dcterms:created xsi:type="dcterms:W3CDTF">2007-01-09T15:00:52Z</dcterms:created>
  <dcterms:modified xsi:type="dcterms:W3CDTF">2015-01-26T16:15:20Z</dcterms:modified>
</cp:coreProperties>
</file>