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sldIdLst>
    <p:sldId id="646" r:id="rId5"/>
    <p:sldId id="454" r:id="rId6"/>
    <p:sldId id="457" r:id="rId7"/>
    <p:sldId id="304" r:id="rId8"/>
    <p:sldId id="602" r:id="rId9"/>
    <p:sldId id="546" r:id="rId10"/>
    <p:sldId id="648" r:id="rId11"/>
    <p:sldId id="640" r:id="rId12"/>
    <p:sldId id="647" r:id="rId13"/>
    <p:sldId id="641" r:id="rId14"/>
    <p:sldId id="642" r:id="rId15"/>
    <p:sldId id="643" r:id="rId16"/>
    <p:sldId id="644" r:id="rId17"/>
    <p:sldId id="645" r:id="rId18"/>
    <p:sldId id="399" r:id="rId19"/>
    <p:sldId id="593" r:id="rId20"/>
    <p:sldId id="591" r:id="rId21"/>
    <p:sldId id="592" r:id="rId22"/>
    <p:sldId id="401" r:id="rId23"/>
    <p:sldId id="321" r:id="rId24"/>
    <p:sldId id="594" r:id="rId25"/>
    <p:sldId id="632" r:id="rId26"/>
    <p:sldId id="596" r:id="rId27"/>
    <p:sldId id="597" r:id="rId28"/>
    <p:sldId id="598" r:id="rId29"/>
    <p:sldId id="606" r:id="rId30"/>
    <p:sldId id="631" r:id="rId31"/>
    <p:sldId id="634" r:id="rId32"/>
    <p:sldId id="635" r:id="rId33"/>
    <p:sldId id="637" r:id="rId34"/>
    <p:sldId id="636" r:id="rId35"/>
    <p:sldId id="638" r:id="rId36"/>
    <p:sldId id="569" r:id="rId37"/>
    <p:sldId id="620" r:id="rId38"/>
    <p:sldId id="559" r:id="rId39"/>
    <p:sldId id="621" r:id="rId40"/>
    <p:sldId id="622" r:id="rId41"/>
    <p:sldId id="639" r:id="rId42"/>
    <p:sldId id="554" r:id="rId4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B6E"/>
    <a:srgbClr val="C90000"/>
    <a:srgbClr val="FF9933"/>
    <a:srgbClr val="5252A9"/>
    <a:srgbClr val="28287D"/>
    <a:srgbClr val="6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6356" autoAdjust="0"/>
  </p:normalViewPr>
  <p:slideViewPr>
    <p:cSldViewPr>
      <p:cViewPr varScale="1">
        <p:scale>
          <a:sx n="124" d="100"/>
          <a:sy n="124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The Chaos Report 2009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1"/>
            <c:bubble3D val="0"/>
            <c:explosion val="0"/>
            <c:spPr>
              <a:solidFill>
                <a:srgbClr val="FFFF00"/>
              </a:solidFill>
            </c:spPr>
          </c:dPt>
          <c:dPt>
            <c:idx val="2"/>
            <c:bubble3D val="0"/>
            <c:explosion val="1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Successful</c:v>
                </c:pt>
                <c:pt idx="1">
                  <c:v>Challenged</c:v>
                </c:pt>
                <c:pt idx="2">
                  <c:v>Failed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0.32</c:v>
                </c:pt>
                <c:pt idx="1">
                  <c:v>0.44</c:v>
                </c:pt>
                <c:pt idx="2">
                  <c:v>0.24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491-D52A-4D62-B784-8A9117324FFD}" type="datetimeFigureOut">
              <a:rPr lang="fr-FR" smtClean="0"/>
              <a:pPr/>
              <a:t>24/04/2015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DFB0-B4C9-47EE-B82C-757E5342C1E8}" type="slidenum">
              <a:rPr lang="fr-LU" smtClean="0"/>
              <a:pPr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38587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1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273065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5305C-F467-4E1C-AE63-44B2218CB88E}" type="slidenum">
              <a:rPr lang="fr-LU" smtClean="0"/>
              <a:pPr/>
              <a:t>23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821251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24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799320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26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757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28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81364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5305C-F467-4E1C-AE63-44B2218CB88E}" type="slidenum">
              <a:rPr lang="fr-LU" smtClean="0"/>
              <a:pPr/>
              <a:t>29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69945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LU" sz="8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Visualize</a:t>
            </a:r>
            <a:r>
              <a:rPr lang="fr-LU" sz="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LU" sz="8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workflow</a:t>
            </a:r>
            <a:endParaRPr lang="en-US" sz="8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Split the work into pieces, write each item on a card and </a:t>
            </a:r>
            <a:r>
              <a:rPr lang="fr-LU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 on the </a:t>
            </a:r>
            <a:r>
              <a:rPr lang="fr-LU" sz="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wall</a:t>
            </a:r>
            <a:endParaRPr lang="fr-LU" sz="800" dirty="0" smtClean="0"/>
          </a:p>
          <a:p>
            <a:r>
              <a:rPr lang="fr-LU" sz="800" dirty="0" smtClean="0"/>
              <a:t>2)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named columns to illustrate where each item is in </a:t>
            </a:r>
            <a:r>
              <a:rPr lang="fr-LU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fr-LU" sz="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workflow</a:t>
            </a:r>
            <a:r>
              <a:rPr lang="fr-LU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LU" sz="8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LU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</a:t>
            </a:r>
            <a:r>
              <a:rPr lang="en-US" sz="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 Work In Progress (WIP) -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 explicit limits to how many items may be in progress at each workflow state</a:t>
            </a:r>
          </a:p>
          <a:p>
            <a:endParaRPr lang="en-US" sz="8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</a:t>
            </a:r>
            <a:r>
              <a:rPr lang="en-US" sz="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the lead time </a:t>
            </a:r>
            <a:r>
              <a:rPr lang="en-US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(average time to complete one item,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sometimes called “cycle time”), optimize the process to make</a:t>
            </a:r>
          </a:p>
          <a:p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 time as small and predictable as possible</a:t>
            </a:r>
            <a:endParaRPr lang="fr-L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31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59461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34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95108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37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44336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3EAC91-C229-4F84-AF76-17FFB9669DF0}" type="slidenum">
              <a:rPr lang="fr-LU" smtClean="0"/>
              <a:pPr/>
              <a:t>39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366479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2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389966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4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8498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10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7980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12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9741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13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1523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15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9689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u="sng" dirty="0" smtClean="0"/>
              <a:t>Successful</a:t>
            </a:r>
            <a:r>
              <a:rPr lang="en-US" sz="1200" dirty="0" smtClean="0"/>
              <a:t> means on-time, on-budget, and with all features and functions as defined in the initial scope</a:t>
            </a:r>
          </a:p>
          <a:p>
            <a:r>
              <a:rPr lang="en-US" sz="1200" u="sng" dirty="0" smtClean="0"/>
              <a:t>Challenged</a:t>
            </a:r>
            <a:r>
              <a:rPr lang="en-US" sz="1200" dirty="0" smtClean="0"/>
              <a:t> means late, over budget, and/or with less features and functions than defined in the initial scope</a:t>
            </a:r>
          </a:p>
          <a:p>
            <a:r>
              <a:rPr lang="en-US" sz="1200" u="sng" dirty="0" smtClean="0"/>
              <a:t>Failed</a:t>
            </a:r>
            <a:r>
              <a:rPr lang="en-US" sz="1200" dirty="0" smtClean="0"/>
              <a:t> means cancelled prior to completion, or delivered but never used.</a:t>
            </a:r>
            <a:endParaRPr lang="fr-LU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5305C-F467-4E1C-AE63-44B2218CB88E}" type="slidenum">
              <a:rPr lang="fr-LU" smtClean="0"/>
              <a:pPr/>
              <a:t>18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11567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5305C-F467-4E1C-AE63-44B2218CB88E}" type="slidenum">
              <a:rPr lang="fr-LU" smtClean="0"/>
              <a:pPr/>
              <a:t>20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3406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553200"/>
            <a:ext cx="5616624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0352" y="6553200"/>
            <a:ext cx="946448" cy="476250"/>
          </a:xfrm>
        </p:spPr>
        <p:txBody>
          <a:bodyPr/>
          <a:lstStyle>
            <a:lvl1pPr>
              <a:defRPr/>
            </a:lvl1pPr>
          </a:lstStyle>
          <a:p>
            <a:fld id="{6EE0655C-7D9E-4BFA-B0FC-C271383AACB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543300"/>
            <a:ext cx="9144000" cy="892175"/>
          </a:xfrm>
        </p:spPr>
        <p:txBody>
          <a:bodyPr/>
          <a:lstStyle>
            <a:lvl1pPr>
              <a:defRPr sz="3200">
                <a:solidFill>
                  <a:srgbClr val="525B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219575"/>
            <a:ext cx="9144000" cy="504825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606A8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5586-1E97-470C-A396-C2E02D68D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88900"/>
            <a:ext cx="2125663" cy="6037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900"/>
            <a:ext cx="6229350" cy="6037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1A6E4-54FE-4F15-A5B9-B2CA68F672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553200"/>
            <a:ext cx="576064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553200"/>
            <a:ext cx="730424" cy="476250"/>
          </a:xfrm>
        </p:spPr>
        <p:txBody>
          <a:bodyPr/>
          <a:lstStyle>
            <a:lvl1pPr>
              <a:defRPr/>
            </a:lvl1pPr>
          </a:lstStyle>
          <a:p>
            <a:fld id="{9716DCE3-3314-4329-BDB9-F369F3DB7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5225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056" y="6553200"/>
            <a:ext cx="5816311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553200"/>
            <a:ext cx="658416" cy="476250"/>
          </a:xfrm>
        </p:spPr>
        <p:txBody>
          <a:bodyPr/>
          <a:lstStyle>
            <a:lvl1pPr>
              <a:defRPr/>
            </a:lvl1pPr>
          </a:lstStyle>
          <a:p>
            <a:fld id="{2CFDF742-C97A-4DE4-AE03-D0A42DA7E3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832648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8B9E-BDAD-4090-ABB9-02E6532A08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DC26E-EE8D-4BE9-8591-60E46D82C8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6DB0F-9FA0-48AB-864F-BE7DB73D66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37D7-D2CF-4312-BE31-4FCF1966821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31C14-804B-4894-A510-8FCF464189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7D2EB-5B5E-4296-9DB3-746E0DACAE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2138" y="88900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ON EST PAS LA POUR RIGOLER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46"/>
            <a:ext cx="8229600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522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7298" y="6553200"/>
            <a:ext cx="57490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376" y="6553200"/>
            <a:ext cx="73042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BA9481A-0337-4B25-9982-6EBCDAD042AA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14"/>
        </a:buBlip>
        <a:defRPr sz="3200">
          <a:solidFill>
            <a:srgbClr val="525B6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SzPct val="150000"/>
        <a:buBlip>
          <a:blip r:embed="rId14"/>
        </a:buBlip>
        <a:defRPr sz="2800">
          <a:solidFill>
            <a:srgbClr val="606A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Char char="•"/>
        <a:defRPr sz="2400">
          <a:solidFill>
            <a:srgbClr val="525B6E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gilemanifesto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gilemanifesto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image" Target="../media/image28.jpeg"/><Relationship Id="rId6" Type="http://schemas.openxmlformats.org/officeDocument/2006/relationships/hyperlink" Target="http://fr.wikipedia.org/wiki/Fichier:Mod%C3%A8le_It%C3%A9ratif.PNG" TargetMode="External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4" Type="http://schemas.openxmlformats.org/officeDocument/2006/relationships/hyperlink" Target="http://xprogramming.com/xpmag/whatisxp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hyperlink" Target="http://www.agilepartner.net/" TargetMode="External"/><Relationship Id="rId8" Type="http://schemas.openxmlformats.org/officeDocument/2006/relationships/hyperlink" Target="http://blog.agilepartner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PARTNER.NET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GILEPARTNER.NE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ous-titr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14220"/>
            <a:ext cx="9289032" cy="10179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LET’S PLAY</a:t>
            </a:r>
            <a:endParaRPr lang="fr-L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5400" dirty="0" smtClean="0"/>
          </a:p>
          <a:p>
            <a:endParaRPr lang="fr-FR" sz="5400" dirty="0" smtClean="0"/>
          </a:p>
          <a:p>
            <a:r>
              <a:rPr lang="fr-FR" sz="5400" dirty="0" smtClean="0"/>
              <a:t>Ball Point Game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97634" name="Picture 2" descr="C:\Users\schery\AppData\Local\Microsoft\Windows\Temporary Internet Files\Content.IE5\O7GJXTA3\MC90041255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08720"/>
            <a:ext cx="2272420" cy="22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626591" y="3084394"/>
            <a:ext cx="2483893" cy="3197512"/>
          </a:xfrm>
          <a:custGeom>
            <a:avLst/>
            <a:gdLst>
              <a:gd name="connsiteX0" fmla="*/ 0 w 2483893"/>
              <a:gd name="connsiteY0" fmla="*/ 2019869 h 3197512"/>
              <a:gd name="connsiteX1" fmla="*/ 1091821 w 2483893"/>
              <a:gd name="connsiteY1" fmla="*/ 3111690 h 3197512"/>
              <a:gd name="connsiteX2" fmla="*/ 2483893 w 2483893"/>
              <a:gd name="connsiteY2" fmla="*/ 0 h 31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3893" h="3197512">
                <a:moveTo>
                  <a:pt x="0" y="2019869"/>
                </a:moveTo>
                <a:cubicBezTo>
                  <a:pt x="338919" y="2734102"/>
                  <a:pt x="677839" y="3448335"/>
                  <a:pt x="1091821" y="3111690"/>
                </a:cubicBezTo>
                <a:cubicBezTo>
                  <a:pt x="1505803" y="2775045"/>
                  <a:pt x="1994848" y="1387522"/>
                  <a:pt x="248389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85606">
            <a:off x="830517" y="1071563"/>
            <a:ext cx="7482966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2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« BALL POINT GAME 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3493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BE" sz="4800" b="1" dirty="0" smtClean="0"/>
              <a:t>Le « Ball Point Game »</a:t>
            </a:r>
          </a:p>
          <a:p>
            <a:pPr algn="ctr">
              <a:buNone/>
            </a:pPr>
            <a:r>
              <a:rPr lang="fr-BE" sz="2400" b="1" dirty="0" smtClean="0"/>
              <a:t>de Boris </a:t>
            </a:r>
            <a:r>
              <a:rPr lang="fr-BE" sz="2400" b="1" dirty="0" err="1" smtClean="0"/>
              <a:t>Glogger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628800"/>
            <a:ext cx="822960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3"/>
              </a:buBlip>
              <a:tabLst/>
              <a:defRPr/>
            </a:pPr>
            <a:endParaRPr kumimoji="0" lang="fr-LU" sz="3600" b="0" i="0" u="none" strike="noStrike" kern="0" cap="none" spc="0" normalizeH="0" baseline="0" noProof="0" smtClean="0">
              <a:ln>
                <a:noFill/>
              </a:ln>
              <a:solidFill>
                <a:srgbClr val="525B6E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fr-LU" sz="3600" b="1" i="0" u="none" strike="noStrike" kern="0" cap="none" spc="0" normalizeH="0" baseline="0" smtClean="0">
                <a:ln>
                  <a:noFill/>
                </a:ln>
                <a:solidFill>
                  <a:srgbClr val="525B6E"/>
                </a:solidFill>
                <a:effectLst/>
                <a:uLnTx/>
                <a:uFillTx/>
                <a:latin typeface="+mn-lt"/>
              </a:rPr>
              <a:t>Règles</a:t>
            </a:r>
            <a:r>
              <a:rPr kumimoji="0" lang="fr-LU" sz="3600" b="1" i="0" u="none" strike="noStrike" kern="0" cap="none" spc="0" normalizeH="0" baseline="0" noProof="0" smtClean="0">
                <a:ln>
                  <a:noFill/>
                </a:ln>
                <a:solidFill>
                  <a:srgbClr val="525B6E"/>
                </a:solidFill>
                <a:effectLst/>
                <a:uLnTx/>
                <a:uFillTx/>
                <a:latin typeface="+mn-lt"/>
              </a:rPr>
              <a:t> 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3"/>
              </a:buBlip>
              <a:tabLst/>
              <a:defRPr/>
            </a:pPr>
            <a:r>
              <a:rPr kumimoji="0" lang="fr-LU" sz="3600" b="0" i="0" u="none" strike="noStrike" kern="0" cap="none" spc="0" normalizeH="0" baseline="0" noProof="0" smtClean="0">
                <a:ln>
                  <a:noFill/>
                </a:ln>
                <a:solidFill>
                  <a:srgbClr val="525B6E"/>
                </a:solidFill>
                <a:effectLst/>
                <a:uLnTx/>
                <a:uFillTx/>
                <a:latin typeface="+mn-lt"/>
              </a:rPr>
              <a:t>Vous formez une seule équipe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3"/>
              </a:buBlip>
              <a:tabLst/>
              <a:defRPr/>
            </a:pPr>
            <a:r>
              <a:rPr kumimoji="0" lang="fr-LU" sz="3600" b="0" i="0" u="none" strike="noStrike" kern="0" cap="none" spc="0" normalizeH="0" baseline="0" noProof="0" smtClean="0">
                <a:ln>
                  <a:noFill/>
                </a:ln>
                <a:solidFill>
                  <a:srgbClr val="525B6E"/>
                </a:solidFill>
                <a:effectLst/>
                <a:uLnTx/>
                <a:uFillTx/>
                <a:latin typeface="+mn-lt"/>
              </a:rPr>
              <a:t>Les balles</a:t>
            </a:r>
            <a:r>
              <a:rPr kumimoji="0" lang="fr-LU" sz="3600" b="0" i="0" u="none" strike="noStrike" kern="0" cap="none" spc="0" normalizeH="0" noProof="0" smtClean="0">
                <a:ln>
                  <a:noFill/>
                </a:ln>
                <a:solidFill>
                  <a:srgbClr val="525B6E"/>
                </a:solidFill>
                <a:effectLst/>
                <a:uLnTx/>
                <a:uFillTx/>
                <a:latin typeface="+mn-lt"/>
              </a:rPr>
              <a:t> ne peuvent pas passer de main en main (elles doivent passer un moment en l’air)</a:t>
            </a:r>
            <a:endParaRPr kumimoji="0" lang="fr-LU" sz="3600" b="0" i="0" u="none" strike="noStrike" kern="0" cap="none" spc="0" normalizeH="0" baseline="0" noProof="0" smtClean="0">
              <a:ln>
                <a:noFill/>
              </a:ln>
              <a:solidFill>
                <a:srgbClr val="525B6E"/>
              </a:solidFill>
              <a:effectLst/>
              <a:uLnTx/>
              <a:uFillTx/>
              <a:latin typeface="+mn-lt"/>
            </a:endParaRPr>
          </a:p>
          <a:p>
            <a:pPr marL="342900" indent="-342900">
              <a:spcBef>
                <a:spcPct val="20000"/>
              </a:spcBef>
              <a:buSzPct val="150000"/>
              <a:buFontTx/>
              <a:buBlip>
                <a:blip r:embed="rId3"/>
              </a:buBlip>
            </a:pPr>
            <a:r>
              <a:rPr lang="fr-LU" sz="3600" kern="0" smtClean="0">
                <a:solidFill>
                  <a:srgbClr val="525B6E"/>
                </a:solidFill>
                <a:latin typeface="+mn-lt"/>
              </a:rPr>
              <a:t>Interdit de passer la balle à son voisin direct</a:t>
            </a:r>
          </a:p>
          <a:p>
            <a:pPr marL="342900" indent="-342900">
              <a:spcBef>
                <a:spcPct val="20000"/>
              </a:spcBef>
              <a:buSzPct val="150000"/>
              <a:buFontTx/>
              <a:buBlip>
                <a:blip r:embed="rId3"/>
              </a:buBlip>
            </a:pPr>
            <a:r>
              <a:rPr kumimoji="0" lang="fr-LU" sz="3600" b="0" i="0" u="none" strike="noStrike" kern="0" cap="none" spc="0" normalizeH="0" baseline="0" noProof="0" smtClean="0">
                <a:ln>
                  <a:noFill/>
                </a:ln>
                <a:solidFill>
                  <a:srgbClr val="525B6E"/>
                </a:solidFill>
                <a:effectLst/>
                <a:uLnTx/>
                <a:uFillTx/>
                <a:latin typeface="+mn-lt"/>
              </a:rPr>
              <a:t>Le point de départ = le point d’arrivée</a:t>
            </a:r>
          </a:p>
          <a:p>
            <a:pPr marL="342900" indent="-342900">
              <a:spcBef>
                <a:spcPct val="20000"/>
              </a:spcBef>
              <a:buSzPct val="150000"/>
              <a:buFontTx/>
              <a:buBlip>
                <a:blip r:embed="rId3"/>
              </a:buBlip>
            </a:pPr>
            <a:r>
              <a:rPr lang="fr-LU" sz="3600" kern="0" smtClean="0">
                <a:solidFill>
                  <a:srgbClr val="525B6E"/>
                </a:solidFill>
                <a:latin typeface="+mn-lt"/>
              </a:rPr>
              <a:t>Itération = 2 minutes</a:t>
            </a:r>
          </a:p>
          <a:p>
            <a:pPr marL="342900" indent="-342900">
              <a:spcBef>
                <a:spcPct val="20000"/>
              </a:spcBef>
              <a:buSzPct val="150000"/>
              <a:buFontTx/>
              <a:buBlip>
                <a:blip r:embed="rId3"/>
              </a:buBlip>
            </a:pPr>
            <a:r>
              <a:rPr kumimoji="0" lang="fr-LU" sz="3600" b="0" i="0" u="none" strike="noStrike" kern="0" cap="none" spc="0" normalizeH="0" baseline="0" noProof="0" smtClean="0">
                <a:ln>
                  <a:noFill/>
                </a:ln>
                <a:solidFill>
                  <a:srgbClr val="525B6E"/>
                </a:solidFill>
                <a:effectLst/>
                <a:uLnTx/>
                <a:uFillTx/>
                <a:latin typeface="+mn-lt"/>
              </a:rPr>
              <a:t>Intervalle </a:t>
            </a:r>
            <a:r>
              <a:rPr kumimoji="0" lang="fr-LU" sz="3600" b="0" i="0" u="none" strike="noStrike" kern="0" cap="none" spc="0" normalizeH="0" noProof="0" smtClean="0">
                <a:ln>
                  <a:noFill/>
                </a:ln>
                <a:solidFill>
                  <a:srgbClr val="525B6E"/>
                </a:solidFill>
                <a:effectLst/>
                <a:uLnTx/>
                <a:uFillTx/>
                <a:latin typeface="+mn-lt"/>
              </a:rPr>
              <a:t>= 1 minute</a:t>
            </a:r>
          </a:p>
          <a:p>
            <a:pPr marL="342900" indent="-342900">
              <a:spcBef>
                <a:spcPct val="20000"/>
              </a:spcBef>
              <a:buSzPct val="150000"/>
              <a:buFontTx/>
              <a:buBlip>
                <a:blip r:embed="rId3"/>
              </a:buBlip>
            </a:pPr>
            <a:r>
              <a:rPr lang="fr-LU" sz="3600" kern="0" smtClean="0">
                <a:solidFill>
                  <a:srgbClr val="525B6E"/>
                </a:solidFill>
                <a:latin typeface="+mn-lt"/>
              </a:rPr>
              <a:t>Le jeu compte 5 itérations</a:t>
            </a:r>
            <a:endParaRPr kumimoji="0" lang="fr-LU" sz="3600" b="0" i="0" u="none" strike="noStrike" kern="0" cap="none" spc="0" normalizeH="0" baseline="0" noProof="0" dirty="0" smtClean="0">
              <a:ln>
                <a:noFill/>
              </a:ln>
              <a:solidFill>
                <a:srgbClr val="525B6E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393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« BALL </a:t>
            </a:r>
            <a:r>
              <a:rPr lang="fr-BE" dirty="0"/>
              <a:t>POINT </a:t>
            </a:r>
            <a:r>
              <a:rPr lang="fr-BE" dirty="0" smtClean="0"/>
              <a:t>GAME 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Debriefing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3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LU" sz="7600" u="sng" dirty="0" smtClean="0"/>
              <a:t>How to deal </a:t>
            </a:r>
            <a:r>
              <a:rPr lang="fr-LU" sz="7600" u="sng" dirty="0" err="1" smtClean="0"/>
              <a:t>with</a:t>
            </a:r>
            <a:r>
              <a:rPr lang="fr-LU" sz="7600" u="sng" dirty="0" smtClean="0"/>
              <a:t> </a:t>
            </a:r>
            <a:r>
              <a:rPr lang="fr-LU" sz="7600" u="sng" dirty="0" err="1" smtClean="0"/>
              <a:t>uncertainty</a:t>
            </a:r>
            <a:r>
              <a:rPr lang="fr-LU" sz="7600" u="sng" dirty="0" smtClean="0"/>
              <a:t>?</a:t>
            </a:r>
          </a:p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fr-LU" sz="5800" dirty="0" smtClean="0"/>
              <a:t>Self-organisation - Communication</a:t>
            </a:r>
            <a:endParaRPr lang="fr-LU" sz="5800" dirty="0"/>
          </a:p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fr-LU" sz="5800" dirty="0" err="1" smtClean="0"/>
              <a:t>Continuous</a:t>
            </a:r>
            <a:r>
              <a:rPr lang="fr-LU" sz="5800" dirty="0" smtClean="0"/>
              <a:t> </a:t>
            </a:r>
            <a:r>
              <a:rPr lang="fr-LU" sz="5800" dirty="0" err="1" smtClean="0"/>
              <a:t>improvement</a:t>
            </a:r>
            <a:endParaRPr lang="fr-LU" sz="5800" dirty="0"/>
          </a:p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fr-LU" sz="5800" dirty="0" smtClean="0"/>
              <a:t>Feedback culture – </a:t>
            </a:r>
            <a:r>
              <a:rPr lang="fr-LU" sz="5800" dirty="0" err="1" smtClean="0"/>
              <a:t>customer</a:t>
            </a:r>
            <a:r>
              <a:rPr lang="fr-LU" sz="5800" dirty="0" smtClean="0"/>
              <a:t> validation</a:t>
            </a:r>
          </a:p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fr-LU" sz="5800" dirty="0" err="1" smtClean="0"/>
              <a:t>Pragmatism</a:t>
            </a:r>
            <a:r>
              <a:rPr lang="fr-LU" sz="5800" dirty="0" smtClean="0"/>
              <a:t> and </a:t>
            </a:r>
            <a:r>
              <a:rPr lang="fr-LU" sz="5800" dirty="0" err="1" smtClean="0"/>
              <a:t>adaptability</a:t>
            </a:r>
            <a:endParaRPr lang="fr-LU" sz="5800" dirty="0" smtClean="0"/>
          </a:p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fr-LU" sz="5800" dirty="0" err="1" smtClean="0"/>
              <a:t>Limit</a:t>
            </a:r>
            <a:r>
              <a:rPr lang="fr-LU" sz="5800" dirty="0" smtClean="0"/>
              <a:t> </a:t>
            </a:r>
            <a:r>
              <a:rPr lang="fr-LU" sz="5800" dirty="0" err="1" smtClean="0"/>
              <a:t>work</a:t>
            </a:r>
            <a:r>
              <a:rPr lang="fr-LU" sz="5800" dirty="0" smtClean="0"/>
              <a:t> in </a:t>
            </a:r>
            <a:r>
              <a:rPr lang="fr-LU" sz="5800" dirty="0" err="1" smtClean="0"/>
              <a:t>progress</a:t>
            </a:r>
            <a:r>
              <a:rPr lang="fr-LU" sz="5800" dirty="0" smtClean="0"/>
              <a:t> – </a:t>
            </a:r>
            <a:r>
              <a:rPr lang="fr-LU" sz="5800" dirty="0" err="1" smtClean="0"/>
              <a:t>work</a:t>
            </a:r>
            <a:r>
              <a:rPr lang="fr-LU" sz="5800" dirty="0" smtClean="0"/>
              <a:t> in </a:t>
            </a:r>
            <a:r>
              <a:rPr lang="fr-LU" sz="5800" dirty="0" err="1" smtClean="0"/>
              <a:t>small</a:t>
            </a:r>
            <a:r>
              <a:rPr lang="fr-LU" sz="5800" dirty="0" smtClean="0"/>
              <a:t> </a:t>
            </a:r>
            <a:r>
              <a:rPr lang="fr-LU" sz="5800" dirty="0" err="1" smtClean="0"/>
              <a:t>batches</a:t>
            </a:r>
            <a:endParaRPr lang="fr-LU" sz="5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AGILITY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short introduction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pic>
        <p:nvPicPr>
          <p:cNvPr id="1026" name="Picture 2" descr="http://www.fond-ecran-image.com/galerie-membre/brouillard/image-0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302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UNCERTAINTY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2903"/>
            <a:ext cx="7488832" cy="41319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6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LOW PROJECT SUCCESS RATE</a:t>
            </a:r>
            <a:endParaRPr lang="fr-L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42411" y="6154758"/>
            <a:ext cx="1866216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fr-FR" sz="1200" b="0" dirty="0" smtClean="0">
                <a:solidFill>
                  <a:schemeClr val="tx1"/>
                </a:solidFill>
                <a:effectLst/>
                <a:latin typeface="Arial" pitchFamily="34" charset="0"/>
              </a:rPr>
              <a:t>Source: </a:t>
            </a:r>
            <a:r>
              <a:rPr lang="fr-FR" sz="1200" b="0" dirty="0" err="1" smtClean="0">
                <a:solidFill>
                  <a:schemeClr val="tx1"/>
                </a:solidFill>
                <a:effectLst/>
                <a:latin typeface="Arial" pitchFamily="34" charset="0"/>
              </a:rPr>
              <a:t>Standish</a:t>
            </a:r>
            <a:r>
              <a:rPr lang="fr-FR" sz="1200" b="0" dirty="0" smtClean="0">
                <a:solidFill>
                  <a:schemeClr val="tx1"/>
                </a:solidFill>
                <a:effectLst/>
                <a:latin typeface="Arial" pitchFamily="34" charset="0"/>
              </a:rPr>
              <a:t> Group</a:t>
            </a:r>
            <a:endParaRPr lang="fr-FR" sz="1200" b="0" dirty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642910" y="1071546"/>
          <a:ext cx="7858180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7743" y="6553200"/>
            <a:ext cx="4408827" cy="476250"/>
          </a:xfrm>
        </p:spPr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2280" y="6553200"/>
            <a:ext cx="1594520" cy="476250"/>
          </a:xfrm>
        </p:spPr>
        <p:txBody>
          <a:bodyPr/>
          <a:lstStyle/>
          <a:p>
            <a:fld id="{2CFDF742-C97A-4DE4-AE03-D0A42DA7E31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76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AGILITY…</a:t>
            </a:r>
            <a:endParaRPr lang="fr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err="1"/>
              <a:t>i</a:t>
            </a:r>
            <a:r>
              <a:rPr lang="fr-FR" dirty="0" err="1" smtClean="0"/>
              <a:t>s</a:t>
            </a:r>
            <a:r>
              <a:rPr lang="fr-FR" dirty="0" smtClean="0"/>
              <a:t> </a:t>
            </a:r>
            <a:r>
              <a:rPr lang="fr-FR" dirty="0" err="1" smtClean="0"/>
              <a:t>primarily</a:t>
            </a:r>
            <a:r>
              <a:rPr lang="fr-FR" dirty="0" smtClean="0"/>
              <a:t>…</a:t>
            </a:r>
          </a:p>
          <a:p>
            <a:pPr algn="ctr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fr-FR" dirty="0" smtClean="0">
                <a:solidFill>
                  <a:srgbClr val="FF0000"/>
                </a:solidFill>
              </a:rPr>
              <a:t>a MINDSET</a:t>
            </a:r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err="1" smtClean="0"/>
              <a:t>formalized</a:t>
            </a: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In the </a:t>
            </a:r>
            <a:r>
              <a:rPr lang="fr-FR" dirty="0" smtClean="0">
                <a:solidFill>
                  <a:srgbClr val="FF0000"/>
                </a:solidFill>
              </a:rPr>
              <a:t>Agile </a:t>
            </a:r>
            <a:r>
              <a:rPr lang="fr-FR" dirty="0" err="1" smtClean="0">
                <a:solidFill>
                  <a:srgbClr val="FF0000"/>
                </a:solidFill>
              </a:rPr>
              <a:t>Manifesto</a:t>
            </a:r>
            <a:endParaRPr lang="fr-FR" dirty="0" smtClean="0">
              <a:solidFill>
                <a:srgbClr val="FF0000"/>
              </a:solidFill>
            </a:endParaRPr>
          </a:p>
          <a:p>
            <a:pPr lvl="1" algn="ctr">
              <a:buNone/>
            </a:pPr>
            <a:r>
              <a:rPr lang="fr-FR" dirty="0" smtClean="0">
                <a:hlinkClick r:id="rId2"/>
              </a:rPr>
              <a:t>http://www.agilemanifesto.org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567238"/>
            <a:ext cx="9144000" cy="1076325"/>
          </a:xfrm>
        </p:spPr>
        <p:txBody>
          <a:bodyPr/>
          <a:lstStyle/>
          <a:p>
            <a:pPr eaLnBrk="1" hangingPunct="1"/>
            <a:r>
              <a:rPr lang="en-GB" dirty="0" smtClean="0"/>
              <a:t>Seminar – 26 February 2015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3645024"/>
            <a:ext cx="9144000" cy="676275"/>
          </a:xfrm>
        </p:spPr>
        <p:txBody>
          <a:bodyPr/>
          <a:lstStyle/>
          <a:p>
            <a:r>
              <a:rPr lang="en-US" b="1" dirty="0"/>
              <a:t>Agile </a:t>
            </a:r>
            <a:r>
              <a:rPr lang="en-US" b="1" dirty="0" err="1"/>
              <a:t>Mëtteg</a:t>
            </a:r>
            <a:r>
              <a:rPr lang="en-US" b="1" dirty="0"/>
              <a:t> : Introduction to Agile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VALUES</a:t>
            </a:r>
            <a:endParaRPr lang="fr-L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algn="ctr">
              <a:buClrTx/>
              <a:buNone/>
            </a:pPr>
            <a:r>
              <a:rPr lang="en-US" sz="2400" dirty="0" smtClean="0"/>
              <a:t>Quote from the </a:t>
            </a:r>
            <a:r>
              <a:rPr lang="en-US" sz="2400" i="1" dirty="0" smtClean="0"/>
              <a:t>Manifesto for Agile Software Development</a:t>
            </a:r>
            <a:r>
              <a:rPr lang="en-US" sz="2400" dirty="0" smtClean="0"/>
              <a:t>:</a:t>
            </a:r>
          </a:p>
          <a:p>
            <a:pPr algn="ctr">
              <a:buNone/>
            </a:pPr>
            <a:endParaRPr lang="en-US" sz="21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[…] we have come to value:</a:t>
            </a:r>
          </a:p>
          <a:p>
            <a:pPr algn="ctr">
              <a:buNone/>
            </a:pPr>
            <a:endParaRPr lang="en-US" sz="21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Individuals and interactions </a:t>
            </a:r>
            <a:r>
              <a:rPr lang="en-US" sz="2200" dirty="0" smtClean="0"/>
              <a:t>over processes and tools</a:t>
            </a:r>
            <a:endParaRPr lang="en-US" dirty="0" smtClean="0"/>
          </a:p>
          <a:p>
            <a:r>
              <a:rPr lang="en-US" dirty="0" smtClean="0"/>
              <a:t>Working software </a:t>
            </a:r>
            <a:r>
              <a:rPr lang="en-US" sz="2200" dirty="0" smtClean="0"/>
              <a:t>over comprehensive documentation</a:t>
            </a:r>
            <a:endParaRPr lang="en-US" dirty="0" smtClean="0"/>
          </a:p>
          <a:p>
            <a:r>
              <a:rPr lang="en-US" dirty="0" smtClean="0"/>
              <a:t>Customer collaboration </a:t>
            </a:r>
            <a:r>
              <a:rPr lang="en-US" sz="2200" dirty="0" smtClean="0"/>
              <a:t>over contract negotiation</a:t>
            </a:r>
            <a:endParaRPr lang="en-US" dirty="0" smtClean="0"/>
          </a:p>
          <a:p>
            <a:r>
              <a:rPr lang="en-US" dirty="0" smtClean="0"/>
              <a:t>Responding to change </a:t>
            </a:r>
            <a:r>
              <a:rPr lang="en-US" sz="2200" dirty="0" smtClean="0"/>
              <a:t>over following a plan</a:t>
            </a:r>
            <a:endParaRPr lang="en-US" sz="2000" dirty="0" smtClean="0"/>
          </a:p>
          <a:p>
            <a:endParaRPr lang="en-US" sz="2000" dirty="0" smtClean="0"/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That is, while there is value in the items on</a:t>
            </a: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the right, we value the items on the left more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15074" y="6215082"/>
            <a:ext cx="289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Source: </a:t>
            </a:r>
            <a:r>
              <a:rPr lang="fr-LU" sz="1200" dirty="0" smtClean="0">
                <a:hlinkClick r:id="rId3"/>
              </a:rPr>
              <a:t>http://www.agilemanifesto.org/</a:t>
            </a:r>
            <a:r>
              <a:rPr lang="fr-LU" sz="1200" dirty="0" smtClean="0"/>
              <a:t>  </a:t>
            </a:r>
            <a:endParaRPr lang="fr-LU" sz="12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vs. ANTICIPATION</a:t>
            </a:r>
            <a:endParaRPr lang="en-US" dirty="0"/>
          </a:p>
        </p:txBody>
      </p:sp>
      <p:pic>
        <p:nvPicPr>
          <p:cNvPr id="7" name="Picture 2" descr="Balancing anticipation with adaptation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8084" y="1643050"/>
            <a:ext cx="8807832" cy="326868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85081" y="6000768"/>
            <a:ext cx="7758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525B6E"/>
                </a:solidFill>
              </a:rPr>
              <a:t>Source: </a:t>
            </a:r>
            <a:r>
              <a:rPr lang="en-US" sz="1200" b="1" i="1" dirty="0" smtClean="0">
                <a:solidFill>
                  <a:srgbClr val="525B6E"/>
                </a:solidFill>
              </a:rPr>
              <a:t>Succeeding with Agile: Software Development using Scrum</a:t>
            </a:r>
            <a:r>
              <a:rPr lang="en-US" sz="1200" b="1" dirty="0" smtClean="0">
                <a:solidFill>
                  <a:srgbClr val="525B6E"/>
                </a:solidFill>
              </a:rPr>
              <a:t>, Mike Cohn , Addison-Wesley, 2009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89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PROJECT – AGILE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Fixed budget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B050"/>
                </a:solidFill>
              </a:rPr>
              <a:t>Flexible scope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Fixed time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960732" y="2739899"/>
            <a:ext cx="2808287" cy="244792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135003" dir="2471156" algn="ctr" rotWithShape="0">
              <a:srgbClr val="CCCCCC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u="none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60732" y="3243136"/>
            <a:ext cx="2808287" cy="1944688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35003" dir="2471156" algn="ctr" rotWithShape="0">
              <a:srgbClr val="CCCCCC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u="none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968669" y="3827336"/>
            <a:ext cx="2808288" cy="136842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35003" dir="2471156" algn="ctr" rotWithShape="0">
              <a:srgbClr val="CCCCCC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u="none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763635" y="4077072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QUALITY</a:t>
            </a:r>
            <a:endParaRPr lang="en-US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853403" y="2564904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SCOPE</a:t>
            </a:r>
            <a:endParaRPr lang="en-US" u="none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467491" y="5013176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endParaRPr lang="en-US" u="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5491827" y="5013176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COST</a:t>
            </a:r>
            <a:endParaRPr lang="en-US" u="none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456707" name="Picture 3" descr="C:\Users\gfabien\AppData\Local\Microsoft\Windows\Temporary Internet Files\Content.IE5\BNK78JAL\MC90043157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851" y="5157192"/>
            <a:ext cx="880373" cy="886242"/>
          </a:xfrm>
          <a:prstGeom prst="rect">
            <a:avLst/>
          </a:prstGeom>
          <a:noFill/>
        </p:spPr>
      </p:pic>
      <p:pic>
        <p:nvPicPr>
          <p:cNvPr id="456709" name="Picture 5" descr="C:\Users\gfabien\AppData\Local\Microsoft\Windows\Temporary Internet Files\Content.IE5\XT8TD3T0\MC90001309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667" y="2132856"/>
            <a:ext cx="905255" cy="398678"/>
          </a:xfrm>
          <a:prstGeom prst="rect">
            <a:avLst/>
          </a:prstGeom>
          <a:noFill/>
        </p:spPr>
      </p:pic>
      <p:pic>
        <p:nvPicPr>
          <p:cNvPr id="24" name="Picture 3" descr="C:\Users\gfabien\AppData\Local\Microsoft\Windows\Temporary Internet Files\Content.IE5\BNK78JAL\MC90043157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7491" y="5229200"/>
            <a:ext cx="880373" cy="8862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69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CONTINUOUS IMPROVEMENT CULTURE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8B9E-BDAD-4090-ABB9-02E6532A0858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13" name="Content Placeholder 14"/>
          <p:cNvSpPr txBox="1">
            <a:spLocks/>
          </p:cNvSpPr>
          <p:nvPr/>
        </p:nvSpPr>
        <p:spPr bwMode="auto">
          <a:xfrm>
            <a:off x="251520" y="1419616"/>
            <a:ext cx="871543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0500" lvl="0" indent="-149225" algn="ctr">
              <a:lnSpc>
                <a:spcPct val="90000"/>
              </a:lnSpc>
              <a:spcBef>
                <a:spcPct val="20000"/>
              </a:spcBef>
              <a:buSzPct val="150000"/>
            </a:pPr>
            <a:r>
              <a:rPr lang="en-US" sz="2800" b="1" kern="0" dirty="0" smtClean="0">
                <a:solidFill>
                  <a:srgbClr val="FF0000"/>
                </a:solidFill>
                <a:latin typeface="+mn-lt"/>
              </a:rPr>
              <a:t>Learn and consolidate</a:t>
            </a:r>
          </a:p>
        </p:txBody>
      </p:sp>
      <p:pic>
        <p:nvPicPr>
          <p:cNvPr id="1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636912"/>
            <a:ext cx="3120428" cy="2149979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4572000" y="2636912"/>
            <a:ext cx="3672408" cy="2160240"/>
            <a:chOff x="849607" y="2952568"/>
            <a:chExt cx="3650956" cy="2190937"/>
          </a:xfrm>
        </p:grpSpPr>
        <p:sp>
          <p:nvSpPr>
            <p:cNvPr id="22" name="Right Triangle 21"/>
            <p:cNvSpPr/>
            <p:nvPr/>
          </p:nvSpPr>
          <p:spPr>
            <a:xfrm>
              <a:off x="849607" y="3694828"/>
              <a:ext cx="3650956" cy="144867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LU"/>
            </a:p>
          </p:txBody>
        </p:sp>
        <p:grpSp>
          <p:nvGrpSpPr>
            <p:cNvPr id="23" name="Group 22"/>
            <p:cNvGrpSpPr/>
            <p:nvPr/>
          </p:nvGrpSpPr>
          <p:grpSpPr>
            <a:xfrm rot="776308">
              <a:off x="2074452" y="2952568"/>
              <a:ext cx="1308833" cy="1376243"/>
              <a:chOff x="4000496" y="2149127"/>
              <a:chExt cx="1357322" cy="1357322"/>
            </a:xfrm>
          </p:grpSpPr>
          <p:sp>
            <p:nvSpPr>
              <p:cNvPr id="24" name="Oval 23"/>
              <p:cNvSpPr/>
              <p:nvPr/>
            </p:nvSpPr>
            <p:spPr>
              <a:xfrm rot="874101">
                <a:off x="4000496" y="2149127"/>
                <a:ext cx="1357322" cy="13573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LU"/>
              </a:p>
            </p:txBody>
          </p:sp>
          <p:sp>
            <p:nvSpPr>
              <p:cNvPr id="25" name="TextBox 5"/>
              <p:cNvSpPr txBox="1"/>
              <p:nvPr/>
            </p:nvSpPr>
            <p:spPr>
              <a:xfrm rot="874101">
                <a:off x="4221524" y="2228942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LU" sz="28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endParaRPr lang="fr-LU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17074101" flipH="1">
                <a:off x="4000496" y="2827788"/>
                <a:ext cx="13573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1674101" flipH="1">
                <a:off x="4000496" y="2827788"/>
                <a:ext cx="135732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12"/>
              <p:cNvSpPr txBox="1"/>
              <p:nvPr/>
            </p:nvSpPr>
            <p:spPr>
              <a:xfrm rot="874101">
                <a:off x="4774653" y="2372695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LU" sz="28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endParaRPr lang="fr-LU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TextBox 13"/>
              <p:cNvSpPr txBox="1"/>
              <p:nvPr/>
            </p:nvSpPr>
            <p:spPr>
              <a:xfrm rot="874101">
                <a:off x="4636724" y="2903414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LU" sz="28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fr-LU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14"/>
              <p:cNvSpPr txBox="1"/>
              <p:nvPr/>
            </p:nvSpPr>
            <p:spPr>
              <a:xfrm rot="874101">
                <a:off x="4083595" y="2759661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LU" sz="28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  <a:endParaRPr lang="fr-LU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1" name="Right Triangle 30"/>
            <p:cNvSpPr/>
            <p:nvPr/>
          </p:nvSpPr>
          <p:spPr>
            <a:xfrm rot="20365354">
              <a:off x="2212852" y="4219895"/>
              <a:ext cx="344430" cy="28973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LU"/>
            </a:p>
          </p:txBody>
        </p:sp>
        <p:sp>
          <p:nvSpPr>
            <p:cNvPr id="32" name="Right Triangle 31"/>
            <p:cNvSpPr/>
            <p:nvPr/>
          </p:nvSpPr>
          <p:spPr>
            <a:xfrm rot="20365354">
              <a:off x="1369245" y="4548262"/>
              <a:ext cx="344430" cy="28973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LU"/>
            </a:p>
          </p:txBody>
        </p:sp>
      </p:grpSp>
    </p:spTree>
    <p:extLst>
      <p:ext uri="{BB962C8B-B14F-4D97-AF65-F5344CB8AC3E}">
        <p14:creationId xmlns:p14="http://schemas.microsoft.com/office/powerpoint/2010/main" val="296776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b-LU" dirty="0" smtClean="0"/>
              <a:t>“House of agile values”</a:t>
            </a:r>
            <a:endParaRPr lang="lb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643042" y="5429264"/>
            <a:ext cx="6143668" cy="785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9000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b-LU" sz="2400" b="1" cap="all" dirty="0" smtClean="0">
                <a:solidFill>
                  <a:srgbClr val="525B6E"/>
                </a:solidFill>
                <a:latin typeface="+mj-lt"/>
                <a:ea typeface="+mj-ea"/>
                <a:cs typeface="+mj-cs"/>
              </a:rPr>
              <a:t>AGILES VALUES AND PRACTICES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86248" y="2571744"/>
            <a:ext cx="857256" cy="27146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lb-LU" sz="2400" b="1" cap="all" dirty="0" smtClean="0">
                <a:solidFill>
                  <a:srgbClr val="525B6E"/>
                </a:solidFill>
                <a:latin typeface="+mj-lt"/>
                <a:ea typeface="+mj-ea"/>
                <a:cs typeface="+mj-cs"/>
              </a:rPr>
              <a:t>INSPECTION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43108" y="2571744"/>
            <a:ext cx="857256" cy="27146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lb-LU" sz="2400" b="1" cap="all" dirty="0" smtClean="0">
                <a:solidFill>
                  <a:srgbClr val="525B6E"/>
                </a:solidFill>
                <a:latin typeface="+mj-lt"/>
                <a:ea typeface="+mj-ea"/>
                <a:cs typeface="+mj-cs"/>
              </a:rPr>
              <a:t>TRANSPARENCY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29388" y="2571744"/>
            <a:ext cx="857256" cy="27146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lb-LU" sz="2400" b="1" cap="all" dirty="0" smtClean="0">
                <a:solidFill>
                  <a:srgbClr val="525B6E"/>
                </a:solidFill>
                <a:latin typeface="+mj-lt"/>
                <a:ea typeface="+mj-ea"/>
                <a:cs typeface="+mj-cs"/>
              </a:rPr>
              <a:t>AdaptatiON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071538" y="928670"/>
            <a:ext cx="7215238" cy="1500198"/>
          </a:xfrm>
          <a:prstGeom prst="triangl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b-LU" sz="2400" b="1" cap="all" dirty="0" smtClean="0">
                <a:solidFill>
                  <a:srgbClr val="525B6E"/>
                </a:solidFill>
                <a:latin typeface="+mj-lt"/>
                <a:ea typeface="+mj-ea"/>
                <a:cs typeface="+mj-cs"/>
              </a:rPr>
              <a:t>HIGH ADDED-VALUE PRODUCT</a:t>
            </a:r>
          </a:p>
          <a:p>
            <a:pPr algn="ctr"/>
            <a:endParaRPr lang="lb-LU" sz="2400" b="1" cap="all" dirty="0" smtClean="0">
              <a:solidFill>
                <a:srgbClr val="525B6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30 YEAR EVOLUTION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8" name="Picture 7" descr="http://www.google.fr/url?source=imgres&amp;ct=tbn&amp;q=http://www.cybermed.jussieu.fr/Broussais/InforMed/LIVRES/TraitInfo/Fic/Chapitre2/Image161.gif&amp;ei=5JvHS__cKYTr-AaIk6zqCg&amp;sa=X&amp;oi=image_landing_page_redirect&amp;ct=legacy&amp;usg=AFQjCNEtkE553HEKWdy5ODZuidGwdOACX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22" y="1168714"/>
            <a:ext cx="2421528" cy="175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chier:Cycle de developpement en v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69110"/>
            <a:ext cx="2586127" cy="15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http://open-source.smile.fr/var/site_smile/storage/images/livres-blancs/l-open-source-et-le-logiciel-libre/modele-de-developpement/modele_developpement-developpement_iteratif_1/30132-1-fre-FR/modele_developpement-developpement_iteratif_1_referenc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240152"/>
            <a:ext cx="201926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4026234"/>
            <a:ext cx="1935480" cy="1760220"/>
          </a:xfrm>
          <a:prstGeom prst="rect">
            <a:avLst/>
          </a:prstGeom>
          <a:noFill/>
        </p:spPr>
      </p:pic>
      <p:pic>
        <p:nvPicPr>
          <p:cNvPr id="12" name="Picture 11" descr="http://upload.wikimedia.org/wikipedia/commons/thumb/7/7a/Mod%C3%A8le_It%C3%A9ratif.PNG/300px-Mod%C3%A8le_It%C3%A9ratif.PNG">
            <a:hlinkClick r:id="rId6"/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9322" y="1240152"/>
            <a:ext cx="2121174" cy="134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28662" y="3240416"/>
            <a:ext cx="86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1970’s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3240416"/>
            <a:ext cx="86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1980’s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9190" y="3240416"/>
            <a:ext cx="86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1990’s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6578" y="3240416"/>
            <a:ext cx="86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2000’s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1472" y="3740482"/>
            <a:ext cx="8215370" cy="1588"/>
          </a:xfrm>
          <a:prstGeom prst="straightConnector1">
            <a:avLst/>
          </a:prstGeom>
          <a:ln w="28575">
            <a:solidFill>
              <a:srgbClr val="525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14942" y="2792427"/>
            <a:ext cx="103105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SCRUM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15140" y="4097672"/>
            <a:ext cx="141577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LEAN SWD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28596" y="3740482"/>
            <a:ext cx="285752" cy="0"/>
          </a:xfrm>
          <a:prstGeom prst="line">
            <a:avLst/>
          </a:prstGeom>
          <a:ln w="28575">
            <a:solidFill>
              <a:srgbClr val="525B6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321703" y="3740482"/>
            <a:ext cx="285752" cy="0"/>
          </a:xfrm>
          <a:prstGeom prst="line">
            <a:avLst/>
          </a:prstGeom>
          <a:ln w="28575">
            <a:solidFill>
              <a:srgbClr val="525B6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214810" y="3740482"/>
            <a:ext cx="285752" cy="0"/>
          </a:xfrm>
          <a:prstGeom prst="line">
            <a:avLst/>
          </a:prstGeom>
          <a:ln w="28575">
            <a:solidFill>
              <a:srgbClr val="525B6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6107917" y="3740482"/>
            <a:ext cx="285752" cy="0"/>
          </a:xfrm>
          <a:prstGeom prst="line">
            <a:avLst/>
          </a:prstGeom>
          <a:ln w="28575">
            <a:solidFill>
              <a:srgbClr val="525B6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001024" y="3740482"/>
            <a:ext cx="285752" cy="0"/>
          </a:xfrm>
          <a:prstGeom prst="line">
            <a:avLst/>
          </a:prstGeom>
          <a:ln w="28575">
            <a:solidFill>
              <a:srgbClr val="525B6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7011" y="2792427"/>
            <a:ext cx="4924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XP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59304" y="2792427"/>
            <a:ext cx="11849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KANBAN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51774" y="3240416"/>
            <a:ext cx="86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6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AGILE METHODS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3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692696"/>
            <a:ext cx="9144000" cy="588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2350" y="1542604"/>
            <a:ext cx="7578983" cy="4968552"/>
          </a:xfrm>
          <a:prstGeom prst="rect">
            <a:avLst/>
          </a:prstGeom>
        </p:spPr>
      </p:pic>
      <p:pic>
        <p:nvPicPr>
          <p:cNvPr id="10" name="Picture 2" descr="D:\My Documents\My Pictures\Scrum-XP\eChenu\scrumBurnDow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64399" y="780410"/>
            <a:ext cx="2246495" cy="1672393"/>
          </a:xfrm>
          <a:prstGeom prst="rect">
            <a:avLst/>
          </a:prstGeom>
          <a:noFill/>
        </p:spPr>
      </p:pic>
      <p:pic>
        <p:nvPicPr>
          <p:cNvPr id="11" name="Picture 2" descr="C:\Users\schery\Pictures\Scrum-XP\eChenu\scrumRol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" y="1447431"/>
            <a:ext cx="4743275" cy="16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Documents and Settings\pneis\Mes documents\Mes images\Microsoft Clip Organizer\j04396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654" y="786580"/>
            <a:ext cx="519882" cy="57150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12536" y="780410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Vision</a:t>
            </a:r>
            <a:endParaRPr lang="en-US" i="1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SCRUM – Pratique de gestion de projet</a:t>
            </a:r>
            <a:endParaRPr lang="fr-LU" dirty="0"/>
          </a:p>
        </p:txBody>
      </p:sp>
      <p:pic>
        <p:nvPicPr>
          <p:cNvPr id="4" name="Content Placeholder 3" descr="ScrumLargeLabel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23955"/>
            <a:ext cx="8229600" cy="3821253"/>
          </a:xfrm>
        </p:spPr>
      </p:pic>
      <p:pic>
        <p:nvPicPr>
          <p:cNvPr id="1026" name="Picture 2" descr="C:\Documents and Settings\schery.AGILEPARTNER\My Documents\My Pictures\Microsoft Clip Organizer\j04339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24" y="714356"/>
            <a:ext cx="1000132" cy="1000132"/>
          </a:xfrm>
          <a:prstGeom prst="rect">
            <a:avLst/>
          </a:prstGeom>
          <a:noFill/>
        </p:spPr>
      </p:pic>
      <p:pic>
        <p:nvPicPr>
          <p:cNvPr id="1027" name="Picture 3" descr="C:\Documents and Settings\schery.AGILEPARTNER\My Documents\My Pictures\Microsoft Clip Organizer\j043394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18" y="642918"/>
            <a:ext cx="928688" cy="928688"/>
          </a:xfrm>
          <a:prstGeom prst="rect">
            <a:avLst/>
          </a:prstGeom>
          <a:noFill/>
        </p:spPr>
      </p:pic>
      <p:pic>
        <p:nvPicPr>
          <p:cNvPr id="1030" name="Picture 6" descr="C:\Documents and Settings\schery.AGILEPARTNER\My Documents\My Pictures\Microsoft Clip Organizer\j043394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16" y="928670"/>
            <a:ext cx="1071570" cy="1071570"/>
          </a:xfrm>
          <a:prstGeom prst="rect">
            <a:avLst/>
          </a:prstGeom>
          <a:noFill/>
        </p:spPr>
      </p:pic>
      <p:pic>
        <p:nvPicPr>
          <p:cNvPr id="1036" name="Picture 12" descr="C:\Documents and Settings\schery.AGILEPARTNER\My Documents\My Pictures\Microsoft Clip Organizer\j043164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1142964" y="928670"/>
            <a:ext cx="1071570" cy="1071570"/>
          </a:xfrm>
          <a:prstGeom prst="rect">
            <a:avLst/>
          </a:prstGeom>
          <a:noFill/>
        </p:spPr>
      </p:pic>
      <p:pic>
        <p:nvPicPr>
          <p:cNvPr id="1037" name="Picture 13" descr="C:\Documents and Settings\schery.AGILEPARTNER\My Documents\My Pictures\Microsoft Clip Organizer\j043164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357158" y="5072074"/>
            <a:ext cx="1214446" cy="121444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285852" y="571501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Product </a:t>
            </a:r>
            <a:r>
              <a:rPr lang="fr-BE" b="1" dirty="0" err="1" smtClean="0"/>
              <a:t>Owner</a:t>
            </a:r>
            <a:endParaRPr lang="fr-L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2910" y="214311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Scrum</a:t>
            </a:r>
            <a:r>
              <a:rPr lang="fr-BE" b="1" dirty="0" smtClean="0"/>
              <a:t> Master</a:t>
            </a:r>
            <a:endParaRPr lang="fr-LU" b="1" dirty="0"/>
          </a:p>
        </p:txBody>
      </p:sp>
      <p:pic>
        <p:nvPicPr>
          <p:cNvPr id="1028" name="Picture 4" descr="C:\Documents and Settings\schery.AGILEPARTNER\My Documents\My Pictures\Microsoft Clip Organizer\CG115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86386" y="1142984"/>
            <a:ext cx="1285884" cy="128588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143768" y="1500174"/>
            <a:ext cx="77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Team</a:t>
            </a:r>
            <a:endParaRPr lang="fr-LU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5496" y="764704"/>
            <a:ext cx="1285884" cy="642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 Vision</a:t>
            </a:r>
            <a:endParaRPr lang="en-US" sz="1400" b="1" dirty="0"/>
          </a:p>
        </p:txBody>
      </p:sp>
      <p:pic>
        <p:nvPicPr>
          <p:cNvPr id="14" name="Picture 4" descr="C:\Documents and Settings\pneis\Mes documents\Mes images\Microsoft Clip Organizer\j043961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2654" y="1336208"/>
            <a:ext cx="519882" cy="571504"/>
          </a:xfrm>
          <a:prstGeom prst="rect">
            <a:avLst/>
          </a:prstGeom>
          <a:noFill/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50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eXtreme</a:t>
            </a:r>
            <a:r>
              <a:rPr lang="fr-BE" dirty="0" smtClean="0"/>
              <a:t>  </a:t>
            </a:r>
            <a:r>
              <a:rPr lang="fr-BE" dirty="0" err="1" smtClean="0"/>
              <a:t>Programming</a:t>
            </a:r>
            <a:endParaRPr lang="fr-L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213" y="1557338"/>
            <a:ext cx="8537575" cy="36718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544938" y="6286520"/>
            <a:ext cx="3642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Source: </a:t>
            </a:r>
            <a:r>
              <a:rPr lang="fr-BE" sz="1200" dirty="0" smtClean="0">
                <a:hlinkClick r:id="rId4"/>
              </a:rPr>
              <a:t>http://xprogramming.com/xpmag/whatisxp</a:t>
            </a:r>
            <a:r>
              <a:rPr lang="fr-BE" sz="1200" dirty="0" smtClean="0"/>
              <a:t> </a:t>
            </a:r>
            <a:endParaRPr lang="fr-LU" sz="1200" dirty="0"/>
          </a:p>
        </p:txBody>
      </p:sp>
    </p:spTree>
    <p:extLst>
      <p:ext uri="{BB962C8B-B14F-4D97-AF65-F5344CB8AC3E}">
        <p14:creationId xmlns:p14="http://schemas.microsoft.com/office/powerpoint/2010/main" val="347113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2400"/>
              </a:spcAft>
              <a:defRPr/>
            </a:pPr>
            <a:r>
              <a:rPr lang="fr-LU" dirty="0" smtClean="0"/>
              <a:t>Agile </a:t>
            </a:r>
            <a:r>
              <a:rPr lang="fr-LU" dirty="0" err="1" smtClean="0"/>
              <a:t>Awareness</a:t>
            </a:r>
            <a:r>
              <a:rPr lang="fr-LU" dirty="0" smtClean="0"/>
              <a:t> Session</a:t>
            </a:r>
            <a:endParaRPr lang="fr-LU" sz="1600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err="1" smtClean="0"/>
              <a:t>Discover</a:t>
            </a:r>
            <a:r>
              <a:rPr lang="fr-LU" sz="3600" dirty="0" smtClean="0"/>
              <a:t> </a:t>
            </a:r>
            <a:r>
              <a:rPr lang="fr-LU" sz="3600" dirty="0" err="1" smtClean="0"/>
              <a:t>Agility</a:t>
            </a:r>
            <a:endParaRPr lang="fr-LU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err="1" smtClean="0"/>
              <a:t>Understand</a:t>
            </a:r>
            <a:r>
              <a:rPr lang="fr-LU" sz="3600" dirty="0" smtClean="0"/>
              <a:t> the basics of the main agile </a:t>
            </a:r>
            <a:r>
              <a:rPr lang="fr-LU" sz="3600" dirty="0" err="1" smtClean="0"/>
              <a:t>methods</a:t>
            </a:r>
            <a:endParaRPr lang="fr-LU" sz="3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84427-BAEC-4E35-8D9D-B00746603AD2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84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LU" dirty="0" smtClean="0"/>
              <a:t>SESSION OBJECTIVES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eXtreme</a:t>
            </a:r>
            <a:r>
              <a:rPr lang="fr-BE" dirty="0"/>
              <a:t>  </a:t>
            </a:r>
            <a:r>
              <a:rPr lang="fr-BE" dirty="0" err="1"/>
              <a:t>Programming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DB0F-9FA0-48AB-864F-BE7DB73D66F0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AutoShape 2" descr="http://www.google.lu/url?sa=i&amp;source=images&amp;cd=&amp;docid=UyrPn3fMmP1yhM&amp;tbnid=9zWfCFF9CcAxgM:&amp;ved=0CAUQjBwwAA&amp;url=http%3A%2F%2Fxprogramming.com%2Fimages%2Fcircles.jpg&amp;ei=dSUuUarIOoKitAaly4D4AQ&amp;psig=AFQjCNHN1MaJ1u-1zexIBkvV7lDbrqnHkg&amp;ust=136206514214338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www.google.lu/url?sa=i&amp;source=images&amp;cd=&amp;docid=UyrPn3fMmP1yhM&amp;tbnid=9zWfCFF9CcAxgM:&amp;ved=0CAUQjBwwAA&amp;url=http%3A%2F%2Fxprogramming.com%2Fimages%2Fcircles.jpg&amp;ei=dSUuUarIOoKitAaly4D4AQ&amp;psig=AFQjCNHN1MaJ1u-1zexIBkvV7lDbrqnHkg&amp;ust=136206514214338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692696"/>
            <a:ext cx="7812360" cy="58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b-LU" dirty="0" smtClean="0"/>
              <a:t>KANBAN</a:t>
            </a:r>
            <a:endParaRPr lang="lb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50816"/>
            <a:ext cx="8229600" cy="349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85081" y="6000768"/>
            <a:ext cx="650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525B6E"/>
                </a:solidFill>
              </a:rPr>
              <a:t>Source: </a:t>
            </a:r>
            <a:r>
              <a:rPr lang="en-US" sz="1200" b="1" i="1" dirty="0" err="1" smtClean="0">
                <a:solidFill>
                  <a:srgbClr val="525B6E"/>
                </a:solidFill>
              </a:rPr>
              <a:t>Kanban</a:t>
            </a:r>
            <a:r>
              <a:rPr lang="en-US" sz="1200" b="1" i="1" dirty="0" smtClean="0">
                <a:solidFill>
                  <a:srgbClr val="525B6E"/>
                </a:solidFill>
              </a:rPr>
              <a:t> and Scrum making the most of both – Henri </a:t>
            </a:r>
            <a:r>
              <a:rPr lang="en-US" sz="1200" b="1" i="1" dirty="0" err="1" smtClean="0">
                <a:solidFill>
                  <a:srgbClr val="525B6E"/>
                </a:solidFill>
              </a:rPr>
              <a:t>Kniberg</a:t>
            </a:r>
            <a:r>
              <a:rPr lang="en-US" sz="1200" b="1" i="1" dirty="0" smtClean="0">
                <a:solidFill>
                  <a:srgbClr val="525B6E"/>
                </a:solidFill>
              </a:rPr>
              <a:t> &amp; Mathias </a:t>
            </a:r>
            <a:r>
              <a:rPr lang="en-US" sz="1200" b="1" i="1" dirty="0" err="1" smtClean="0">
                <a:solidFill>
                  <a:srgbClr val="525B6E"/>
                </a:solidFill>
              </a:rPr>
              <a:t>Skarin</a:t>
            </a:r>
            <a:endParaRPr lang="en-US" sz="1200" b="1" dirty="0" smtClean="0">
              <a:solidFill>
                <a:srgbClr val="525B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DB0F-9FA0-48AB-864F-BE7DB73D66F0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" y="1412776"/>
            <a:ext cx="906358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QUESTIONS &amp; ANSWERS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33</a:t>
            </a:fld>
            <a:endParaRPr lang="en-GB"/>
          </a:p>
        </p:txBody>
      </p:sp>
      <p:pic>
        <p:nvPicPr>
          <p:cNvPr id="9" name="Picture 2" descr="C:\Documents and Settings\schery\Local Settings\Temporary Internet Files\Content.IE5\4QEP0CY2\MCj0434859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4750" y="2741613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YOUR FEEDBACK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R.O.T.I for </a:t>
            </a:r>
            <a:r>
              <a:rPr lang="fr-LU" dirty="0" err="1" smtClean="0"/>
              <a:t>this</a:t>
            </a:r>
            <a:r>
              <a:rPr lang="fr-LU" dirty="0" smtClean="0"/>
              <a:t> SESSION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275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41" y="1071563"/>
            <a:ext cx="6768516" cy="5054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64088" y="5733256"/>
            <a:ext cx="2592288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25B6E"/>
                </a:solidFill>
              </a:rPr>
              <a:t>Source: </a:t>
            </a:r>
            <a:r>
              <a:rPr lang="en-US" sz="1200" b="1" i="1" dirty="0" smtClean="0">
                <a:solidFill>
                  <a:srgbClr val="525B6E"/>
                </a:solidFill>
              </a:rPr>
              <a:t>www.qualitystreet.fr</a:t>
            </a:r>
            <a:endParaRPr lang="en-US" sz="1200" b="1" dirty="0" smtClean="0">
              <a:solidFill>
                <a:srgbClr val="525B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did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about </a:t>
            </a:r>
            <a:r>
              <a:rPr lang="fr-LU" dirty="0" err="1" smtClean="0"/>
              <a:t>it</a:t>
            </a:r>
            <a:r>
              <a:rPr lang="fr-LU" dirty="0" smtClean="0"/>
              <a:t>?</a:t>
            </a:r>
          </a:p>
          <a:p>
            <a:endParaRPr lang="fr-LU" dirty="0" smtClean="0"/>
          </a:p>
          <a:p>
            <a:r>
              <a:rPr lang="fr-LU" dirty="0" smtClean="0"/>
              <a:t>To </a:t>
            </a:r>
            <a:r>
              <a:rPr lang="fr-LU" dirty="0" err="1" smtClean="0"/>
              <a:t>make</a:t>
            </a:r>
            <a:r>
              <a:rPr lang="fr-LU" dirty="0" smtClean="0"/>
              <a:t> </a:t>
            </a:r>
            <a:r>
              <a:rPr lang="fr-LU" dirty="0" err="1" smtClean="0"/>
              <a:t>it</a:t>
            </a:r>
            <a:r>
              <a:rPr lang="fr-LU" dirty="0" smtClean="0"/>
              <a:t> </a:t>
            </a:r>
            <a:r>
              <a:rPr lang="fr-LU" dirty="0" err="1" smtClean="0"/>
              <a:t>perfect</a:t>
            </a:r>
            <a:r>
              <a:rPr lang="fr-LU" dirty="0" smtClean="0"/>
              <a:t>… </a:t>
            </a:r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shall</a:t>
            </a:r>
            <a:r>
              <a:rPr lang="fr-LU" dirty="0" smtClean="0"/>
              <a:t> </a:t>
            </a:r>
            <a:r>
              <a:rPr lang="fr-LU" dirty="0" err="1" smtClean="0"/>
              <a:t>we</a:t>
            </a:r>
            <a:r>
              <a:rPr lang="fr-LU" dirty="0" smtClean="0"/>
              <a:t> do?</a:t>
            </a:r>
          </a:p>
          <a:p>
            <a:endParaRPr lang="fr-LU" dirty="0"/>
          </a:p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topic</a:t>
            </a:r>
            <a:r>
              <a:rPr lang="fr-LU" dirty="0" smtClean="0"/>
              <a:t>(s) </a:t>
            </a:r>
            <a:r>
              <a:rPr lang="fr-LU" dirty="0" err="1" smtClean="0"/>
              <a:t>would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to </a:t>
            </a:r>
            <a:r>
              <a:rPr lang="fr-LU" dirty="0" err="1" smtClean="0"/>
              <a:t>discuss</a:t>
            </a:r>
            <a:r>
              <a:rPr lang="fr-LU" dirty="0" smtClean="0"/>
              <a:t> </a:t>
            </a:r>
            <a:r>
              <a:rPr lang="fr-LU" dirty="0" err="1" smtClean="0"/>
              <a:t>during</a:t>
            </a:r>
            <a:r>
              <a:rPr lang="fr-LU" dirty="0" smtClean="0"/>
              <a:t> a future session?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TAKE AWAY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Conclusion…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4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CHALLENGES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7" name="Picture 2" descr="C:\Documents and Settings\schery.AGILEPARTNER\My Documents\My Pictures\Microsoft Clip Organizer\j04326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553369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Documents and Settings\schery.AGILEPARTNER\My Documents\My Pictures\Microsoft Clip Organizer\j04339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0896" y="1196182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:\Documents and Settings\schery.AGILEPARTNER\My Documents\My Pictures\Microsoft Clip Organizer\j04339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9271" y="2839244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C:\Documents and Settings\schery.AGILEPARTNER\My Documents\My Pictures\Microsoft Clip Organizer\CG115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3708" y="2196307"/>
            <a:ext cx="17049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C:\Documents and Settings\schery.AGILEPARTNER\My Documents\My Pictures\Microsoft Clip Organizer\CG115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4958" y="1124744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402734" y="3166406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smtClean="0">
                <a:solidFill>
                  <a:schemeClr val="accent5">
                    <a:lumMod val="25000"/>
                  </a:schemeClr>
                </a:solidFill>
              </a:rPr>
              <a:t>Deliver a product that meets the real customer needs</a:t>
            </a:r>
            <a:endParaRPr lang="en-US" sz="280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358" y="4365104"/>
            <a:ext cx="4804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800" dirty="0" smtClean="0">
                <a:solidFill>
                  <a:schemeClr val="accent5">
                    <a:lumMod val="25000"/>
                  </a:schemeClr>
                </a:solidFill>
              </a:rPr>
              <a:t>Work together as an efficient and productive team to produce a high quality outcome</a:t>
            </a:r>
            <a:endParaRPr 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5106448" y="2024699"/>
            <a:ext cx="592571" cy="5715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4572000" y="1432942"/>
            <a:ext cx="1728192" cy="1708026"/>
          </a:xfrm>
          <a:prstGeom prst="arc">
            <a:avLst>
              <a:gd name="adj1" fmla="val 12442369"/>
              <a:gd name="adj2" fmla="val 11630359"/>
            </a:avLst>
          </a:prstGeom>
          <a:ln w="57150">
            <a:solidFill>
              <a:srgbClr val="525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23053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2"/>
          <p:cNvSpPr>
            <a:spLocks noGrp="1"/>
          </p:cNvSpPr>
          <p:nvPr>
            <p:ph idx="1"/>
          </p:nvPr>
        </p:nvSpPr>
        <p:spPr>
          <a:xfrm>
            <a:off x="2479121" y="2862350"/>
            <a:ext cx="4185758" cy="113330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914DF-5E12-496C-B4B3-4B95EB698AB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63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3" name="Picture 2" descr="http://t1.gstatic.com/images?q=tbn:ANd9GcRaVHYicjsJynfwAsNHr8u1YZrT8362kG3fuh7UEkMhCoY1aL7fGQ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3269" y="5283206"/>
            <a:ext cx="519689" cy="51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a2.twimg.com/profile_images/1101029589/twitter-icon_big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6694" y="5208828"/>
            <a:ext cx="668444" cy="66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asset3.zendesk.com/system/logos/0013/0723/header_logo.png?13063447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256" y="5312655"/>
            <a:ext cx="1634706" cy="46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developer.linkedin.com/servlet/JiveServlet/downloadImage/102-1101-13-1004/60-50/LinkedIn_Logo60p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4076" y="5304925"/>
            <a:ext cx="571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5311780"/>
            <a:ext cx="2902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sz="2400" dirty="0" smtClean="0">
                <a:solidFill>
                  <a:srgbClr val="525B6E"/>
                </a:solidFill>
                <a:latin typeface="+mn-lt"/>
              </a:rPr>
              <a:t>Retrouvez nous sur : </a:t>
            </a:r>
            <a:endParaRPr lang="fr-LU" sz="2400" dirty="0">
              <a:solidFill>
                <a:srgbClr val="525B6E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04" y="5877272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Agile Partner: </a:t>
            </a:r>
            <a:r>
              <a:rPr lang="en-US" sz="2400" dirty="0">
                <a:hlinkClick r:id="rId7"/>
              </a:rPr>
              <a:t>www.agilepartner.net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&amp;</a:t>
            </a:r>
            <a:r>
              <a:rPr lang="en-US" sz="2400" dirty="0" smtClean="0"/>
              <a:t> </a:t>
            </a:r>
            <a:r>
              <a:rPr lang="en-US" sz="2400" dirty="0">
                <a:hlinkClick r:id="rId8"/>
              </a:rPr>
              <a:t>http://blog.agilepartner.net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solidFill>
                  <a:srgbClr val="525B6E"/>
                </a:solidFill>
              </a:rPr>
              <a:t>AGILE PARTNER</a:t>
            </a:r>
            <a:endParaRPr lang="fr-FR" sz="3200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we are…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12"/>
          <p:cNvSpPr>
            <a:spLocks/>
          </p:cNvSpPr>
          <p:nvPr/>
        </p:nvSpPr>
        <p:spPr bwMode="auto">
          <a:xfrm>
            <a:off x="1785661" y="1874520"/>
            <a:ext cx="3074364" cy="64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10000"/>
                </a:solidFill>
                <a:latin typeface="Barmeno Medium" charset="0"/>
                <a:ea typeface="MS PGothic" pitchFamily="34" charset="-128"/>
                <a:sym typeface="Barmeno Medium" charset="0"/>
              </a:rPr>
              <a:t>Software Development</a:t>
            </a:r>
            <a:endParaRPr lang="en-US" sz="2200" dirty="0">
              <a:solidFill>
                <a:srgbClr val="B10000"/>
              </a:solidFill>
              <a:latin typeface="Barmeno Medium" charset="0"/>
              <a:ea typeface="MS PGothic" pitchFamily="34" charset="-128"/>
              <a:sym typeface="Barmeno Medium" charset="0"/>
            </a:endParaRPr>
          </a:p>
        </p:txBody>
      </p:sp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4898572" y="985429"/>
            <a:ext cx="2026785" cy="889091"/>
            <a:chOff x="0" y="39"/>
            <a:chExt cx="2979" cy="1089"/>
          </a:xfrm>
        </p:grpSpPr>
        <p:sp>
          <p:nvSpPr>
            <p:cNvPr id="7199" name="Rectangle 22"/>
            <p:cNvSpPr>
              <a:spLocks/>
            </p:cNvSpPr>
            <p:nvPr/>
          </p:nvSpPr>
          <p:spPr bwMode="auto">
            <a:xfrm>
              <a:off x="187" y="191"/>
              <a:ext cx="2792" cy="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fontAlgn="base">
                <a:lnSpc>
                  <a:spcPct val="40000"/>
                </a:lnSpc>
                <a:spcBef>
                  <a:spcPts val="1431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3C3C3C"/>
                  </a:solidFill>
                  <a:latin typeface="Barmeno Regular" charset="0"/>
                  <a:ea typeface="MS PGothic" pitchFamily="34" charset="-128"/>
                  <a:sym typeface="Barmeno Regular" charset="0"/>
                </a:rPr>
                <a:t>Bespoke</a:t>
              </a:r>
            </a:p>
            <a:p>
              <a:pPr fontAlgn="base">
                <a:lnSpc>
                  <a:spcPct val="40000"/>
                </a:lnSpc>
                <a:spcBef>
                  <a:spcPts val="1431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3C3C3C"/>
                  </a:solidFill>
                  <a:latin typeface="Barmeno Regular" charset="0"/>
                  <a:ea typeface="MS PGothic" pitchFamily="34" charset="-128"/>
                  <a:sym typeface="Barmeno Regular" charset="0"/>
                </a:rPr>
                <a:t>Customized</a:t>
              </a:r>
            </a:p>
            <a:p>
              <a:pPr fontAlgn="base">
                <a:lnSpc>
                  <a:spcPct val="40000"/>
                </a:lnSpc>
                <a:spcBef>
                  <a:spcPts val="1431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3C3C3C"/>
                  </a:solidFill>
                  <a:latin typeface="Barmeno Regular" charset="0"/>
                  <a:ea typeface="MS PGothic" pitchFamily="34" charset="-128"/>
                  <a:sym typeface="Barmeno Regular" charset="0"/>
                </a:rPr>
                <a:t>Data exchange</a:t>
              </a:r>
            </a:p>
          </p:txBody>
        </p:sp>
        <p:pic>
          <p:nvPicPr>
            <p:cNvPr id="7200" name="Picture 2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"/>
              <a:ext cx="138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1" name="Picture 2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7"/>
              <a:ext cx="138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2" name="Picture 2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00"/>
              <a:ext cx="138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7" name="Rectangle 27"/>
          <p:cNvSpPr>
            <a:spLocks/>
          </p:cNvSpPr>
          <p:nvPr/>
        </p:nvSpPr>
        <p:spPr bwMode="auto">
          <a:xfrm>
            <a:off x="8019370" y="6691449"/>
            <a:ext cx="1143000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Barmeno Regular" charset="0"/>
                <a:ea typeface="MS PGothic" pitchFamily="34" charset="-128"/>
                <a:sym typeface="Barmeno Regular" charset="0"/>
                <a:hlinkClick r:id="rId3"/>
              </a:rPr>
              <a:t>6.</a:t>
            </a:r>
            <a:endParaRPr lang="en-US" sz="800" dirty="0">
              <a:solidFill>
                <a:srgbClr val="FFFFFF"/>
              </a:solidFill>
              <a:latin typeface="Barmeno Regular" charset="0"/>
              <a:ea typeface="MS PGothic" pitchFamily="34" charset="-128"/>
              <a:sym typeface="Barmeno Regular" charset="0"/>
            </a:endParaRPr>
          </a:p>
        </p:txBody>
      </p:sp>
      <p:sp>
        <p:nvSpPr>
          <p:cNvPr id="7192" name="Rectangle 33"/>
          <p:cNvSpPr>
            <a:spLocks/>
          </p:cNvSpPr>
          <p:nvPr/>
        </p:nvSpPr>
        <p:spPr bwMode="auto">
          <a:xfrm>
            <a:off x="308968" y="4749074"/>
            <a:ext cx="2664296" cy="67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10000"/>
                </a:solidFill>
                <a:latin typeface="Barmeno Medium" charset="0"/>
                <a:ea typeface="MS PGothic" pitchFamily="34" charset="-128"/>
                <a:sym typeface="Barmeno Medium" charset="0"/>
              </a:rPr>
              <a:t>Knowledge Transfer</a:t>
            </a:r>
            <a:endParaRPr lang="en-US" sz="2200" dirty="0">
              <a:solidFill>
                <a:srgbClr val="B10000"/>
              </a:solidFill>
              <a:latin typeface="Barmeno Medium" charset="0"/>
              <a:ea typeface="MS PGothic" pitchFamily="34" charset="-128"/>
              <a:sym typeface="Barmeno Medium" charset="0"/>
            </a:endParaRPr>
          </a:p>
        </p:txBody>
      </p:sp>
      <p:pic>
        <p:nvPicPr>
          <p:cNvPr id="7190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8119">
            <a:off x="2846615" y="5238116"/>
            <a:ext cx="735466" cy="236764"/>
          </a:xfrm>
          <a:prstGeom prst="rect">
            <a:avLst/>
          </a:prstGeom>
          <a:noFill/>
          <a:ln>
            <a:noFill/>
          </a:ln>
          <a:effectLst>
            <a:outerShdw dist="50799" dir="4200031" algn="ctr" rotWithShape="0">
              <a:srgbClr val="808080">
                <a:alpha val="53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44"/>
          <p:cNvGrpSpPr>
            <a:grpSpLocks/>
          </p:cNvGrpSpPr>
          <p:nvPr/>
        </p:nvGrpSpPr>
        <p:grpSpPr bwMode="auto">
          <a:xfrm>
            <a:off x="3924300" y="5235666"/>
            <a:ext cx="2228850" cy="748665"/>
            <a:chOff x="0" y="131"/>
            <a:chExt cx="3276" cy="917"/>
          </a:xfrm>
        </p:grpSpPr>
        <p:sp>
          <p:nvSpPr>
            <p:cNvPr id="7185" name="Rectangle 40"/>
            <p:cNvSpPr>
              <a:spLocks/>
            </p:cNvSpPr>
            <p:nvPr/>
          </p:nvSpPr>
          <p:spPr bwMode="auto">
            <a:xfrm>
              <a:off x="189" y="171"/>
              <a:ext cx="2011" cy="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40000"/>
                </a:lnSpc>
                <a:spcBef>
                  <a:spcPts val="1431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C3C3C"/>
                  </a:solidFill>
                  <a:latin typeface="Barmeno Regular" charset="0"/>
                  <a:ea typeface="MS PGothic" pitchFamily="34" charset="-128"/>
                  <a:sym typeface="Barmeno Regular" charset="0"/>
                </a:rPr>
                <a:t>Technology</a:t>
              </a:r>
            </a:p>
            <a:p>
              <a:pPr fontAlgn="base">
                <a:lnSpc>
                  <a:spcPct val="40000"/>
                </a:lnSpc>
                <a:spcBef>
                  <a:spcPts val="1431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C3C3C"/>
                  </a:solidFill>
                  <a:latin typeface="Barmeno Regular" charset="0"/>
                  <a:ea typeface="MS PGothic" pitchFamily="34" charset="-128"/>
                  <a:sym typeface="Barmeno Regular" charset="0"/>
                </a:rPr>
                <a:t>Methodology</a:t>
              </a:r>
            </a:p>
          </p:txBody>
        </p:sp>
        <p:pic>
          <p:nvPicPr>
            <p:cNvPr id="7186" name="Picture 4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2"/>
              <a:ext cx="138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Picture 4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6"/>
              <a:ext cx="138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8" name="Picture 4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922518">
              <a:off x="2194" y="131"/>
              <a:ext cx="1082" cy="289"/>
            </a:xfrm>
            <a:prstGeom prst="rect">
              <a:avLst/>
            </a:prstGeom>
            <a:noFill/>
            <a:ln>
              <a:noFill/>
            </a:ln>
            <a:effectLst>
              <a:outerShdw dist="50799" dir="4200031" algn="ctr" rotWithShape="0">
                <a:srgbClr val="808080">
                  <a:alpha val="53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Title 6"/>
          <p:cNvSpPr>
            <a:spLocks noGrp="1"/>
          </p:cNvSpPr>
          <p:nvPr>
            <p:ph type="title"/>
          </p:nvPr>
        </p:nvSpPr>
        <p:spPr>
          <a:xfrm>
            <a:off x="3132138" y="88900"/>
            <a:ext cx="5832475" cy="476250"/>
          </a:xfrm>
        </p:spPr>
        <p:txBody>
          <a:bodyPr/>
          <a:lstStyle/>
          <a:p>
            <a:r>
              <a:rPr lang="en-US" dirty="0" smtClean="0"/>
              <a:t>OUR SERVICES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28 Feb. 2013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>
                <a:solidFill>
                  <a:srgbClr val="FFFFFF"/>
                </a:solidFill>
              </a:rPr>
              <a:t>Introduction to agile methods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8A24D-4CCC-42D5-B54C-CC60C17C8A5C}" type="slidenum">
              <a:rPr lang="en-GB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97635" name="Picture 3" descr="C:\Working space\Agile Metteg\picto\picto_powerpoint_it_consul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81" y="3477887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6" name="Picture 4" descr="C:\Working space\Agile Metteg\picto\picto_powerpoint_knowledge_transfer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4" y="3356992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7" name="Picture 5" descr="C:\Working space\Agile Metteg\picto\picto_powerpoint_software_developmen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05" y="728254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4" name="Picture 2" descr="C:\Working space\Agile Metteg\picto\picto_powerpoint_innovation_suppor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06" y="3068960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12"/>
          <p:cNvSpPr>
            <a:spLocks/>
          </p:cNvSpPr>
          <p:nvPr/>
        </p:nvSpPr>
        <p:spPr bwMode="auto">
          <a:xfrm>
            <a:off x="3096648" y="4295534"/>
            <a:ext cx="3074364" cy="64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10000"/>
                </a:solidFill>
                <a:latin typeface="Barmeno Medium" charset="0"/>
                <a:ea typeface="MS PGothic" pitchFamily="34" charset="-128"/>
                <a:sym typeface="Barmeno Medium" charset="0"/>
              </a:rPr>
              <a:t>Innovation Support</a:t>
            </a:r>
            <a:endParaRPr lang="en-US" sz="2200" dirty="0">
              <a:solidFill>
                <a:srgbClr val="B10000"/>
              </a:solidFill>
              <a:latin typeface="Barmeno Medium" charset="0"/>
              <a:ea typeface="MS PGothic" pitchFamily="34" charset="-128"/>
              <a:sym typeface="Barmeno Medium" charset="0"/>
            </a:endParaRPr>
          </a:p>
        </p:txBody>
      </p:sp>
      <p:sp>
        <p:nvSpPr>
          <p:cNvPr id="49" name="Rectangle 12"/>
          <p:cNvSpPr>
            <a:spLocks/>
          </p:cNvSpPr>
          <p:nvPr/>
        </p:nvSpPr>
        <p:spPr bwMode="auto">
          <a:xfrm>
            <a:off x="5630067" y="4784998"/>
            <a:ext cx="3074364" cy="64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10000"/>
                </a:solidFill>
                <a:latin typeface="Barmeno Medium" charset="0"/>
                <a:ea typeface="MS PGothic" pitchFamily="34" charset="-128"/>
                <a:sym typeface="Barmeno Medium" charset="0"/>
              </a:rPr>
              <a:t>Consulting</a:t>
            </a:r>
            <a:endParaRPr lang="en-US" sz="2200" dirty="0">
              <a:solidFill>
                <a:srgbClr val="B10000"/>
              </a:solidFill>
              <a:latin typeface="Barmeno Medium" charset="0"/>
              <a:ea typeface="MS PGothic" pitchFamily="34" charset="-128"/>
              <a:sym typeface="Barmeno Medium" charset="0"/>
            </a:endParaRPr>
          </a:p>
        </p:txBody>
      </p:sp>
      <p:pic>
        <p:nvPicPr>
          <p:cNvPr id="56" name="Picture 3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86288" y="4897506"/>
            <a:ext cx="466228" cy="228857"/>
          </a:xfrm>
          <a:prstGeom prst="rect">
            <a:avLst/>
          </a:prstGeom>
          <a:noFill/>
          <a:ln>
            <a:noFill/>
          </a:ln>
          <a:effectLst>
            <a:outerShdw dist="50799" dir="4200031" algn="ctr" rotWithShape="0">
              <a:srgbClr val="808080">
                <a:alpha val="53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50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98711"/>
              </p:ext>
            </p:extLst>
          </p:nvPr>
        </p:nvGraphicFramePr>
        <p:xfrm>
          <a:off x="1142976" y="3029312"/>
          <a:ext cx="6858048" cy="213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24"/>
                <a:gridCol w="3429024"/>
              </a:tblGrid>
              <a:tr h="370840">
                <a:tc>
                  <a:txBody>
                    <a:bodyPr/>
                    <a:lstStyle/>
                    <a:p>
                      <a:endParaRPr lang="fr-L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L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0" dirty="0" smtClean="0"/>
                        <a:t>Yann GENSOLLEN</a:t>
                      </a:r>
                      <a:endParaRPr lang="en-US" sz="2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0" dirty="0" smtClean="0"/>
                        <a:t>Eric FERROT</a:t>
                      </a:r>
                      <a:endParaRPr lang="en-US" sz="2400" b="1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Agile Coach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Senior Developer</a:t>
                      </a:r>
                      <a:endParaRPr lang="en-US" sz="2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noProof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2" descr="CSM-x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4353669"/>
            <a:ext cx="10287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" descr="http://media01.linkedin.com/media/p/1/000/02a/05e/03719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5823" y="1916831"/>
            <a:ext cx="1266057" cy="12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1835696" y="4365104"/>
            <a:ext cx="2113918" cy="371475"/>
            <a:chOff x="1835696" y="4365104"/>
            <a:chExt cx="2113918" cy="371475"/>
          </a:xfrm>
        </p:grpSpPr>
        <p:pic>
          <p:nvPicPr>
            <p:cNvPr id="25" name="Picture 2" descr="CSM-x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365104"/>
              <a:ext cx="10287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3" descr="Scrum_Professional_Horiz_logo-x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864" y="4379618"/>
              <a:ext cx="10477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228" y="1772816"/>
            <a:ext cx="1179829" cy="1505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7"/>
          <p:cNvSpPr>
            <a:spLocks/>
          </p:cNvSpPr>
          <p:nvPr/>
        </p:nvSpPr>
        <p:spPr bwMode="auto">
          <a:xfrm>
            <a:off x="8019370" y="6691449"/>
            <a:ext cx="1143000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Barmeno Regular" charset="0"/>
                <a:ea typeface="MS PGothic" pitchFamily="34" charset="-128"/>
                <a:sym typeface="Barmeno Regular" charset="0"/>
                <a:hlinkClick r:id="rId2"/>
              </a:rPr>
              <a:t>6.</a:t>
            </a:r>
            <a:endParaRPr lang="en-US" sz="800" dirty="0">
              <a:solidFill>
                <a:srgbClr val="FFFFFF"/>
              </a:solidFill>
              <a:latin typeface="Barmeno Regular" charset="0"/>
              <a:ea typeface="MS PGothic" pitchFamily="34" charset="-128"/>
              <a:sym typeface="Barmeno Regular" charset="0"/>
            </a:endParaRPr>
          </a:p>
        </p:txBody>
      </p:sp>
      <p:sp>
        <p:nvSpPr>
          <p:cNvPr id="50" name="Title 6"/>
          <p:cNvSpPr>
            <a:spLocks noGrp="1"/>
          </p:cNvSpPr>
          <p:nvPr>
            <p:ph type="title"/>
          </p:nvPr>
        </p:nvSpPr>
        <p:spPr>
          <a:xfrm>
            <a:off x="3132138" y="88900"/>
            <a:ext cx="5832475" cy="476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28 Feb. 2013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>
                <a:solidFill>
                  <a:srgbClr val="FFFFFF"/>
                </a:solidFill>
              </a:rPr>
              <a:t>Introduction to agile methods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8A24D-4CCC-42D5-B54C-CC60C17C8A5C}" type="slidenum">
              <a:rPr lang="en-GB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42630" y="1415145"/>
            <a:ext cx="6458740" cy="4027710"/>
            <a:chOff x="2073700" y="908720"/>
            <a:chExt cx="6458740" cy="4027710"/>
          </a:xfrm>
        </p:grpSpPr>
        <p:sp>
          <p:nvSpPr>
            <p:cNvPr id="7209" name="Rectangle 12"/>
            <p:cNvSpPr>
              <a:spLocks/>
            </p:cNvSpPr>
            <p:nvPr/>
          </p:nvSpPr>
          <p:spPr bwMode="auto">
            <a:xfrm>
              <a:off x="2073700" y="2054986"/>
              <a:ext cx="3074364" cy="64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rgbClr val="B10000"/>
                  </a:solidFill>
                  <a:latin typeface="Barmeno Medium" charset="0"/>
                  <a:ea typeface="MS PGothic" pitchFamily="34" charset="-128"/>
                  <a:sym typeface="Barmeno Medium" charset="0"/>
                </a:rPr>
                <a:t>Software Development</a:t>
              </a:r>
              <a:endParaRPr lang="en-US" sz="2200" dirty="0">
                <a:solidFill>
                  <a:srgbClr val="B10000"/>
                </a:solidFill>
                <a:latin typeface="Barmeno Medium" charset="0"/>
                <a:ea typeface="MS PGothic" pitchFamily="34" charset="-128"/>
                <a:sym typeface="Barmeno Medium" charset="0"/>
              </a:endParaRPr>
            </a:p>
          </p:txBody>
        </p:sp>
        <p:sp>
          <p:nvSpPr>
            <p:cNvPr id="7192" name="Rectangle 33"/>
            <p:cNvSpPr>
              <a:spLocks/>
            </p:cNvSpPr>
            <p:nvPr/>
          </p:nvSpPr>
          <p:spPr bwMode="auto">
            <a:xfrm>
              <a:off x="2129892" y="4245018"/>
              <a:ext cx="2664296" cy="67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rgbClr val="B10000"/>
                  </a:solidFill>
                  <a:latin typeface="Barmeno Medium" charset="0"/>
                  <a:ea typeface="MS PGothic" pitchFamily="34" charset="-128"/>
                  <a:sym typeface="Barmeno Medium" charset="0"/>
                </a:rPr>
                <a:t>Knowledge Transfer</a:t>
              </a:r>
              <a:endParaRPr lang="en-US" sz="2200" dirty="0">
                <a:solidFill>
                  <a:srgbClr val="B10000"/>
                </a:solidFill>
                <a:latin typeface="Barmeno Medium" charset="0"/>
                <a:ea typeface="MS PGothic" pitchFamily="34" charset="-128"/>
                <a:sym typeface="Barmeno Medium" charset="0"/>
              </a:endParaRPr>
            </a:p>
          </p:txBody>
        </p:sp>
        <p:pic>
          <p:nvPicPr>
            <p:cNvPr id="197635" name="Picture 3" descr="C:\Working space\Agile Metteg\picto\picto_powerpoint_it_consult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4456" y="908720"/>
              <a:ext cx="23812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636" name="Picture 4" descr="C:\Working space\Agile Metteg\picto\picto_powerpoint_knowledge_transfer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152378"/>
              <a:ext cx="23812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637" name="Picture 5" descr="C:\Working space\Agile Metteg\picto\picto_powerpoint_software_developm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005" y="908720"/>
              <a:ext cx="23812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634" name="Picture 2" descr="C:\Working space\Agile Metteg\picto\picto_powerpoint_innovation_suppor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634" y="3068960"/>
              <a:ext cx="23812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12"/>
            <p:cNvSpPr>
              <a:spLocks/>
            </p:cNvSpPr>
            <p:nvPr/>
          </p:nvSpPr>
          <p:spPr bwMode="auto">
            <a:xfrm>
              <a:off x="5458076" y="4295534"/>
              <a:ext cx="3074364" cy="64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rgbClr val="B10000"/>
                  </a:solidFill>
                  <a:latin typeface="Barmeno Medium" charset="0"/>
                  <a:ea typeface="MS PGothic" pitchFamily="34" charset="-128"/>
                  <a:sym typeface="Barmeno Medium" charset="0"/>
                </a:rPr>
                <a:t>Innovation Support</a:t>
              </a:r>
              <a:endParaRPr lang="en-US" sz="2200" dirty="0">
                <a:solidFill>
                  <a:srgbClr val="B10000"/>
                </a:solidFill>
                <a:latin typeface="Barmeno Medium" charset="0"/>
                <a:ea typeface="MS PGothic" pitchFamily="34" charset="-128"/>
                <a:sym typeface="Barmeno Medium" charset="0"/>
              </a:endParaRPr>
            </a:p>
          </p:txBody>
        </p:sp>
        <p:sp>
          <p:nvSpPr>
            <p:cNvPr id="49" name="Rectangle 12"/>
            <p:cNvSpPr>
              <a:spLocks/>
            </p:cNvSpPr>
            <p:nvPr/>
          </p:nvSpPr>
          <p:spPr bwMode="auto">
            <a:xfrm>
              <a:off x="5386068" y="1988840"/>
              <a:ext cx="3074364" cy="64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rgbClr val="B10000"/>
                  </a:solidFill>
                  <a:latin typeface="Barmeno Medium" charset="0"/>
                  <a:ea typeface="MS PGothic" pitchFamily="34" charset="-128"/>
                  <a:sym typeface="Barmeno Medium" charset="0"/>
                </a:rPr>
                <a:t>Consulting</a:t>
              </a:r>
              <a:endParaRPr lang="en-US" sz="2200" dirty="0">
                <a:solidFill>
                  <a:srgbClr val="B10000"/>
                </a:solidFill>
                <a:latin typeface="Barmeno Medium" charset="0"/>
                <a:ea typeface="MS PGothic" pitchFamily="34" charset="-128"/>
                <a:sym typeface="Barmeno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6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about you?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know about agility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your expectations?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8" name="Picture 2" descr="http://www.babelio.com/users/AVT_inconnu_45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531" y="1124744"/>
            <a:ext cx="258855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76056" y="1658682"/>
            <a:ext cx="38884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 smtClean="0">
                <a:solidFill>
                  <a:srgbClr val="7F7F7F"/>
                </a:solidFill>
              </a:rPr>
              <a:t>Processes </a:t>
            </a:r>
            <a:r>
              <a:rPr lang="en-US" dirty="0">
                <a:solidFill>
                  <a:srgbClr val="7F7F7F"/>
                </a:solidFill>
              </a:rPr>
              <a:t>and </a:t>
            </a:r>
            <a:r>
              <a:rPr lang="en-US" dirty="0" smtClean="0">
                <a:solidFill>
                  <a:srgbClr val="7F7F7F"/>
                </a:solidFill>
              </a:rPr>
              <a:t>tools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rgbClr val="7F7F7F"/>
                </a:solidFill>
              </a:rPr>
              <a:t>Comprehensive documentation 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solidFill>
                  <a:srgbClr val="7F7F7F"/>
                </a:solidFill>
              </a:rPr>
              <a:t>Contract </a:t>
            </a:r>
            <a:r>
              <a:rPr lang="en-US" dirty="0">
                <a:solidFill>
                  <a:srgbClr val="7F7F7F"/>
                </a:solidFill>
              </a:rPr>
              <a:t>negotiation 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rgbClr val="7F7F7F"/>
                </a:solidFill>
              </a:rPr>
              <a:t>Following a plan </a:t>
            </a:r>
            <a:endParaRPr lang="en-US" dirty="0" smtClean="0">
              <a:solidFill>
                <a:srgbClr val="7F7F7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1652607"/>
            <a:ext cx="30243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>
                <a:solidFill>
                  <a:srgbClr val="7F7F7F"/>
                </a:solidFill>
              </a:rPr>
              <a:t>People and interactions 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rgbClr val="7F7F7F"/>
                </a:solidFill>
              </a:rPr>
              <a:t>Working software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rgbClr val="7F7F7F"/>
                </a:solidFill>
              </a:rPr>
              <a:t>Customer collaboration 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rgbClr val="7F7F7F"/>
                </a:solidFill>
              </a:rPr>
              <a:t>Responding to change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5812" y="1095708"/>
            <a:ext cx="76323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000" b="1" dirty="0">
                <a:solidFill>
                  <a:srgbClr val="7F7F7F"/>
                </a:solidFill>
              </a:rPr>
              <a:t>Manifesto for Agile Software Development or Agile </a:t>
            </a:r>
            <a:r>
              <a:rPr lang="en-US" sz="2000" b="1" dirty="0" smtClean="0">
                <a:solidFill>
                  <a:srgbClr val="7F7F7F"/>
                </a:solidFill>
              </a:rPr>
              <a:t>Manifesto</a:t>
            </a:r>
          </a:p>
          <a:p>
            <a:pPr marL="0" lvl="2"/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8"/>
          <p:cNvGrpSpPr/>
          <p:nvPr/>
        </p:nvGrpSpPr>
        <p:grpSpPr>
          <a:xfrm>
            <a:off x="3779912" y="2780928"/>
            <a:ext cx="864096" cy="576064"/>
            <a:chOff x="3779912" y="2852936"/>
            <a:chExt cx="864096" cy="576064"/>
          </a:xfrm>
        </p:grpSpPr>
        <p:sp>
          <p:nvSpPr>
            <p:cNvPr id="13" name="Right Arrow 13"/>
            <p:cNvSpPr/>
            <p:nvPr/>
          </p:nvSpPr>
          <p:spPr>
            <a:xfrm>
              <a:off x="3779912" y="2852936"/>
              <a:ext cx="864096" cy="5760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3821462" y="2924944"/>
              <a:ext cx="633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over</a:t>
              </a:r>
              <a:endParaRPr lang="en-US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3779912" y="1988840"/>
            <a:ext cx="864096" cy="576064"/>
            <a:chOff x="3779912" y="2852936"/>
            <a:chExt cx="864096" cy="576064"/>
          </a:xfrm>
        </p:grpSpPr>
        <p:sp>
          <p:nvSpPr>
            <p:cNvPr id="16" name="Right Arrow 17"/>
            <p:cNvSpPr/>
            <p:nvPr/>
          </p:nvSpPr>
          <p:spPr>
            <a:xfrm>
              <a:off x="3779912" y="2852936"/>
              <a:ext cx="864096" cy="5760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3821462" y="2924944"/>
              <a:ext cx="633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over</a:t>
              </a:r>
              <a:endParaRPr lang="en-US" dirty="0"/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3779912" y="3573016"/>
            <a:ext cx="864096" cy="576064"/>
            <a:chOff x="3779912" y="2852936"/>
            <a:chExt cx="864096" cy="576064"/>
          </a:xfrm>
        </p:grpSpPr>
        <p:sp>
          <p:nvSpPr>
            <p:cNvPr id="19" name="Right Arrow 20"/>
            <p:cNvSpPr/>
            <p:nvPr/>
          </p:nvSpPr>
          <p:spPr>
            <a:xfrm>
              <a:off x="3779912" y="2852936"/>
              <a:ext cx="864096" cy="5760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21"/>
            <p:cNvSpPr txBox="1"/>
            <p:nvPr/>
          </p:nvSpPr>
          <p:spPr>
            <a:xfrm>
              <a:off x="3821462" y="2924944"/>
              <a:ext cx="633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over</a:t>
              </a:r>
              <a:endParaRPr lang="en-US" dirty="0"/>
            </a:p>
          </p:txBody>
        </p:sp>
      </p:grpSp>
      <p:grpSp>
        <p:nvGrpSpPr>
          <p:cNvPr id="21" name="Group 22"/>
          <p:cNvGrpSpPr/>
          <p:nvPr/>
        </p:nvGrpSpPr>
        <p:grpSpPr>
          <a:xfrm>
            <a:off x="3779912" y="4437112"/>
            <a:ext cx="864096" cy="576064"/>
            <a:chOff x="3779912" y="2852936"/>
            <a:chExt cx="864096" cy="576064"/>
          </a:xfrm>
        </p:grpSpPr>
        <p:sp>
          <p:nvSpPr>
            <p:cNvPr id="22" name="Right Arrow 23"/>
            <p:cNvSpPr/>
            <p:nvPr/>
          </p:nvSpPr>
          <p:spPr>
            <a:xfrm>
              <a:off x="3779912" y="2852936"/>
              <a:ext cx="864096" cy="5760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4"/>
            <p:cNvSpPr txBox="1"/>
            <p:nvPr/>
          </p:nvSpPr>
          <p:spPr>
            <a:xfrm>
              <a:off x="3821462" y="2924944"/>
              <a:ext cx="633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over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2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Partner radieux">
  <a:themeElements>
    <a:clrScheme name="AP Design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 Design Standard">
      <a:majorFont>
        <a:latin typeface="DINMittelschrift"/>
        <a:ea typeface=""/>
        <a:cs typeface=""/>
      </a:majorFont>
      <a:minorFont>
        <a:latin typeface="DINMittel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525B6E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P Design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287EDA1787844AC6C8681FD0C1B4E" ma:contentTypeVersion="0" ma:contentTypeDescription="Create a new document." ma:contentTypeScope="" ma:versionID="90889e49b701df409d7328dc2003df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E3D94-1552-4592-9EDD-C5CCB10EB93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8A3762-D2D3-4F65-A1F5-FDB8D5CF6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129391-E108-4813-81F7-AF37C93F2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AgilePartner radieux</Template>
  <TotalTime>7509</TotalTime>
  <Words>1024</Words>
  <Application>Microsoft Macintosh PowerPoint</Application>
  <PresentationFormat>On-screen Show (4:3)</PresentationFormat>
  <Paragraphs>304</Paragraphs>
  <Slides>39</Slides>
  <Notes>18</Notes>
  <HiddenSlides>20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Barmeno Medium</vt:lpstr>
      <vt:lpstr>Barmeno Regular</vt:lpstr>
      <vt:lpstr>Batang</vt:lpstr>
      <vt:lpstr>Calibri</vt:lpstr>
      <vt:lpstr>DINMittelschrift</vt:lpstr>
      <vt:lpstr>MS PGothic</vt:lpstr>
      <vt:lpstr>Times New Roman</vt:lpstr>
      <vt:lpstr>Arial</vt:lpstr>
      <vt:lpstr>AgilePartner radieux</vt:lpstr>
      <vt:lpstr>PowerPoint Presentation</vt:lpstr>
      <vt:lpstr>Agile Mëtteg : Introduction to Agile Methods</vt:lpstr>
      <vt:lpstr>SESSION OBJECTIVES</vt:lpstr>
      <vt:lpstr>AGILE PARTNER</vt:lpstr>
      <vt:lpstr>OUR SERVICES</vt:lpstr>
      <vt:lpstr>PowerPoint Presentation</vt:lpstr>
      <vt:lpstr>PowerPoint Presentation</vt:lpstr>
      <vt:lpstr>PowerPoint Presentation</vt:lpstr>
      <vt:lpstr>PowerPoint Presentation</vt:lpstr>
      <vt:lpstr>LET’S PLAY</vt:lpstr>
      <vt:lpstr>PowerPoint Presentation</vt:lpstr>
      <vt:lpstr>LE « BALL POINT GAME »</vt:lpstr>
      <vt:lpstr>THE « BALL POINT GAME »</vt:lpstr>
      <vt:lpstr>TAKE-AWAY</vt:lpstr>
      <vt:lpstr>AGILITY</vt:lpstr>
      <vt:lpstr>PowerPoint Presentation</vt:lpstr>
      <vt:lpstr>MANAGE UNCERTAINTY</vt:lpstr>
      <vt:lpstr>LOW PROJECT SUCCESS RATE</vt:lpstr>
      <vt:lpstr>AGILITY…</vt:lpstr>
      <vt:lpstr>THE 4 VALUES</vt:lpstr>
      <vt:lpstr>ADAPTATION vs. ANTICIPATION</vt:lpstr>
      <vt:lpstr>PROJECT – AGILE KEYS</vt:lpstr>
      <vt:lpstr>A CONTINUOUS IMPROVEMENT CULTURE</vt:lpstr>
      <vt:lpstr>“House of agile values”</vt:lpstr>
      <vt:lpstr>A 30 YEAR EVOLUTION</vt:lpstr>
      <vt:lpstr>AGILE METHODS</vt:lpstr>
      <vt:lpstr>SCRUM</vt:lpstr>
      <vt:lpstr>SCRUM – Pratique de gestion de projet</vt:lpstr>
      <vt:lpstr>eXtreme  Programming</vt:lpstr>
      <vt:lpstr>eXtreme  Programming</vt:lpstr>
      <vt:lpstr>KANBAN</vt:lpstr>
      <vt:lpstr>KANBAN</vt:lpstr>
      <vt:lpstr>QUESTIONS &amp; ANSWERS</vt:lpstr>
      <vt:lpstr>YOUR FEEDBACK</vt:lpstr>
      <vt:lpstr>R.O.T.I for this SESSION</vt:lpstr>
      <vt:lpstr>A FEW MORE QUESTIONS…</vt:lpstr>
      <vt:lpstr>TAKE AWAY</vt:lpstr>
      <vt:lpstr>TWO MAIN CHALLENGES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Sylvain Chery</dc:creator>
  <cp:lastModifiedBy>Jeremy ROUSSET</cp:lastModifiedBy>
  <cp:revision>294</cp:revision>
  <dcterms:created xsi:type="dcterms:W3CDTF">2009-10-21T21:46:11Z</dcterms:created>
  <dcterms:modified xsi:type="dcterms:W3CDTF">2015-04-24T06:40:12Z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8820aacb-2197-4087-ae24-388498a296b0</vt:lpwstr>
  </property>
  <property fmtid="{D5CDD505-2E9C-101B-9397-08002B2CF9AE}" pid="3" name="LastObjectUpdateEventProcessedVersion">
    <vt:lpwstr>5.0</vt:lpwstr>
  </property>
  <property fmtid="{D5CDD505-2E9C-101B-9397-08002B2CF9AE}" pid="4" name="ContentTypeId">
    <vt:lpwstr>0x010100FCE287EDA1787844AC6C8681FD0C1B4E</vt:lpwstr>
  </property>
</Properties>
</file>