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2"/>
  </p:notesMasterIdLst>
  <p:sldIdLst>
    <p:sldId id="646" r:id="rId5"/>
    <p:sldId id="454" r:id="rId6"/>
    <p:sldId id="457" r:id="rId7"/>
    <p:sldId id="546" r:id="rId8"/>
    <p:sldId id="640" r:id="rId9"/>
    <p:sldId id="647" r:id="rId10"/>
    <p:sldId id="648" r:id="rId11"/>
    <p:sldId id="649" r:id="rId12"/>
    <p:sldId id="664" r:id="rId13"/>
    <p:sldId id="665" r:id="rId14"/>
    <p:sldId id="688" r:id="rId15"/>
    <p:sldId id="669" r:id="rId16"/>
    <p:sldId id="670" r:id="rId17"/>
    <p:sldId id="671" r:id="rId18"/>
    <p:sldId id="672" r:id="rId19"/>
    <p:sldId id="673" r:id="rId20"/>
    <p:sldId id="674" r:id="rId21"/>
    <p:sldId id="675" r:id="rId22"/>
    <p:sldId id="676" r:id="rId23"/>
    <p:sldId id="67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  <p:sldId id="686" r:id="rId33"/>
    <p:sldId id="687" r:id="rId34"/>
    <p:sldId id="651" r:id="rId35"/>
    <p:sldId id="689" r:id="rId36"/>
    <p:sldId id="703" r:id="rId37"/>
    <p:sldId id="691" r:id="rId38"/>
    <p:sldId id="705" r:id="rId39"/>
    <p:sldId id="655" r:id="rId40"/>
    <p:sldId id="656" r:id="rId41"/>
    <p:sldId id="657" r:id="rId42"/>
    <p:sldId id="659" r:id="rId43"/>
    <p:sldId id="660" r:id="rId44"/>
    <p:sldId id="662" r:id="rId45"/>
    <p:sldId id="695" r:id="rId46"/>
    <p:sldId id="694" r:id="rId47"/>
    <p:sldId id="692" r:id="rId48"/>
    <p:sldId id="696" r:id="rId49"/>
    <p:sldId id="698" r:id="rId50"/>
    <p:sldId id="699" r:id="rId51"/>
    <p:sldId id="700" r:id="rId52"/>
    <p:sldId id="701" r:id="rId53"/>
    <p:sldId id="702" r:id="rId54"/>
    <p:sldId id="706" r:id="rId55"/>
    <p:sldId id="707" r:id="rId56"/>
    <p:sldId id="569" r:id="rId57"/>
    <p:sldId id="620" r:id="rId58"/>
    <p:sldId id="559" r:id="rId59"/>
    <p:sldId id="621" r:id="rId60"/>
    <p:sldId id="622" r:id="rId6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B6E"/>
    <a:srgbClr val="C90000"/>
    <a:srgbClr val="FF9933"/>
    <a:srgbClr val="5252A9"/>
    <a:srgbClr val="28287D"/>
    <a:srgbClr val="606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6356" autoAdjust="0"/>
  </p:normalViewPr>
  <p:slideViewPr>
    <p:cSldViewPr>
      <p:cViewPr varScale="1">
        <p:scale>
          <a:sx n="124" d="100"/>
          <a:sy n="124" d="100"/>
        </p:scale>
        <p:origin x="18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4491-D52A-4D62-B784-8A9117324FFD}" type="datetimeFigureOut">
              <a:rPr lang="fr-FR" smtClean="0"/>
              <a:pPr/>
              <a:t>24/04/2015</a:t>
            </a:fld>
            <a:endParaRPr lang="fr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DFB0-B4C9-47EE-B82C-757E5342C1E8}" type="slidenum">
              <a:rPr lang="fr-LU" smtClean="0"/>
              <a:pPr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38587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LU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5B243D-0D1C-4BEE-AFB6-726A66F8F5D2}" type="slidenum">
              <a:rPr lang="fr-LU" smtClean="0"/>
              <a:pPr/>
              <a:t>1</a:t>
            </a:fld>
            <a:endParaRPr lang="fr-LU" smtClean="0"/>
          </a:p>
        </p:txBody>
      </p:sp>
    </p:spTree>
    <p:extLst>
      <p:ext uri="{BB962C8B-B14F-4D97-AF65-F5344CB8AC3E}">
        <p14:creationId xmlns:p14="http://schemas.microsoft.com/office/powerpoint/2010/main" val="273065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LU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5B243D-0D1C-4BEE-AFB6-726A66F8F5D2}" type="slidenum">
              <a:rPr lang="fr-LU" smtClean="0"/>
              <a:pPr/>
              <a:t>2</a:t>
            </a:fld>
            <a:endParaRPr lang="fr-LU" smtClean="0"/>
          </a:p>
        </p:txBody>
      </p:sp>
    </p:spTree>
    <p:extLst>
      <p:ext uri="{BB962C8B-B14F-4D97-AF65-F5344CB8AC3E}">
        <p14:creationId xmlns:p14="http://schemas.microsoft.com/office/powerpoint/2010/main" val="389966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54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69510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57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64433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145050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553200"/>
            <a:ext cx="5616624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40352" y="6553200"/>
            <a:ext cx="946448" cy="476250"/>
          </a:xfrm>
        </p:spPr>
        <p:txBody>
          <a:bodyPr/>
          <a:lstStyle>
            <a:lvl1pPr>
              <a:defRPr/>
            </a:lvl1pPr>
          </a:lstStyle>
          <a:p>
            <a:fld id="{6EE0655C-7D9E-4BFA-B0FC-C271383AACB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0" y="3543300"/>
            <a:ext cx="9144000" cy="892175"/>
          </a:xfrm>
        </p:spPr>
        <p:txBody>
          <a:bodyPr/>
          <a:lstStyle>
            <a:lvl1pPr>
              <a:defRPr sz="3200">
                <a:solidFill>
                  <a:srgbClr val="525B6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4219575"/>
            <a:ext cx="9144000" cy="504825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606A8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45586-1E97-470C-A396-C2E02D68D4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88900"/>
            <a:ext cx="2125663" cy="6037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8900"/>
            <a:ext cx="6229350" cy="6037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E1A6E4-54FE-4F15-A5B9-B2CA68F6725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45050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712" y="6553200"/>
            <a:ext cx="576064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553200"/>
            <a:ext cx="730424" cy="476250"/>
          </a:xfrm>
        </p:spPr>
        <p:txBody>
          <a:bodyPr/>
          <a:lstStyle>
            <a:lvl1pPr>
              <a:defRPr/>
            </a:lvl1pPr>
          </a:lstStyle>
          <a:p>
            <a:fld id="{9716DCE3-3314-4329-BDB9-F369F3DB74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52251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68056" y="6553200"/>
            <a:ext cx="5816311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553200"/>
            <a:ext cx="658416" cy="476250"/>
          </a:xfrm>
        </p:spPr>
        <p:txBody>
          <a:bodyPr/>
          <a:lstStyle>
            <a:lvl1pPr>
              <a:defRPr/>
            </a:lvl1pPr>
          </a:lstStyle>
          <a:p>
            <a:fld id="{2CFDF742-C97A-4DE4-AE03-D0A42DA7E31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832648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C8B9E-BDAD-4090-ABB9-02E6532A08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DC26E-EE8D-4BE9-8591-60E46D82C80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6DB0F-9FA0-48AB-864F-BE7DB73D66F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D37D7-D2CF-4312-BE31-4FCF1966821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31C14-804B-4894-A510-8FCF464189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7D2EB-5B5E-4296-9DB3-746E0DACAE2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32138" y="88900"/>
            <a:ext cx="583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ON EST PAS LA POUR RIGOLER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46"/>
            <a:ext cx="8229600" cy="505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1522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7298" y="6553200"/>
            <a:ext cx="574907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376" y="6553200"/>
            <a:ext cx="73042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BA9481A-0337-4B25-9982-6EBCDAD042AA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50000"/>
        <a:buBlip>
          <a:blip r:embed="rId14"/>
        </a:buBlip>
        <a:defRPr sz="3200">
          <a:solidFill>
            <a:srgbClr val="525B6E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90000"/>
        </a:buClr>
        <a:buSzPct val="150000"/>
        <a:buBlip>
          <a:blip r:embed="rId14"/>
        </a:buBlip>
        <a:defRPr sz="2800">
          <a:solidFill>
            <a:srgbClr val="606A8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90000"/>
        </a:buClr>
        <a:buChar char="•"/>
        <a:defRPr sz="2400">
          <a:solidFill>
            <a:srgbClr val="525B6E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gular/angular-se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eoman.io/codelab/setup.html" TargetMode="Externa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Sous-titr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fr-LU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704" y="-414220"/>
            <a:ext cx="9289032" cy="101799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37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b="1" dirty="0"/>
              <a:t>Tools </a:t>
            </a:r>
            <a:r>
              <a:rPr lang="fr-FR" b="1" dirty="0" err="1"/>
              <a:t>you’ll</a:t>
            </a:r>
            <a:r>
              <a:rPr lang="fr-FR" b="1" dirty="0"/>
              <a:t> </a:t>
            </a:r>
            <a:r>
              <a:rPr lang="fr-FR" b="1" dirty="0" err="1" smtClean="0"/>
              <a:t>need</a:t>
            </a:r>
            <a:endParaRPr lang="fr-FR" b="1" dirty="0" smtClean="0"/>
          </a:p>
          <a:p>
            <a:pPr algn="ctr"/>
            <a:endParaRPr lang="fr-FR" b="1" dirty="0" smtClean="0"/>
          </a:p>
          <a:p>
            <a:pPr algn="ctr"/>
            <a:endParaRPr lang="fr-FR" b="1" dirty="0"/>
          </a:p>
          <a:p>
            <a:r>
              <a:rPr lang="fr-FR" b="1" dirty="0" err="1" smtClean="0"/>
              <a:t>Bower</a:t>
            </a:r>
            <a:endParaRPr lang="fr-FR" b="1" dirty="0" smtClean="0"/>
          </a:p>
          <a:p>
            <a:endParaRPr lang="fr-FR" b="1" dirty="0"/>
          </a:p>
          <a:p>
            <a:r>
              <a:rPr lang="fr-FR" b="1" dirty="0" smtClean="0"/>
              <a:t>NPM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8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Different ways to start</a:t>
            </a:r>
            <a:endParaRPr lang="fr-FR" dirty="0"/>
          </a:p>
        </p:txBody>
      </p:sp>
      <p:pic>
        <p:nvPicPr>
          <p:cNvPr id="4" name="Image 3" descr="angularjs-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82" y="3985356"/>
            <a:ext cx="2928942" cy="195262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483768" y="2924944"/>
            <a:ext cx="41454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/>
              <a:t>Different</a:t>
            </a:r>
            <a:r>
              <a:rPr lang="fr-FR" sz="3200" dirty="0" smtClean="0"/>
              <a:t> </a:t>
            </a:r>
            <a:r>
              <a:rPr lang="fr-FR" sz="3200" dirty="0" err="1" smtClean="0"/>
              <a:t>ways</a:t>
            </a:r>
            <a:r>
              <a:rPr lang="fr-FR" sz="3200" dirty="0" smtClean="0"/>
              <a:t> to </a:t>
            </a:r>
            <a:r>
              <a:rPr lang="fr-FR" sz="3200" dirty="0" err="1" smtClean="0"/>
              <a:t>start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759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Seed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seed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://github.com/angular/angular-</a:t>
            </a:r>
            <a:r>
              <a:rPr lang="fr-FR" dirty="0" smtClean="0">
                <a:hlinkClick r:id="rId2"/>
              </a:rPr>
              <a:t>seed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>
              <a:buFont typeface="Arial"/>
              <a:buChar char="•"/>
            </a:pPr>
            <a:r>
              <a:rPr lang="fr-FR" dirty="0" smtClean="0"/>
              <a:t>Install </a:t>
            </a:r>
            <a:r>
              <a:rPr lang="fr-FR" dirty="0" err="1" smtClean="0"/>
              <a:t>dependencies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npm</a:t>
            </a:r>
            <a:r>
              <a:rPr lang="fr-FR" dirty="0" smtClean="0"/>
              <a:t> and </a:t>
            </a:r>
            <a:r>
              <a:rPr lang="fr-FR" dirty="0" err="1" smtClean="0"/>
              <a:t>bower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93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Yeoman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55576" y="1412776"/>
            <a:ext cx="7920880" cy="4896544"/>
          </a:xfrm>
        </p:spPr>
        <p:txBody>
          <a:bodyPr/>
          <a:lstStyle/>
          <a:p>
            <a:pPr marL="640080" lvl="2" indent="0" algn="ctr">
              <a:buNone/>
            </a:pPr>
            <a:r>
              <a:rPr lang="fr-FR" sz="2400" dirty="0" smtClean="0">
                <a:hlinkClick r:id="rId2"/>
              </a:rPr>
              <a:t>http</a:t>
            </a:r>
            <a:r>
              <a:rPr lang="fr-FR" sz="2400" dirty="0">
                <a:hlinkClick r:id="rId2"/>
              </a:rPr>
              <a:t>://yeoman.io/codelab/</a:t>
            </a:r>
            <a:r>
              <a:rPr lang="fr-FR" sz="2400" dirty="0" smtClean="0">
                <a:hlinkClick r:id="rId2"/>
              </a:rPr>
              <a:t>setup.html</a:t>
            </a:r>
            <a:endParaRPr lang="fr-FR" sz="2400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Generator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Comes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Grunt</a:t>
            </a:r>
            <a:r>
              <a:rPr lang="fr-FR" dirty="0" smtClean="0"/>
              <a:t> </a:t>
            </a:r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r>
              <a:rPr lang="fr-FR" dirty="0" err="1" smtClean="0"/>
              <a:t>Become</a:t>
            </a:r>
            <a:r>
              <a:rPr lang="fr-FR" dirty="0" smtClean="0"/>
              <a:t> a « standard »</a:t>
            </a:r>
            <a:endParaRPr lang="fr-FR" dirty="0"/>
          </a:p>
        </p:txBody>
      </p:sp>
      <p:pic>
        <p:nvPicPr>
          <p:cNvPr id="2" name="Image 1" descr="yeoman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140968"/>
            <a:ext cx="2770904" cy="24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works</a:t>
            </a:r>
            <a:r>
              <a:rPr lang="fr-FR" dirty="0" smtClean="0"/>
              <a:t> ?</a:t>
            </a:r>
            <a:endParaRPr lang="fr-FR" dirty="0"/>
          </a:p>
        </p:txBody>
      </p:sp>
      <p:pic>
        <p:nvPicPr>
          <p:cNvPr id="4" name="Image 3" descr="angularjs-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82" y="3985356"/>
            <a:ext cx="2928942" cy="195262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699792" y="3068960"/>
            <a:ext cx="3519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How </a:t>
            </a:r>
            <a:r>
              <a:rPr lang="fr-FR" sz="4000" dirty="0" err="1" smtClean="0"/>
              <a:t>it</a:t>
            </a:r>
            <a:r>
              <a:rPr lang="fr-FR" sz="4000" dirty="0" smtClean="0"/>
              <a:t> </a:t>
            </a:r>
            <a:r>
              <a:rPr lang="fr-FR" sz="4000" dirty="0" err="1" smtClean="0"/>
              <a:t>works</a:t>
            </a:r>
            <a:r>
              <a:rPr lang="fr-FR" sz="4000" dirty="0" smtClean="0"/>
              <a:t> ?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8734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Inline</a:t>
            </a:r>
            <a:r>
              <a:rPr lang="fr-FR" dirty="0" smtClean="0"/>
              <a:t> </a:t>
            </a:r>
            <a:r>
              <a:rPr lang="fr-FR" dirty="0" err="1" smtClean="0"/>
              <a:t>array</a:t>
            </a:r>
            <a:r>
              <a:rPr lang="fr-FR" dirty="0" smtClean="0"/>
              <a:t> annotation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pic>
        <p:nvPicPr>
          <p:cNvPr id="6" name="Image 5" descr="Capture d’écran 2015-04-23 à 18.52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21570"/>
            <a:ext cx="8546009" cy="9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$</a:t>
            </a:r>
            <a:r>
              <a:rPr lang="fr-FR" dirty="0" err="1" smtClean="0"/>
              <a:t>inject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pic>
        <p:nvPicPr>
          <p:cNvPr id="2" name="Image 1" descr="Capture d’écran 2015-04-23 à 18.52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140968"/>
            <a:ext cx="5499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Implicit</a:t>
            </a:r>
            <a:r>
              <a:rPr lang="fr-FR" dirty="0" smtClean="0"/>
              <a:t> annotation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pic>
        <p:nvPicPr>
          <p:cNvPr id="3" name="Image 2" descr="Capture d’écran 2015-04-23 à 18.53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45" y="3150689"/>
            <a:ext cx="6692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Module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Run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10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052736"/>
            <a:ext cx="3327400" cy="1473200"/>
          </a:xfrm>
          <a:prstGeom prst="rect">
            <a:avLst/>
          </a:prstGeom>
        </p:spPr>
      </p:pic>
      <p:pic>
        <p:nvPicPr>
          <p:cNvPr id="6" name="Image 5" descr="Capture d’écran 2015-04-24 à 08.12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52936"/>
            <a:ext cx="2959100" cy="368300"/>
          </a:xfrm>
          <a:prstGeom prst="rect">
            <a:avLst/>
          </a:prstGeom>
        </p:spPr>
      </p:pic>
      <p:pic>
        <p:nvPicPr>
          <p:cNvPr id="7" name="Image 6" descr="Capture d’écran 2015-04-24 à 08.10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581128"/>
            <a:ext cx="2806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Config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Scope = data model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10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2736"/>
            <a:ext cx="614414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4567238"/>
            <a:ext cx="9144000" cy="1076325"/>
          </a:xfrm>
        </p:spPr>
        <p:txBody>
          <a:bodyPr/>
          <a:lstStyle/>
          <a:p>
            <a:pPr eaLnBrk="1" hangingPunct="1"/>
            <a:r>
              <a:rPr lang="en-GB" dirty="0" smtClean="0"/>
              <a:t>24 April 2015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3645024"/>
            <a:ext cx="9144000" cy="676275"/>
          </a:xfrm>
        </p:spPr>
        <p:txBody>
          <a:bodyPr/>
          <a:lstStyle/>
          <a:p>
            <a:r>
              <a:rPr lang="en-US" b="1" dirty="0" smtClean="0"/>
              <a:t>Brown Bag: </a:t>
            </a:r>
            <a:r>
              <a:rPr lang="en-US" b="1" dirty="0" err="1" smtClean="0"/>
              <a:t>Javascript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HTML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HTML + CSS + </a:t>
            </a:r>
            <a:r>
              <a:rPr lang="fr-FR" dirty="0" err="1" smtClean="0"/>
              <a:t>Angular</a:t>
            </a:r>
            <a:r>
              <a:rPr lang="fr-FR" dirty="0" smtClean="0"/>
              <a:t> directives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27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6235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Controllers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Init</a:t>
            </a:r>
            <a:r>
              <a:rPr lang="fr-FR" dirty="0" smtClean="0"/>
              <a:t> scope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Behaviour</a:t>
            </a: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29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565357"/>
            <a:ext cx="7150100" cy="1244600"/>
          </a:xfrm>
          <a:prstGeom prst="rect">
            <a:avLst/>
          </a:prstGeom>
        </p:spPr>
      </p:pic>
      <p:pic>
        <p:nvPicPr>
          <p:cNvPr id="6" name="Image 5" descr="Capture d’écran 2015-04-24 à 08.30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5076008"/>
            <a:ext cx="54864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Singleton</a:t>
            </a:r>
          </a:p>
          <a:p>
            <a:pPr>
              <a:buFont typeface="Arial"/>
              <a:buChar char="•"/>
            </a:pPr>
            <a:r>
              <a:rPr lang="fr-FR" dirty="0" err="1"/>
              <a:t>L</a:t>
            </a:r>
            <a:r>
              <a:rPr lang="fr-FR" dirty="0" err="1" smtClean="0"/>
              <a:t>azy</a:t>
            </a:r>
            <a:r>
              <a:rPr lang="fr-FR" dirty="0" smtClean="0"/>
              <a:t> </a:t>
            </a:r>
            <a:r>
              <a:rPr lang="fr-FR" dirty="0" err="1" smtClean="0"/>
              <a:t>instantiated</a:t>
            </a:r>
            <a:r>
              <a:rPr lang="fr-FR" dirty="0" smtClean="0"/>
              <a:t> </a:t>
            </a:r>
          </a:p>
          <a:p>
            <a:pPr>
              <a:buFont typeface="Arial"/>
              <a:buChar char="•"/>
            </a:pPr>
            <a:r>
              <a:rPr lang="fr-FR" dirty="0" err="1"/>
              <a:t>B</a:t>
            </a:r>
            <a:r>
              <a:rPr lang="fr-FR" dirty="0" err="1" smtClean="0"/>
              <a:t>uilt</a:t>
            </a:r>
            <a:r>
              <a:rPr lang="fr-FR" dirty="0" smtClean="0"/>
              <a:t>-in services are </a:t>
            </a:r>
            <a:r>
              <a:rPr lang="fr-FR" dirty="0" err="1" smtClean="0"/>
              <a:t>prefixed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$</a:t>
            </a:r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33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077072"/>
            <a:ext cx="37465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smtClean="0"/>
              <a:t>DOM marker (</a:t>
            </a:r>
            <a:r>
              <a:rPr lang="fr-FR" dirty="0" err="1" smtClean="0"/>
              <a:t>attribute</a:t>
            </a:r>
            <a:r>
              <a:rPr lang="fr-FR" dirty="0" smtClean="0"/>
              <a:t>, </a:t>
            </a:r>
            <a:r>
              <a:rPr lang="fr-FR" dirty="0" err="1" smtClean="0"/>
              <a:t>element</a:t>
            </a:r>
            <a:r>
              <a:rPr lang="fr-FR" dirty="0" smtClean="0"/>
              <a:t>, comment)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behaviour</a:t>
            </a:r>
            <a:r>
              <a:rPr lang="fr-FR" dirty="0" smtClean="0"/>
              <a:t> for HTML compiler ($compile)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compilation: </a:t>
            </a:r>
            <a:r>
              <a:rPr lang="fr-FR" dirty="0" err="1" smtClean="0"/>
              <a:t>attach</a:t>
            </a:r>
            <a:r>
              <a:rPr lang="fr-FR" dirty="0" smtClean="0"/>
              <a:t>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listeners</a:t>
            </a:r>
            <a:r>
              <a:rPr lang="fr-FR" dirty="0"/>
              <a:t> to the HTML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smtClean="0"/>
              <a:t>interactive</a:t>
            </a:r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7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060567"/>
          </a:xfrm>
        </p:spPr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 descr="Capture d’écran 2015-04-24 à 08.41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95" y="1619745"/>
            <a:ext cx="6742624" cy="3494649"/>
          </a:xfrm>
          <a:prstGeom prst="rect">
            <a:avLst/>
          </a:prstGeom>
        </p:spPr>
      </p:pic>
      <p:pic>
        <p:nvPicPr>
          <p:cNvPr id="8" name="Image 7" descr="Capture d’écran 2015-04-24 à 08.41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07" y="5574067"/>
            <a:ext cx="6872211" cy="41565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23528" y="5373216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+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7930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060567"/>
          </a:xfrm>
        </p:spPr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55576" y="4221088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=</a:t>
            </a:r>
          </a:p>
        </p:txBody>
      </p:sp>
      <p:pic>
        <p:nvPicPr>
          <p:cNvPr id="3" name="Image 2" descr="Capture d’écran 2015-04-24 à 08.4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40" y="1853445"/>
            <a:ext cx="4445000" cy="13208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79616" y="2121851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+</a:t>
            </a:r>
            <a:endParaRPr lang="fr-FR" sz="4000" dirty="0"/>
          </a:p>
        </p:txBody>
      </p:sp>
      <p:pic>
        <p:nvPicPr>
          <p:cNvPr id="9" name="Image 8" descr="Capture d’écran 2015-04-24 à 08.41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81" y="4052686"/>
            <a:ext cx="5095057" cy="11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3 à 19.06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86" y="2038388"/>
            <a:ext cx="49911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 descr="Capture d’écran 2015-04-23 à 19.04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83" y="2306517"/>
            <a:ext cx="49530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{{…}} VS ng-bind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ng-click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</a:t>
            </a:r>
            <a:r>
              <a:rPr lang="fr-FR" dirty="0" smtClean="0"/>
              <a:t>g-repeat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 descr="Capture d’écran 2015-04-24 à 08.20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124744"/>
            <a:ext cx="3898900" cy="330200"/>
          </a:xfrm>
          <a:prstGeom prst="rect">
            <a:avLst/>
          </a:prstGeom>
        </p:spPr>
      </p:pic>
      <p:pic>
        <p:nvPicPr>
          <p:cNvPr id="8" name="Image 7" descr="Capture d’écran 2015-04-24 à 08.20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28800"/>
            <a:ext cx="3149600" cy="355600"/>
          </a:xfrm>
          <a:prstGeom prst="rect">
            <a:avLst/>
          </a:prstGeom>
        </p:spPr>
      </p:pic>
      <p:pic>
        <p:nvPicPr>
          <p:cNvPr id="9" name="Image 8" descr="Capture d’écran 2015-04-24 à 08.21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852936"/>
            <a:ext cx="6383791" cy="444500"/>
          </a:xfrm>
          <a:prstGeom prst="rect">
            <a:avLst/>
          </a:prstGeom>
        </p:spPr>
      </p:pic>
      <p:pic>
        <p:nvPicPr>
          <p:cNvPr id="10" name="Image 9" descr="Capture d’écran 2015-04-24 à 08.23.2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077072"/>
            <a:ext cx="5930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smtClean="0"/>
              <a:t>ngRoute VS ui.router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State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ui-sref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Default route</a:t>
            </a:r>
          </a:p>
        </p:txBody>
      </p:sp>
      <p:pic>
        <p:nvPicPr>
          <p:cNvPr id="4" name="Image 3" descr="Capture d’écran 2015-04-24 à 08.18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645024"/>
            <a:ext cx="4932040" cy="221665"/>
          </a:xfrm>
          <a:prstGeom prst="rect">
            <a:avLst/>
          </a:prstGeom>
        </p:spPr>
      </p:pic>
      <p:pic>
        <p:nvPicPr>
          <p:cNvPr id="5" name="Image 4" descr="Capture d’écran 2015-04-24 à 08.17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420888"/>
            <a:ext cx="374135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Aft>
                <a:spcPts val="2400"/>
              </a:spcAft>
              <a:defRPr/>
            </a:pPr>
            <a:r>
              <a:rPr lang="fr-LU" dirty="0" smtClean="0"/>
              <a:t>Javascript capabilities</a:t>
            </a:r>
            <a:endParaRPr lang="fr-LU" sz="1600" dirty="0" smtClean="0"/>
          </a:p>
          <a:p>
            <a:pPr marL="514350" indent="-514350" eaLnBrk="1" hangingPunct="1">
              <a:lnSpc>
                <a:spcPct val="120000"/>
              </a:lnSpc>
              <a:spcAft>
                <a:spcPts val="2400"/>
              </a:spcAft>
              <a:buFont typeface="+mj-lt"/>
              <a:buAutoNum type="arabicPeriod"/>
              <a:defRPr/>
            </a:pPr>
            <a:r>
              <a:rPr lang="fr-LU" sz="3600" dirty="0" smtClean="0"/>
              <a:t>What can be done with Javascript?</a:t>
            </a:r>
            <a:endParaRPr lang="fr-LU" dirty="0" smtClean="0"/>
          </a:p>
          <a:p>
            <a:pPr marL="514350" indent="-514350" eaLnBrk="1" hangingPunct="1">
              <a:lnSpc>
                <a:spcPct val="120000"/>
              </a:lnSpc>
              <a:spcAft>
                <a:spcPts val="2400"/>
              </a:spcAft>
              <a:buFont typeface="+mj-lt"/>
              <a:buAutoNum type="arabicPeriod"/>
              <a:defRPr/>
            </a:pPr>
            <a:r>
              <a:rPr lang="fr-LU" sz="3600" dirty="0" smtClean="0"/>
              <a:t>How can we still use our best practices?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84427-BAEC-4E35-8D9D-B00746603AD2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1843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LU" dirty="0" smtClean="0"/>
              <a:t>SESSION OBJECTIVES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	</a:t>
            </a:r>
            <a:endParaRPr lang="fr-FR" dirty="0"/>
          </a:p>
        </p:txBody>
      </p:sp>
      <p:pic>
        <p:nvPicPr>
          <p:cNvPr id="8" name="Espace réservé du contenu 7" descr="Capture d’écran 2015-04-24 à 08.10.5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10" r="-10910"/>
          <a:stretch>
            <a:fillRect/>
          </a:stretch>
        </p:blipFill>
        <p:spPr>
          <a:xfrm>
            <a:off x="611560" y="1196752"/>
            <a:ext cx="8120728" cy="4589702"/>
          </a:xfrm>
        </p:spPr>
      </p:pic>
    </p:spTree>
    <p:extLst>
      <p:ext uri="{BB962C8B-B14F-4D97-AF65-F5344CB8AC3E}">
        <p14:creationId xmlns:p14="http://schemas.microsoft.com/office/powerpoint/2010/main" val="33956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10409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practice, tooling, etc.</a:t>
            </a:r>
          </a:p>
        </p:txBody>
      </p:sp>
    </p:spTree>
    <p:extLst>
      <p:ext uri="{BB962C8B-B14F-4D97-AF65-F5344CB8AC3E}">
        <p14:creationId xmlns:p14="http://schemas.microsoft.com/office/powerpoint/2010/main" val="129834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/>
              <a:t>Unit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r>
              <a:rPr lang="en-US" dirty="0" smtClean="0"/>
              <a:t>: </a:t>
            </a:r>
            <a:r>
              <a:rPr lang="en-US" dirty="0" smtClean="0"/>
              <a:t>mocha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Framework</a:t>
            </a:r>
            <a:r>
              <a:rPr lang="en-US" dirty="0" smtClean="0"/>
              <a:t>: </a:t>
            </a:r>
            <a:r>
              <a:rPr lang="en-US" dirty="0" err="1" smtClean="0"/>
              <a:t>sinonJS</a:t>
            </a:r>
            <a:endParaRPr lang="en-US" dirty="0"/>
          </a:p>
          <a:p>
            <a:pPr lvl="2"/>
            <a:r>
              <a:rPr lang="en-US" dirty="0" smtClean="0"/>
              <a:t>Spies</a:t>
            </a:r>
          </a:p>
          <a:p>
            <a:pPr lvl="2"/>
            <a:r>
              <a:rPr lang="en-US" dirty="0" smtClean="0"/>
              <a:t>Mocks</a:t>
            </a:r>
          </a:p>
          <a:p>
            <a:pPr lvl="2"/>
            <a:r>
              <a:rPr lang="en-US" dirty="0" smtClean="0"/>
              <a:t>Stubs</a:t>
            </a:r>
          </a:p>
          <a:p>
            <a:pPr lvl="2"/>
            <a:r>
              <a:rPr lang="en-US" dirty="0" smtClean="0"/>
              <a:t>And more</a:t>
            </a:r>
            <a:r>
              <a:rPr lang="en-U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714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     </a:t>
            </a:r>
            <a:r>
              <a:rPr lang="en-US" dirty="0" err="1" smtClean="0"/>
              <a:t>sinonJS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4305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sinonJS</a:t>
            </a:r>
            <a:r>
              <a:rPr lang="en-US" dirty="0" smtClean="0"/>
              <a:t> - Spies</a:t>
            </a:r>
          </a:p>
          <a:p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test spy is a function </a:t>
            </a:r>
            <a:r>
              <a:rPr lang="en-US" b="1" dirty="0"/>
              <a:t>that records arguments, return value, the value </a:t>
            </a:r>
            <a:r>
              <a:rPr lang="en-US" dirty="0"/>
              <a:t>of this and exception thrown (if any) for all its calls. A test spy </a:t>
            </a:r>
            <a:r>
              <a:rPr lang="en-US" b="1" dirty="0"/>
              <a:t>can be an anonymous function or it can wrap an existing function.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sinonJS</a:t>
            </a:r>
            <a:r>
              <a:rPr lang="en-US" dirty="0" smtClean="0"/>
              <a:t> - Stubs</a:t>
            </a:r>
          </a:p>
          <a:p>
            <a:endParaRPr lang="en-US" dirty="0"/>
          </a:p>
          <a:p>
            <a:pPr lvl="1"/>
            <a:r>
              <a:rPr lang="en-US" dirty="0"/>
              <a:t>Test stubs are functions (spies) with </a:t>
            </a:r>
            <a:r>
              <a:rPr lang="en-US" b="1" dirty="0"/>
              <a:t>pre-programmed </a:t>
            </a:r>
            <a:r>
              <a:rPr lang="en-US" b="1" dirty="0" smtClean="0"/>
              <a:t>behavior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They </a:t>
            </a:r>
            <a:r>
              <a:rPr lang="en-US" dirty="0"/>
              <a:t>support the full test spy API in addition to methods which can be used to alter the stub’s </a:t>
            </a:r>
            <a:r>
              <a:rPr lang="en-US" dirty="0" smtClean="0"/>
              <a:t>behavior.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spies, stubs can be either anonymous, or wrap existing functions. When wrapping an existing function with a stub, the original function is not called.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90367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sinonJS</a:t>
            </a:r>
            <a:r>
              <a:rPr lang="en-US" dirty="0" smtClean="0"/>
              <a:t> - Mock</a:t>
            </a:r>
          </a:p>
          <a:p>
            <a:endParaRPr lang="en-US" dirty="0"/>
          </a:p>
          <a:p>
            <a:pPr lvl="1"/>
            <a:r>
              <a:rPr lang="en-US" dirty="0"/>
              <a:t>Mocks (and mock expectations) are fake methods (like spies) with pre-programmed behavior (like stubs) as well </a:t>
            </a:r>
            <a:r>
              <a:rPr lang="en-US" b="1" dirty="0"/>
              <a:t>as pre-programmed expectations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smtClean="0"/>
              <a:t>A </a:t>
            </a:r>
            <a:r>
              <a:rPr lang="en-US" dirty="0"/>
              <a:t>mock will fail your test if it is not used as expected.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61250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39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</a:t>
            </a:r>
          </a:p>
          <a:p>
            <a:pPr lvl="2"/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2006138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/>
          </a:p>
        </p:txBody>
      </p:sp>
      <p:pic>
        <p:nvPicPr>
          <p:cNvPr id="2" name="Picture 1" descr="unna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4" y="2276872"/>
            <a:ext cx="1481584" cy="1481584"/>
          </a:xfrm>
          <a:prstGeom prst="rect">
            <a:avLst/>
          </a:prstGeom>
        </p:spPr>
      </p:pic>
      <p:pic>
        <p:nvPicPr>
          <p:cNvPr id="7" name="Picture 6" descr="12e0a2f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272432"/>
            <a:ext cx="1486024" cy="1486024"/>
          </a:xfrm>
          <a:prstGeom prst="rect">
            <a:avLst/>
          </a:prstGeom>
        </p:spPr>
      </p:pic>
      <p:pic>
        <p:nvPicPr>
          <p:cNvPr id="8" name="Picture 7" descr="073a29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36" y="2272432"/>
            <a:ext cx="1503164" cy="1503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 </a:t>
            </a:r>
            <a:r>
              <a:rPr lang="en-US" dirty="0" smtClean="0">
                <a:sym typeface="Wingdings"/>
              </a:rPr>
              <a:t> i/o glue</a:t>
            </a:r>
            <a:endParaRPr lang="en-US" dirty="0" smtClean="0"/>
          </a:p>
          <a:p>
            <a:pPr lvl="2"/>
            <a:r>
              <a:rPr lang="en-US" dirty="0" smtClean="0"/>
              <a:t>Services </a:t>
            </a:r>
            <a:r>
              <a:rPr lang="en-US" dirty="0" smtClean="0">
                <a:sym typeface="Wingdings"/>
              </a:rPr>
              <a:t> Business logic</a:t>
            </a:r>
            <a:endParaRPr lang="en-US" dirty="0" smtClean="0"/>
          </a:p>
          <a:p>
            <a:pPr lvl="2"/>
            <a:r>
              <a:rPr lang="en-US" dirty="0" smtClean="0"/>
              <a:t>Repository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db</a:t>
            </a:r>
            <a:r>
              <a:rPr lang="en-US" dirty="0" smtClean="0">
                <a:sym typeface="Wingdings"/>
              </a:rPr>
              <a:t> glue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99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41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 </a:t>
            </a:r>
            <a:r>
              <a:rPr lang="en-US" dirty="0" smtClean="0">
                <a:sym typeface="Wingdings"/>
              </a:rPr>
              <a:t> integration test</a:t>
            </a:r>
            <a:endParaRPr lang="en-US" dirty="0" smtClean="0"/>
          </a:p>
          <a:p>
            <a:pPr lvl="2"/>
            <a:r>
              <a:rPr lang="en-US" dirty="0" smtClean="0"/>
              <a:t>Services </a:t>
            </a:r>
            <a:r>
              <a:rPr lang="en-US" dirty="0" smtClean="0">
                <a:sym typeface="Wingdings"/>
              </a:rPr>
              <a:t> unit </a:t>
            </a:r>
            <a:r>
              <a:rPr lang="en-US" dirty="0" smtClean="0">
                <a:sym typeface="Wingdings"/>
              </a:rPr>
              <a:t>test: spies, </a:t>
            </a:r>
            <a:r>
              <a:rPr lang="en-US" dirty="0" smtClean="0">
                <a:sym typeface="Wingdings"/>
              </a:rPr>
              <a:t>stubs, mocks…</a:t>
            </a:r>
            <a:endParaRPr lang="en-US" dirty="0" smtClean="0"/>
          </a:p>
          <a:p>
            <a:pPr lvl="2"/>
            <a:r>
              <a:rPr lang="en-US" dirty="0" smtClean="0"/>
              <a:t>Repository </a:t>
            </a:r>
            <a:r>
              <a:rPr lang="en-US" dirty="0" smtClean="0">
                <a:sym typeface="Wingdings"/>
              </a:rPr>
              <a:t> “don</a:t>
            </a:r>
            <a:r>
              <a:rPr lang="fr-FR" dirty="0" smtClean="0">
                <a:sym typeface="Wingdings"/>
              </a:rPr>
              <a:t>’</a:t>
            </a:r>
            <a:r>
              <a:rPr lang="en-US" dirty="0" smtClean="0">
                <a:sym typeface="Wingdings"/>
              </a:rPr>
              <a:t>t test the product”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42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service layer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     Product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Service API</a:t>
            </a:r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43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51398" y="184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Screen Shot 2015-04-24 at 11.26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141404"/>
            <a:ext cx="78867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Repository API</a:t>
            </a:r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44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Screen Shot 2015-04-24 at 11.25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32200"/>
            <a:ext cx="6732748" cy="61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Unit test: substitute layer</a:t>
            </a:r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45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mock the repository layer?</a:t>
            </a:r>
            <a:endParaRPr lang="en-US" dirty="0"/>
          </a:p>
          <a:p>
            <a:pPr lvl="1"/>
            <a:r>
              <a:rPr lang="en-US" dirty="0" err="1" smtClean="0"/>
              <a:t>proxysquire</a:t>
            </a:r>
            <a:r>
              <a:rPr lang="en-US" dirty="0" smtClean="0"/>
              <a:t>!</a:t>
            </a:r>
          </a:p>
        </p:txBody>
      </p:sp>
      <p:pic>
        <p:nvPicPr>
          <p:cNvPr id="6" name="Picture 5" descr="Screen Shot 2015-04-24 at 11.2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95" y="2996952"/>
            <a:ext cx="88138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46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skeleton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Screen Shot 2015-04-24 at 11.35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900"/>
            <a:ext cx="9144000" cy="3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49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47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Stub repository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Screen Shot 2015-04-24 at 11.36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374900"/>
            <a:ext cx="8902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90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48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the service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Screen Shot 2015-04-24 at 11.36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374900"/>
            <a:ext cx="8902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49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r>
              <a:rPr lang="en-US" smtClean="0"/>
              <a:t>the service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Screen Shot 2015-04-24 at 11.37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3136900"/>
            <a:ext cx="81661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about you?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do you know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8" name="Picture 2" descr="http://www.babelio.com/users/AVT_inconnu_457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531" y="1124744"/>
            <a:ext cx="2588558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6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50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expectations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Screen Shot 2015-04-24 at 11.38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6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51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libraries!</a:t>
            </a:r>
          </a:p>
          <a:p>
            <a:pPr lvl="1"/>
            <a:r>
              <a:rPr lang="en-US" dirty="0" smtClean="0"/>
              <a:t>Better readability</a:t>
            </a:r>
          </a:p>
          <a:p>
            <a:pPr lvl="1"/>
            <a:r>
              <a:rPr lang="en-US" dirty="0" smtClean="0"/>
              <a:t>Safe everywhere!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4887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52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6" descr="Screen Shot 2015-04-24 at 12.0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008054"/>
            <a:ext cx="8483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23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QUESTIONS &amp; ANSWERS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53</a:t>
            </a:fld>
            <a:endParaRPr lang="en-GB"/>
          </a:p>
        </p:txBody>
      </p:sp>
      <p:pic>
        <p:nvPicPr>
          <p:cNvPr id="9" name="Picture 2" descr="C:\Documents and Settings\schery\Local Settings\Temporary Internet Files\Content.IE5\4QEP0CY2\MCj04348590000[1]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14750" y="2741613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25B6E"/>
                </a:solidFill>
              </a:rPr>
              <a:t>YOUR FEEDBACK</a:t>
            </a:r>
            <a:endParaRPr lang="fr-FR" dirty="0">
              <a:solidFill>
                <a:srgbClr val="525B6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05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R.O.T.I for </a:t>
            </a:r>
            <a:r>
              <a:rPr lang="fr-LU" dirty="0" err="1" smtClean="0"/>
              <a:t>this</a:t>
            </a:r>
            <a:r>
              <a:rPr lang="fr-LU" dirty="0" smtClean="0"/>
              <a:t> SESSION</a:t>
            </a:r>
            <a:endParaRPr lang="fr-L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55</a:t>
            </a:fld>
            <a:endParaRPr lang="en-GB"/>
          </a:p>
        </p:txBody>
      </p:sp>
      <p:pic>
        <p:nvPicPr>
          <p:cNvPr id="275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741" y="1071563"/>
            <a:ext cx="6768516" cy="5054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64088" y="5733256"/>
            <a:ext cx="2592288" cy="288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525B6E"/>
                </a:solidFill>
              </a:rPr>
              <a:t>Source: </a:t>
            </a:r>
            <a:r>
              <a:rPr lang="en-US" sz="1200" b="1" i="1" dirty="0" smtClean="0">
                <a:solidFill>
                  <a:srgbClr val="525B6E"/>
                </a:solidFill>
              </a:rPr>
              <a:t>www.qualitystreet.fr</a:t>
            </a:r>
            <a:endParaRPr lang="en-US" sz="1200" b="1" dirty="0" smtClean="0">
              <a:solidFill>
                <a:srgbClr val="525B6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QUESTIONS…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LU" dirty="0" err="1" smtClean="0"/>
              <a:t>What</a:t>
            </a:r>
            <a:r>
              <a:rPr lang="fr-LU" dirty="0" smtClean="0"/>
              <a:t> </a:t>
            </a:r>
            <a:r>
              <a:rPr lang="fr-LU" dirty="0" err="1" smtClean="0"/>
              <a:t>did</a:t>
            </a:r>
            <a:r>
              <a:rPr lang="fr-LU" dirty="0" smtClean="0"/>
              <a:t> </a:t>
            </a:r>
            <a:r>
              <a:rPr lang="fr-LU" dirty="0" err="1" smtClean="0"/>
              <a:t>you</a:t>
            </a:r>
            <a:r>
              <a:rPr lang="fr-LU" dirty="0" smtClean="0"/>
              <a:t> </a:t>
            </a:r>
            <a:r>
              <a:rPr lang="fr-LU" dirty="0" err="1" smtClean="0"/>
              <a:t>like</a:t>
            </a:r>
            <a:r>
              <a:rPr lang="fr-LU" dirty="0" smtClean="0"/>
              <a:t> about </a:t>
            </a:r>
            <a:r>
              <a:rPr lang="fr-LU" dirty="0" err="1" smtClean="0"/>
              <a:t>it</a:t>
            </a:r>
            <a:r>
              <a:rPr lang="fr-LU" dirty="0" smtClean="0"/>
              <a:t>?</a:t>
            </a:r>
          </a:p>
          <a:p>
            <a:endParaRPr lang="fr-LU" dirty="0" smtClean="0"/>
          </a:p>
          <a:p>
            <a:r>
              <a:rPr lang="fr-LU" dirty="0" smtClean="0"/>
              <a:t>To make it better… what shall we do?</a:t>
            </a:r>
          </a:p>
          <a:p>
            <a:endParaRPr lang="fr-LU" dirty="0"/>
          </a:p>
          <a:p>
            <a:r>
              <a:rPr lang="fr-LU" dirty="0" err="1" smtClean="0"/>
              <a:t>What</a:t>
            </a:r>
            <a:r>
              <a:rPr lang="fr-LU" dirty="0" smtClean="0"/>
              <a:t> </a:t>
            </a:r>
            <a:r>
              <a:rPr lang="fr-LU" dirty="0" err="1" smtClean="0"/>
              <a:t>topic</a:t>
            </a:r>
            <a:r>
              <a:rPr lang="fr-LU" dirty="0" smtClean="0"/>
              <a:t>(s) </a:t>
            </a:r>
            <a:r>
              <a:rPr lang="fr-LU" dirty="0" err="1" smtClean="0"/>
              <a:t>would</a:t>
            </a:r>
            <a:r>
              <a:rPr lang="fr-LU" dirty="0" smtClean="0"/>
              <a:t> </a:t>
            </a:r>
            <a:r>
              <a:rPr lang="fr-LU" dirty="0" err="1" smtClean="0"/>
              <a:t>you</a:t>
            </a:r>
            <a:r>
              <a:rPr lang="fr-LU" dirty="0" smtClean="0"/>
              <a:t> </a:t>
            </a:r>
            <a:r>
              <a:rPr lang="fr-LU" dirty="0" err="1" smtClean="0"/>
              <a:t>like</a:t>
            </a:r>
            <a:r>
              <a:rPr lang="fr-LU" dirty="0" smtClean="0"/>
              <a:t> to </a:t>
            </a:r>
            <a:r>
              <a:rPr lang="fr-LU" dirty="0" err="1" smtClean="0"/>
              <a:t>discuss</a:t>
            </a:r>
            <a:r>
              <a:rPr lang="fr-LU" dirty="0" smtClean="0"/>
              <a:t> </a:t>
            </a:r>
            <a:r>
              <a:rPr lang="fr-LU" dirty="0" err="1" smtClean="0"/>
              <a:t>during</a:t>
            </a:r>
            <a:r>
              <a:rPr lang="fr-LU" dirty="0" smtClean="0"/>
              <a:t> a future session?</a:t>
            </a:r>
            <a:endParaRPr lang="fr-L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25B6E"/>
                </a:solidFill>
              </a:rPr>
              <a:t>TAKE AWAY</a:t>
            </a:r>
            <a:endParaRPr lang="fr-FR" dirty="0">
              <a:solidFill>
                <a:srgbClr val="525B6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Conclusion…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57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44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Feedback on Goblin Shark project…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be happier: change scope!</a:t>
            </a:r>
          </a:p>
          <a:p>
            <a:pPr marL="457200" lvl="1" indent="0">
              <a:buNone/>
            </a:pPr>
            <a:r>
              <a:rPr lang="en-US" dirty="0" smtClean="0"/>
              <a:t>We will sell some products…</a:t>
            </a:r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Goblin Shark involve </a:t>
            </a:r>
            <a:r>
              <a:rPr lang="en-US" dirty="0" err="1" smtClean="0"/>
              <a:t>Javascript</a:t>
            </a:r>
            <a:r>
              <a:rPr lang="en-US" dirty="0" smtClean="0"/>
              <a:t> from the language to the tooling.</a:t>
            </a:r>
          </a:p>
          <a:p>
            <a:endParaRPr lang="en-US" dirty="0"/>
          </a:p>
          <a:p>
            <a:r>
              <a:rPr lang="en-US" dirty="0" smtClean="0"/>
              <a:t>Client: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Server: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IDE: </a:t>
            </a:r>
          </a:p>
          <a:p>
            <a:pPr lvl="1"/>
            <a:r>
              <a:rPr lang="en-US" dirty="0" err="1" smtClean="0"/>
              <a:t>Atom.io</a:t>
            </a:r>
            <a:r>
              <a:rPr lang="en-US" dirty="0" smtClean="0"/>
              <a:t>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WebStorm</a:t>
            </a:r>
            <a:r>
              <a:rPr lang="en-US" dirty="0" smtClean="0"/>
              <a:t> (</a:t>
            </a:r>
            <a:r>
              <a:rPr lang="en-US" dirty="0" err="1" smtClean="0"/>
              <a:t>JetBrains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Deploy: </a:t>
            </a:r>
            <a:r>
              <a:rPr lang="en-US" dirty="0" err="1" smtClean="0"/>
              <a:t>NodeJS</a:t>
            </a:r>
            <a:r>
              <a:rPr lang="en-US" dirty="0" smtClean="0"/>
              <a:t> custom tool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Titre 3"/>
          <p:cNvSpPr txBox="1">
            <a:spLocks/>
          </p:cNvSpPr>
          <p:nvPr/>
        </p:nvSpPr>
        <p:spPr>
          <a:xfrm>
            <a:off x="551280" y="1497993"/>
            <a:ext cx="8041439" cy="2097259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9pPr>
          </a:lstStyle>
          <a:p>
            <a:r>
              <a:rPr lang="fr-FR" smtClean="0"/>
              <a:t>Overview</a:t>
            </a:r>
            <a:endParaRPr lang="fr-FR" dirty="0"/>
          </a:p>
        </p:txBody>
      </p:sp>
      <p:pic>
        <p:nvPicPr>
          <p:cNvPr id="8" name="Image 7" descr="angularjs-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564904"/>
            <a:ext cx="2928942" cy="19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5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b="1" dirty="0" err="1"/>
              <a:t>Superheroic</a:t>
            </a:r>
            <a:r>
              <a:rPr lang="fr-FR" b="1" dirty="0"/>
              <a:t> JavaScript MVVM </a:t>
            </a:r>
            <a:r>
              <a:rPr lang="fr-FR" b="1" dirty="0" err="1" smtClean="0"/>
              <a:t>framework</a:t>
            </a:r>
            <a:endParaRPr lang="fr-FR" b="1" dirty="0" smtClean="0"/>
          </a:p>
          <a:p>
            <a:pPr algn="ctr"/>
            <a:endParaRPr lang="fr-FR" b="1" dirty="0" smtClean="0"/>
          </a:p>
          <a:p>
            <a:pPr algn="ctr"/>
            <a:endParaRPr lang="fr-FR" b="1" dirty="0"/>
          </a:p>
          <a:p>
            <a:pPr>
              <a:buFont typeface="Arial"/>
              <a:buChar char="•"/>
            </a:pPr>
            <a:r>
              <a:rPr lang="fr-FR" dirty="0"/>
              <a:t>MVVM </a:t>
            </a:r>
            <a:r>
              <a:rPr lang="fr-FR" dirty="0" err="1" smtClean="0"/>
              <a:t>framework</a:t>
            </a:r>
            <a:endParaRPr lang="fr-FR" dirty="0"/>
          </a:p>
          <a:p>
            <a:pPr>
              <a:buFont typeface="Arial"/>
              <a:buChar char="•"/>
            </a:pPr>
            <a:r>
              <a:rPr lang="fr-FR" dirty="0"/>
              <a:t>Single Page </a:t>
            </a:r>
            <a:r>
              <a:rPr lang="fr-FR" dirty="0" smtClean="0"/>
              <a:t>Application</a:t>
            </a:r>
            <a:endParaRPr lang="fr-FR" dirty="0"/>
          </a:p>
          <a:p>
            <a:pPr>
              <a:buFont typeface="Arial"/>
              <a:buChar char="•"/>
            </a:pPr>
            <a:r>
              <a:rPr lang="fr-FR" dirty="0"/>
              <a:t>TODO</a:t>
            </a:r>
          </a:p>
          <a:p>
            <a:pPr marL="0" indent="0">
              <a:buNone/>
            </a:pP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Partner radieux">
  <a:themeElements>
    <a:clrScheme name="AP Design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 Design Standard">
      <a:majorFont>
        <a:latin typeface="DINMittelschrift"/>
        <a:ea typeface=""/>
        <a:cs typeface=""/>
      </a:majorFont>
      <a:minorFont>
        <a:latin typeface="DINMittel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525B6E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P Design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E287EDA1787844AC6C8681FD0C1B4E" ma:contentTypeVersion="0" ma:contentTypeDescription="Create a new document." ma:contentTypeScope="" ma:versionID="90889e49b701df409d7328dc2003df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AE3D94-1552-4592-9EDD-C5CCB10EB93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C8A3762-D2D3-4F65-A1F5-FDB8D5CF6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129391-E108-4813-81F7-AF37C93F25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AgilePartner radieux</Template>
  <TotalTime>7653</TotalTime>
  <Words>820</Words>
  <Application>Microsoft Macintosh PowerPoint</Application>
  <PresentationFormat>On-screen Show (4:3)</PresentationFormat>
  <Paragraphs>327</Paragraphs>
  <Slides>57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Calibri</vt:lpstr>
      <vt:lpstr>DINMittelschrift</vt:lpstr>
      <vt:lpstr>Wingdings</vt:lpstr>
      <vt:lpstr>Arial</vt:lpstr>
      <vt:lpstr>AgilePartner radieux</vt:lpstr>
      <vt:lpstr>PowerPoint Presentation</vt:lpstr>
      <vt:lpstr>Brown Bag: Javascript</vt:lpstr>
      <vt:lpstr>SESSION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 ways to start</vt:lpstr>
      <vt:lpstr>Angular Seed</vt:lpstr>
      <vt:lpstr>Yeoman</vt:lpstr>
      <vt:lpstr>How it works ?</vt:lpstr>
      <vt:lpstr>Dependency Injection</vt:lpstr>
      <vt:lpstr>Dependency Injection</vt:lpstr>
      <vt:lpstr>Dependency Injection</vt:lpstr>
      <vt:lpstr>Configuration</vt:lpstr>
      <vt:lpstr>Configuration</vt:lpstr>
      <vt:lpstr>Template HTML</vt:lpstr>
      <vt:lpstr>Controllers</vt:lpstr>
      <vt:lpstr>Services</vt:lpstr>
      <vt:lpstr>Directives</vt:lpstr>
      <vt:lpstr>Directives</vt:lpstr>
      <vt:lpstr>Directives</vt:lpstr>
      <vt:lpstr>Data Binding</vt:lpstr>
      <vt:lpstr>Data Binding</vt:lpstr>
      <vt:lpstr>Data Binding</vt:lpstr>
      <vt:lpstr>Routing </vt:lpstr>
      <vt:lpstr>Routing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 API</vt:lpstr>
      <vt:lpstr>Repository API</vt:lpstr>
      <vt:lpstr>Unit test: substitute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&amp; ANSWERS</vt:lpstr>
      <vt:lpstr>YOUR FEEDBACK</vt:lpstr>
      <vt:lpstr>R.O.T.I for this SESSION</vt:lpstr>
      <vt:lpstr>A FEW MORE QUESTIONS…</vt:lpstr>
      <vt:lpstr>TAKE AWAY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Sylvain Chery</dc:creator>
  <cp:lastModifiedBy>Jeremy ROUSSET</cp:lastModifiedBy>
  <cp:revision>433</cp:revision>
  <dcterms:created xsi:type="dcterms:W3CDTF">2009-10-21T21:46:11Z</dcterms:created>
  <dcterms:modified xsi:type="dcterms:W3CDTF">2015-04-24T10:04:33Z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DocumentEventProcessedId">
    <vt:lpwstr>8820aacb-2197-4087-ae24-388498a296b0</vt:lpwstr>
  </property>
  <property fmtid="{D5CDD505-2E9C-101B-9397-08002B2CF9AE}" pid="3" name="LastObjectUpdateEventProcessedVersion">
    <vt:lpwstr>5.0</vt:lpwstr>
  </property>
  <property fmtid="{D5CDD505-2E9C-101B-9397-08002B2CF9AE}" pid="4" name="ContentTypeId">
    <vt:lpwstr>0x010100FCE287EDA1787844AC6C8681FD0C1B4E</vt:lpwstr>
  </property>
</Properties>
</file>