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8" r:id="rId9"/>
    <p:sldId id="263" r:id="rId10"/>
    <p:sldId id="264" r:id="rId11"/>
    <p:sldId id="266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85"/>
  </p:normalViewPr>
  <p:slideViewPr>
    <p:cSldViewPr snapToGrid="0">
      <p:cViewPr>
        <p:scale>
          <a:sx n="70" d="100"/>
          <a:sy n="70" d="100"/>
        </p:scale>
        <p:origin x="91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C11B4-3AC6-7640-8101-273F2AE7B4A2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42285-319B-0C45-B730-E66E1A61A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54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A618-B40D-2217-5209-6075F227F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E4BC8-F2F1-98ED-E9B8-F74BDF5FC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45A68E-4B11-ABD9-FD13-0BFF08498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38495-D71A-6EF5-F7F6-CE83F2E4F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09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EEEF9-8189-D159-21B0-78F672A0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1E8E5-4C24-185B-42CB-10A106DDF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3851E-3D47-E756-D5EA-07970C3C3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B033E-E2F9-9559-0F93-C2C29F5F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61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6115F-4A79-14C2-E709-2960E95CB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BA204-94D9-E080-549D-921664D73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B4758-212F-99B4-6408-54BF48080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21F34-B181-907C-10AE-D6CE6273B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28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E9ACD-2C49-6D7E-98E2-52334F30D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9E6CE2-295A-C65C-6A74-C791B95F6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252919-B081-7850-E515-B787008DD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913B-DD7A-4C16-97B7-70B8C26F5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4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A50-7BC6-A711-1D3E-561BB5712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A9437-1255-82E1-422D-52DAC015A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5DFA6E-8FD1-D377-6FF0-68EA298C1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2A256-76D3-772B-17FC-2DCB38D0D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23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6A46-793E-AE4D-E02B-8D52E9D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614E0-9DBD-DBD0-04AC-C06B358BF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44FC4F-F70F-D0A2-C320-4F830FBE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36064-E620-180E-74DC-E809569A7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E42285-319B-0C45-B730-E66E1A61A1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FA68-F17E-B34D-B5BA-B71098F6DDF6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6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426EB-9DFE-7643-9EB4-10F55D3B040E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55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3AC6E-D31F-5541-9F40-3B16C7962A1F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565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FAE6-3309-B943-998B-12F331D73878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2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41F9F-D0EC-E44A-9AF8-62559CD3F8A0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485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5ABA4-2B1F-9949-978F-908ACB10371C}" type="datetime1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2E63-41A7-2043-A9A6-A75A7A0DB385}" type="datetime1">
              <a:rPr lang="en-US" smtClean="0"/>
              <a:t>3/21/25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39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B5CD7-4111-E24C-8CB8-3640E16E722E}" type="datetime1">
              <a:rPr lang="en-US" smtClean="0"/>
              <a:t>3/21/25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5DE0-F8B5-A94A-9A86-E6B6575F9078}" type="datetime1">
              <a:rPr lang="en-US" smtClean="0"/>
              <a:t>3/21/25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18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A32AC-1D33-384C-B106-9190D4DD9D16}" type="datetime1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1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184D-17F7-2D41-9B50-F7502527014E}" type="datetime1">
              <a:rPr lang="en-US" smtClean="0"/>
              <a:t>3/21/25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35D08D46-FE9B-ED42-8BA9-46232A99F7A2}" type="datetime1">
              <a:rPr lang="en-US" smtClean="0"/>
              <a:t>3/21/25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4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ellcome.org/grant-funding/funded-people-and-projects/longitudinal-population-studies" TargetMode="External"/><Relationship Id="rId2" Type="http://schemas.openxmlformats.org/officeDocument/2006/relationships/hyperlink" Target="https://docs.ddialliance.org/DDI-Lifecycle/dev/mode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urworldindata.org/sdg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04977AEA-D238-7F69-4136-DEE1BF01D0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53" b="1389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E54CD2-B496-7FEB-7D07-03E5DF743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10592684" cy="870008"/>
          </a:xfrm>
        </p:spPr>
        <p:txBody>
          <a:bodyPr anchor="ctr"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A DDI Lifecycle Data Warehouse Model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92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C2C4E3-A4D5-E151-D586-C453F638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2FC80D-5CE8-43BB-6958-012CF5A81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853F9-CE72-4876-46C4-C5F8D39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3" y="616658"/>
            <a:ext cx="3670841" cy="56126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Instrument items and their answers (aka the data warehouse facts) were mapped to observations </a:t>
            </a:r>
          </a:p>
        </p:txBody>
      </p:sp>
      <p:pic>
        <p:nvPicPr>
          <p:cNvPr id="10" name="Content Placeholder 9" descr="A diagram of a group of people&#10;&#10;AI-generated content may be incorrect.">
            <a:extLst>
              <a:ext uri="{FF2B5EF4-FFF2-40B4-BE49-F238E27FC236}">
                <a16:creationId xmlns:a16="http://schemas.microsoft.com/office/drawing/2014/main" id="{745C0808-ECE0-A594-9127-796A96501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956" y="701892"/>
            <a:ext cx="7410450" cy="47981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5021AE-C95B-984F-C188-D15F67EB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242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484FFF-E5A9-F8FF-396A-DC76EBE3D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233E17-EE20-A587-FC5D-BD6FCC92F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84EFC-7A74-F9C2-65CD-2A804237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3" y="616658"/>
            <a:ext cx="3515837" cy="561260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 OMOP CDM 5.4 observations include a foreign key spec. We pointed it to the measurement for the instrument</a:t>
            </a:r>
          </a:p>
        </p:txBody>
      </p:sp>
      <p:pic>
        <p:nvPicPr>
          <p:cNvPr id="10" name="Content Placeholder 9" descr="A diagram of a group of people&#10;&#10;AI-generated content may be incorrect.">
            <a:extLst>
              <a:ext uri="{FF2B5EF4-FFF2-40B4-BE49-F238E27FC236}">
                <a16:creationId xmlns:a16="http://schemas.microsoft.com/office/drawing/2014/main" id="{B5BED251-9ED6-BC5B-29CE-A2B0E7E353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956" y="701892"/>
            <a:ext cx="7410450" cy="47981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8C4898-6338-F3D3-C868-9697B1D5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03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ECF499-F4F2-53F0-EF28-77A52A3FD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AB029-58E2-74F1-0E26-6AD8EF0D2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94035-9DCB-68D8-3178-76506FA2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3" y="616658"/>
            <a:ext cx="3670841" cy="56126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Some protocols included lab tests. They were mapped to their own measurements in the OMOP CDM</a:t>
            </a:r>
          </a:p>
        </p:txBody>
      </p:sp>
      <p:pic>
        <p:nvPicPr>
          <p:cNvPr id="10" name="Content Placeholder 9" descr="A diagram of a group of people&#10;&#10;AI-generated content may be incorrect.">
            <a:extLst>
              <a:ext uri="{FF2B5EF4-FFF2-40B4-BE49-F238E27FC236}">
                <a16:creationId xmlns:a16="http://schemas.microsoft.com/office/drawing/2014/main" id="{A42F1857-E73B-9128-DAD9-BD4ADA5B0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956" y="701892"/>
            <a:ext cx="7410450" cy="47981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27BA1-4C08-C80C-2CC6-0F122433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1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811F7E-3719-B4C6-EE6F-369A54CEA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E2E6571-1529-B627-CB4B-84DBCCB7F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A65E8-3E4C-7134-E0AA-7EAEA4C1E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78" y="659264"/>
            <a:ext cx="10734164" cy="7489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Acknowledgements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5BC93-58CB-C021-85FD-11F005441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516570"/>
            <a:ext cx="10890928" cy="4683062"/>
          </a:xfrm>
        </p:spPr>
        <p:txBody>
          <a:bodyPr/>
          <a:lstStyle/>
          <a:p>
            <a:r>
              <a:rPr lang="en-US" dirty="0"/>
              <a:t>The data model for the DDI Lifecycle Data Warehouse was designed and developed by a team of data scientists from three entities – the African Population and Health Research Center (APHRC), the London School of Hygiene and Tropical Medicine (LSHTM) and CODATA</a:t>
            </a:r>
          </a:p>
          <a:p>
            <a:r>
              <a:rPr lang="en-US" dirty="0"/>
              <a:t>The same group of data scientists was responsible for the mapping between the data warehouse and the OMOP CDM as well as the development of the ETL itself</a:t>
            </a:r>
          </a:p>
          <a:p>
            <a:r>
              <a:rPr lang="en-US" dirty="0"/>
              <a:t>Wellcome Trust provided the funding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C976-C3FC-3751-90F9-CD0877FFD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7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A8409B-EF41-6A0D-6CF5-974F5FAA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530352"/>
            <a:ext cx="3352057" cy="301752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DDI Lifecycle:</a:t>
            </a:r>
            <a:br>
              <a:rPr lang="en-US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dirty="0"/>
              <a:t>A Data Warehouse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2AC-EDAD-BAD9-0A69-3F238FF02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630" y="570486"/>
            <a:ext cx="7940578" cy="531468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data warehouse based on the </a:t>
            </a:r>
            <a:r>
              <a:rPr lang="en-US" dirty="0">
                <a:hlinkClick r:id="rId2"/>
              </a:rPr>
              <a:t>DDI Lifecycle model</a:t>
            </a:r>
            <a:r>
              <a:rPr lang="en-US" dirty="0"/>
              <a:t> collects observations and measurements – facts – using instruments and procedures following a </a:t>
            </a:r>
            <a:r>
              <a:rPr lang="en-US" b="1" i="1" dirty="0"/>
              <a:t>protocol</a:t>
            </a:r>
            <a:r>
              <a:rPr lang="en-US" dirty="0"/>
              <a:t> in a </a:t>
            </a:r>
            <a:r>
              <a:rPr lang="en-US" b="1" i="1" dirty="0"/>
              <a:t>context</a:t>
            </a:r>
          </a:p>
          <a:p>
            <a:r>
              <a:rPr lang="en-US" dirty="0"/>
              <a:t>The </a:t>
            </a:r>
            <a:r>
              <a:rPr lang="en-US" b="1" i="1" dirty="0"/>
              <a:t>protocol</a:t>
            </a:r>
            <a:r>
              <a:rPr lang="en-US" dirty="0"/>
              <a:t> specifies a </a:t>
            </a:r>
            <a:r>
              <a:rPr lang="en-US" dirty="0">
                <a:hlinkClick r:id="rId3"/>
              </a:rPr>
              <a:t>longitudinal population study</a:t>
            </a:r>
            <a:r>
              <a:rPr lang="en-US" dirty="0"/>
              <a:t> (LPS)</a:t>
            </a:r>
          </a:p>
          <a:p>
            <a:r>
              <a:rPr lang="en-US" dirty="0"/>
              <a:t>The </a:t>
            </a:r>
            <a:r>
              <a:rPr lang="en-US" b="1" i="1" dirty="0"/>
              <a:t>context</a:t>
            </a:r>
            <a:r>
              <a:rPr lang="en-US" dirty="0"/>
              <a:t> includes:</a:t>
            </a:r>
          </a:p>
          <a:p>
            <a:pPr lvl="1"/>
            <a:r>
              <a:rPr lang="en-US" dirty="0"/>
              <a:t>visits or times</a:t>
            </a:r>
          </a:p>
          <a:p>
            <a:pPr lvl="1"/>
            <a:r>
              <a:rPr lang="en-US" dirty="0"/>
              <a:t>an individual and their characteristics</a:t>
            </a:r>
          </a:p>
          <a:p>
            <a:pPr lvl="1"/>
            <a:r>
              <a:rPr lang="en-US" dirty="0"/>
              <a:t>a household and its characteristics and</a:t>
            </a:r>
          </a:p>
          <a:p>
            <a:pPr lvl="1"/>
            <a:r>
              <a:rPr lang="en-US" dirty="0"/>
              <a:t>a (geo)location and its characteristics like climate, toxicants and social determinants of health including location-specific </a:t>
            </a:r>
            <a:r>
              <a:rPr lang="en-US" dirty="0">
                <a:hlinkClick r:id="rId4"/>
              </a:rPr>
              <a:t>SDG indicators</a:t>
            </a:r>
            <a:endParaRPr lang="en-US" dirty="0"/>
          </a:p>
          <a:p>
            <a:r>
              <a:rPr lang="en-US" dirty="0"/>
              <a:t>The context qualifies and adds value to the facts</a:t>
            </a:r>
          </a:p>
          <a:p>
            <a:r>
              <a:rPr lang="en-US" dirty="0"/>
              <a:t>The context may be used together with the facts downstream in descriptive, predictive and/or causal analyses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A87CE-EEB5-1961-7E6B-C143F989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2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67237-83DA-69F7-B139-4D3A07C56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A5C7AA1-2D7E-1E9E-3724-FC1E33311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F3185-2123-8334-9222-A5BC16F2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778" y="512960"/>
            <a:ext cx="10734164" cy="10036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DDI Lifecycle: A Data Warehouse Model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A63E09FD-9787-3779-1D5C-114ED7EB5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191" t="6114" r="1865" b="5125"/>
          <a:stretch/>
        </p:blipFill>
        <p:spPr>
          <a:xfrm>
            <a:off x="964398" y="1228866"/>
            <a:ext cx="10260156" cy="529556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0C62B-1AA8-3646-DFCE-E34708AA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6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42258D-7E29-DB19-396B-9EC61D7D2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2A1E2C0-64E2-8B45-69BA-95B95DDBB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2EB79-814D-4589-24D9-E7A59090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12064"/>
            <a:ext cx="3352057" cy="272089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DDI Lifecycle:</a:t>
            </a:r>
            <a:br>
              <a:rPr lang="en-US" dirty="0"/>
            </a:br>
            <a:r>
              <a:rPr lang="en-US" sz="1400" dirty="0"/>
              <a:t> </a:t>
            </a:r>
            <a:br>
              <a:rPr lang="en-US" dirty="0"/>
            </a:br>
            <a:r>
              <a:rPr lang="en-US" dirty="0"/>
              <a:t>A Data Warehouse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764C4-22D7-671C-4675-02037AB06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694" y="571185"/>
            <a:ext cx="7410226" cy="5314686"/>
          </a:xfrm>
        </p:spPr>
        <p:txBody>
          <a:bodyPr>
            <a:normAutofit/>
          </a:bodyPr>
          <a:lstStyle/>
          <a:p>
            <a:r>
              <a:rPr lang="en-US" dirty="0"/>
              <a:t>The “things” here next to the facts are their dimensions</a:t>
            </a:r>
          </a:p>
          <a:p>
            <a:r>
              <a:rPr lang="en-US" dirty="0"/>
              <a:t>The ”</a:t>
            </a:r>
            <a:r>
              <a:rPr lang="en-US" dirty="0" err="1"/>
              <a:t>ddi</a:t>
            </a:r>
            <a:r>
              <a:rPr lang="en-US" dirty="0"/>
              <a:t>-l” ones in the data warehouse model have some of the same properties and relationships they enjoy in the DDI Lifecycle model</a:t>
            </a:r>
          </a:p>
          <a:p>
            <a:pPr lvl="1"/>
            <a:r>
              <a:rPr lang="en-US" dirty="0"/>
              <a:t>“Substantive” properties and relationships remain the same across the two models</a:t>
            </a:r>
          </a:p>
          <a:p>
            <a:pPr lvl="1"/>
            <a:r>
              <a:rPr lang="en-US" dirty="0"/>
              <a:t>Structural properties relating to the construction of the DDI Lifecycle model are not persisted in the DDI-L data warehouse</a:t>
            </a:r>
          </a:p>
          <a:p>
            <a:pPr lvl="1"/>
            <a:r>
              <a:rPr lang="en-US" dirty="0"/>
              <a:t>Instead the DDI-L data warehouse has its own structural properties – foreign key constraints as a rule – between the facts and their dimensions and among the dimensions themselves</a:t>
            </a:r>
          </a:p>
        </p:txBody>
      </p:sp>
      <p:pic>
        <p:nvPicPr>
          <p:cNvPr id="4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834B9C29-E524-DA47-E710-8AACA3CDC9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1" t="6114" r="1865" b="5125"/>
          <a:stretch/>
        </p:blipFill>
        <p:spPr>
          <a:xfrm>
            <a:off x="484695" y="3666744"/>
            <a:ext cx="3507442" cy="1810293"/>
          </a:xfrm>
          <a:prstGeom prst="rect">
            <a:avLst/>
          </a:prstGeom>
          <a:ln w="15875"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F4CC2-C10A-B5A6-67AC-41D837087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2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0C3AB-6260-73E1-A985-490BCE379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9D0C53-A7A8-C85D-2EDD-AD7D2F4BA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8FBDE-A59A-3A83-D278-BC0222BA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39" y="525218"/>
            <a:ext cx="3221675" cy="55463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Here is the DDI Lifecycle Data Warehouse dashboard </a:t>
            </a:r>
            <a:br>
              <a:rPr lang="en-US" sz="3600" dirty="0"/>
            </a:br>
            <a:r>
              <a:rPr lang="en-US" sz="3600" dirty="0"/>
              <a:t>and the several studies it is currently hosting…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280462A-5B47-928A-3245-108B2DCF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63099D9-C8CA-07BE-D170-9EAA7CCE9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95" y="580083"/>
            <a:ext cx="7772400" cy="29043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4AC9A5-3729-6CFD-EB7A-5062D41FC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594" y="3685565"/>
            <a:ext cx="6817629" cy="28390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1180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3CB67-5EE7-4F77-5A4B-E298BB14A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3776"/>
            <a:ext cx="11108998" cy="876125"/>
          </a:xfrm>
        </p:spPr>
        <p:txBody>
          <a:bodyPr>
            <a:normAutofit/>
          </a:bodyPr>
          <a:lstStyle/>
          <a:p>
            <a:r>
              <a:rPr lang="en-US" dirty="0"/>
              <a:t>Downstream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1FC71-FAAB-F559-DCD6-29A4E5EB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24765"/>
            <a:ext cx="5212080" cy="4534258"/>
          </a:xfrm>
        </p:spPr>
        <p:txBody>
          <a:bodyPr>
            <a:normAutofit/>
          </a:bodyPr>
          <a:lstStyle/>
          <a:p>
            <a:r>
              <a:rPr lang="en-US" dirty="0"/>
              <a:t>A mapping was specified between the DDI Lifecycle Data Warehouse and the Observational Medical Outcomes Partnership Common Data Model (OMOP CDM)</a:t>
            </a:r>
          </a:p>
          <a:p>
            <a:r>
              <a:rPr lang="en-US" dirty="0"/>
              <a:t>Using this mapping, an ETL was developed</a:t>
            </a:r>
          </a:p>
          <a:p>
            <a:r>
              <a:rPr lang="en-US" dirty="0"/>
              <a:t>The same ETL has been used to move as many as 12 longitudinal population studies  so far into an </a:t>
            </a:r>
            <a:r>
              <a:rPr lang="en-US" b="1" i="1" dirty="0"/>
              <a:t>AWS data enclave </a:t>
            </a:r>
            <a:r>
              <a:rPr lang="en-US" dirty="0"/>
              <a:t>for OHDSI analytics from the DDI-L data warehouse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5E1B83-8599-F624-88BF-103CFEC01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54" y="1424765"/>
            <a:ext cx="5735124" cy="379858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D6091-441A-557A-FBD1-2AF344D0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8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6228D6-D1B4-3050-BCA5-EE433AB88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85258A-35F3-6BFD-AECB-3F3CAC0EC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F35A6-7B37-CE1C-5875-4A89AFB0F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93776"/>
            <a:ext cx="11108998" cy="876125"/>
          </a:xfrm>
        </p:spPr>
        <p:txBody>
          <a:bodyPr>
            <a:normAutofit/>
          </a:bodyPr>
          <a:lstStyle/>
          <a:p>
            <a:r>
              <a:rPr lang="en-US" dirty="0"/>
              <a:t>Downstream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5609-3129-B663-FDBB-7CBCE85CE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1424765"/>
            <a:ext cx="5212080" cy="4534258"/>
          </a:xfrm>
        </p:spPr>
        <p:txBody>
          <a:bodyPr>
            <a:normAutofit/>
          </a:bodyPr>
          <a:lstStyle/>
          <a:p>
            <a:r>
              <a:rPr lang="en-US" dirty="0"/>
              <a:t>Some studies have the same populations but mostly they did not</a:t>
            </a:r>
          </a:p>
          <a:p>
            <a:r>
              <a:rPr lang="en-US" dirty="0"/>
              <a:t>Several studies have the same protocol </a:t>
            </a:r>
          </a:p>
          <a:p>
            <a:r>
              <a:rPr lang="en-US" dirty="0"/>
              <a:t>None of the studies were merged for lack of data sharing agreements</a:t>
            </a:r>
          </a:p>
          <a:p>
            <a:r>
              <a:rPr lang="en-US" dirty="0"/>
              <a:t>Consequently, each study is hosted in its own OMOP CDM instance in the AWS data enclave</a:t>
            </a:r>
          </a:p>
          <a:p>
            <a:r>
              <a:rPr lang="en-US" dirty="0"/>
              <a:t>Permissions are restricted by OMOP CDM instance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69678-E184-87A2-AF40-D78BEC8E7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954" y="1424765"/>
            <a:ext cx="5735124" cy="37985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AC147-E3B3-3B69-707C-C199E0C6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27F13D-62AA-6AD9-0BAD-D62273ADD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F521C02-03A7-F923-554B-242D2DD76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7DC4F-B998-B18E-FAC6-691BBB6F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3" y="616659"/>
            <a:ext cx="3579401" cy="47981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Using a representation of the data warehouse at the bottom, the mapping looks like this… </a:t>
            </a:r>
          </a:p>
        </p:txBody>
      </p:sp>
      <p:pic>
        <p:nvPicPr>
          <p:cNvPr id="10" name="Content Placeholder 9" descr="A diagram of a group of people&#10;&#10;AI-generated content may be incorrect.">
            <a:extLst>
              <a:ext uri="{FF2B5EF4-FFF2-40B4-BE49-F238E27FC236}">
                <a16:creationId xmlns:a16="http://schemas.microsoft.com/office/drawing/2014/main" id="{F7F99464-4B89-6837-37B5-1C3A9E6CA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956" y="701892"/>
            <a:ext cx="7410450" cy="4798133"/>
          </a:xfr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7526626-6210-C2D0-307B-D94D69E2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4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BD9E28-E803-9FED-B7F0-1F3E59FB2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20D18BE-0B62-2877-6C45-B400E61DD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DC3EC-CA14-347D-17E2-73B44A6F6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63" y="616658"/>
            <a:ext cx="3515837" cy="56126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dirty="0"/>
              <a:t>Two OMOP </a:t>
            </a:r>
            <a:br>
              <a:rPr lang="en-US" sz="3600" dirty="0"/>
            </a:br>
            <a:r>
              <a:rPr lang="en-US" sz="3600" dirty="0"/>
              <a:t>CDM measurements were created – one for the instrument score and the other for the instrument itself</a:t>
            </a:r>
          </a:p>
        </p:txBody>
      </p:sp>
      <p:pic>
        <p:nvPicPr>
          <p:cNvPr id="10" name="Content Placeholder 9" descr="A diagram of a group of people&#10;&#10;AI-generated content may be incorrect.">
            <a:extLst>
              <a:ext uri="{FF2B5EF4-FFF2-40B4-BE49-F238E27FC236}">
                <a16:creationId xmlns:a16="http://schemas.microsoft.com/office/drawing/2014/main" id="{1308AF27-B61B-9C92-8657-351652652E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2956" y="701892"/>
            <a:ext cx="7410450" cy="4798133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021C2-BE47-27F7-F4D5-0C6C4652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9038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560</Words>
  <Application>Microsoft Macintosh PowerPoint</Application>
  <PresentationFormat>Widescreen</PresentationFormat>
  <Paragraphs>57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Avenir Next LT Pro</vt:lpstr>
      <vt:lpstr>Bierstadt</vt:lpstr>
      <vt:lpstr>Grandview Display</vt:lpstr>
      <vt:lpstr>DashVTI</vt:lpstr>
      <vt:lpstr>A DDI Lifecycle Data Warehouse Model</vt:lpstr>
      <vt:lpstr>DDI Lifecycle:   A Data Warehouse Model</vt:lpstr>
      <vt:lpstr>DDI Lifecycle: A Data Warehouse Model</vt:lpstr>
      <vt:lpstr>DDI Lifecycle:   A Data Warehouse Model</vt:lpstr>
      <vt:lpstr>Here is the DDI Lifecycle Data Warehouse dashboard  and the several studies it is currently hosting…</vt:lpstr>
      <vt:lpstr>Downstream </vt:lpstr>
      <vt:lpstr>Downstream (continued)</vt:lpstr>
      <vt:lpstr>Using a representation of the data warehouse at the bottom, the mapping looks like this… </vt:lpstr>
      <vt:lpstr>Two OMOP  CDM measurements were created – one for the instrument score and the other for the instrument itself</vt:lpstr>
      <vt:lpstr>Instrument items and their answers (aka the data warehouse facts) were mapped to observations </vt:lpstr>
      <vt:lpstr>In OMOP CDM 5.4 observations include a foreign key spec. We pointed it to the measurement for the instrument</vt:lpstr>
      <vt:lpstr>Some protocols included lab tests. They were mapped to their own measurements in the OMOP CDM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Greenfield</dc:creator>
  <cp:lastModifiedBy>Jay Greenfield</cp:lastModifiedBy>
  <cp:revision>17</cp:revision>
  <dcterms:created xsi:type="dcterms:W3CDTF">2025-03-20T07:27:30Z</dcterms:created>
  <dcterms:modified xsi:type="dcterms:W3CDTF">2025-03-21T06:22:46Z</dcterms:modified>
</cp:coreProperties>
</file>