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7" r:id="rId4"/>
    <p:sldId id="258" r:id="rId5"/>
    <p:sldId id="263" r:id="rId6"/>
    <p:sldId id="259" r:id="rId7"/>
    <p:sldId id="261" r:id="rId8"/>
    <p:sldId id="264" r:id="rId9"/>
    <p:sldId id="265" r:id="rId10"/>
    <p:sldId id="266" r:id="rId11"/>
    <p:sldId id="260"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57394-4349-4181-AD98-F2BB3ABE45A1}" v="84" dt="2022-06-25T18:24:27.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61447" autoAdjust="0"/>
  </p:normalViewPr>
  <p:slideViewPr>
    <p:cSldViewPr snapToGrid="0">
      <p:cViewPr varScale="1">
        <p:scale>
          <a:sx n="68" d="100"/>
          <a:sy n="68" d="100"/>
        </p:scale>
        <p:origin x="20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B8421-078D-45BA-ABE8-B9C0956D43E1}" type="datetimeFigureOut">
              <a:rPr lang="de-DE" smtClean="0"/>
              <a:t>26.06.2022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3C98D-1887-4C32-815E-C2076787E276}" type="slidenum">
              <a:rPr lang="de-DE" smtClean="0"/>
              <a:t>‹Nr.›</a:t>
            </a:fld>
            <a:endParaRPr lang="de-DE"/>
          </a:p>
        </p:txBody>
      </p:sp>
    </p:spTree>
    <p:extLst>
      <p:ext uri="{BB962C8B-B14F-4D97-AF65-F5344CB8AC3E}">
        <p14:creationId xmlns:p14="http://schemas.microsoft.com/office/powerpoint/2010/main" val="379235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letzten Jahren ist religiöser Extremismus in vielen Teilen der Welt zu einem wachsenden Problem geworden. Während es eine Reihe von Faktoren gibt, die zu diesem Problem beitragen, ist einer der wichtigsten die wachsende Zahl von Menschen, die sich mit einer bestimmten Religion identifizieren. Dies liegt oft daran, dass die Menschen immer religiöser werden, wenn sie nach Sinn und Zweck in ihrem Leben suchen.</a:t>
            </a:r>
          </a:p>
        </p:txBody>
      </p:sp>
      <p:sp>
        <p:nvSpPr>
          <p:cNvPr id="4" name="Foliennummernplatzhalter 3"/>
          <p:cNvSpPr>
            <a:spLocks noGrp="1"/>
          </p:cNvSpPr>
          <p:nvPr>
            <p:ph type="sldNum" sz="quarter" idx="5"/>
          </p:nvPr>
        </p:nvSpPr>
        <p:spPr/>
        <p:txBody>
          <a:bodyPr/>
          <a:lstStyle/>
          <a:p>
            <a:fld id="{4233C98D-1887-4C32-815E-C2076787E276}" type="slidenum">
              <a:rPr lang="de-DE" smtClean="0"/>
              <a:t>1</a:t>
            </a:fld>
            <a:endParaRPr lang="de-DE"/>
          </a:p>
        </p:txBody>
      </p:sp>
    </p:spTree>
    <p:extLst>
      <p:ext uri="{BB962C8B-B14F-4D97-AF65-F5344CB8AC3E}">
        <p14:creationId xmlns:p14="http://schemas.microsoft.com/office/powerpoint/2010/main" val="263049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kann religiöser Extremismus verhindert </a:t>
            </a:r>
            <a:r>
              <a:rPr lang="de-DE" dirty="0" err="1"/>
              <a:t>werden?Diese</a:t>
            </a:r>
            <a:r>
              <a:rPr lang="de-DE" dirty="0"/>
              <a:t> Frage zu beantworten ist schwer, es gibt aber mögliche Maßnahmen, die ergriffen werden könnten, um religiösen Extremismus zu reduzieren, wären:- Bereitstellung von Bildungsangeboten, die religiöse Toleranz und Verständnis fördern- Förderung des Dialogs und der Debatte zwischen verschiedenen religiösen Gruppen- Förderung des Säkularismus und der Trennung von Kirche und Staat- Arbeiten zur Lösung sozialer und wirtschaftlicher Missstände, die von Extremisten ausgenutzt werden können- Störung der Finanzierung und Rekrutierung von Extremisten</a:t>
            </a:r>
          </a:p>
          <a:p>
            <a:endParaRPr lang="de-DE" dirty="0"/>
          </a:p>
          <a:p>
            <a:r>
              <a:rPr lang="de-DE" dirty="0"/>
              <a:t>Säkularismus ist im eine Weltanschauung, die auf einer Trennung von Religion und Staat beruht.</a:t>
            </a:r>
          </a:p>
        </p:txBody>
      </p:sp>
      <p:sp>
        <p:nvSpPr>
          <p:cNvPr id="4" name="Foliennummernplatzhalter 3"/>
          <p:cNvSpPr>
            <a:spLocks noGrp="1"/>
          </p:cNvSpPr>
          <p:nvPr>
            <p:ph type="sldNum" sz="quarter" idx="5"/>
          </p:nvPr>
        </p:nvSpPr>
        <p:spPr/>
        <p:txBody>
          <a:bodyPr/>
          <a:lstStyle/>
          <a:p>
            <a:fld id="{4233C98D-1887-4C32-815E-C2076787E276}" type="slidenum">
              <a:rPr lang="de-DE" smtClean="0"/>
              <a:t>10</a:t>
            </a:fld>
            <a:endParaRPr lang="de-DE"/>
          </a:p>
        </p:txBody>
      </p:sp>
    </p:spTree>
    <p:extLst>
      <p:ext uri="{BB962C8B-B14F-4D97-AF65-F5344CB8AC3E}">
        <p14:creationId xmlns:p14="http://schemas.microsoft.com/office/powerpoint/2010/main" val="303697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Während es wichtig ist, die Gründe für religiösen Extremismus zu verstehen, ist es auch wichtig, sich daran zu erinnern, dass die überwiegende Mehrheit der Menschen, die sich mit einer bestimmten Religion identifizieren, keine Extremisten sind. Tatsächlich praktizieren die meisten Menschen eine Religion friedlich und ohne die Absicht, anderen zu schaden. Nur eine kleine Minderheit treibt ihre Religion auf die Spitze und rechtfertigt damit Gewalt.</a:t>
            </a:r>
          </a:p>
        </p:txBody>
      </p:sp>
      <p:sp>
        <p:nvSpPr>
          <p:cNvPr id="4" name="Foliennummernplatzhalter 3"/>
          <p:cNvSpPr>
            <a:spLocks noGrp="1"/>
          </p:cNvSpPr>
          <p:nvPr>
            <p:ph type="sldNum" sz="quarter" idx="5"/>
          </p:nvPr>
        </p:nvSpPr>
        <p:spPr/>
        <p:txBody>
          <a:bodyPr/>
          <a:lstStyle/>
          <a:p>
            <a:fld id="{4233C98D-1887-4C32-815E-C2076787E276}" type="slidenum">
              <a:rPr lang="de-DE" smtClean="0"/>
              <a:t>2</a:t>
            </a:fld>
            <a:endParaRPr lang="de-DE"/>
          </a:p>
        </p:txBody>
      </p:sp>
    </p:spTree>
    <p:extLst>
      <p:ext uri="{BB962C8B-B14F-4D97-AF65-F5344CB8AC3E}">
        <p14:creationId xmlns:p14="http://schemas.microsoft.com/office/powerpoint/2010/main" val="389645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Religiöser Extremismus wird definiert als sehr starke religiöse Überzeugungen, die zu Gewalt oder Intoleranz gegenüber anderen führen.</a:t>
            </a:r>
          </a:p>
        </p:txBody>
      </p:sp>
      <p:sp>
        <p:nvSpPr>
          <p:cNvPr id="4" name="Foliennummernplatzhalter 3"/>
          <p:cNvSpPr>
            <a:spLocks noGrp="1"/>
          </p:cNvSpPr>
          <p:nvPr>
            <p:ph type="sldNum" sz="quarter" idx="5"/>
          </p:nvPr>
        </p:nvSpPr>
        <p:spPr/>
        <p:txBody>
          <a:bodyPr/>
          <a:lstStyle/>
          <a:p>
            <a:fld id="{4233C98D-1887-4C32-815E-C2076787E276}" type="slidenum">
              <a:rPr lang="de-DE" smtClean="0"/>
              <a:t>3</a:t>
            </a:fld>
            <a:endParaRPr lang="de-DE"/>
          </a:p>
        </p:txBody>
      </p:sp>
    </p:spTree>
    <p:extLst>
      <p:ext uri="{BB962C8B-B14F-4D97-AF65-F5344CB8AC3E}">
        <p14:creationId xmlns:p14="http://schemas.microsoft.com/office/powerpoint/2010/main" val="339006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 kann in verschiedenen Religionen auf unterschiedliche Weise gesehen werden, aber einige Beispiele umfassen radikale Islamisten, die daran glauben, Gewalt anzuwenden, um ihren Glauben zu verbreiten, und extremistische Christen, die glauben, dass jeder verfolgt werden sollte, der nicht ihrer spezifischen Interpretation der Bibel folgt.</a:t>
            </a:r>
          </a:p>
        </p:txBody>
      </p:sp>
      <p:sp>
        <p:nvSpPr>
          <p:cNvPr id="4" name="Foliennummernplatzhalter 3"/>
          <p:cNvSpPr>
            <a:spLocks noGrp="1"/>
          </p:cNvSpPr>
          <p:nvPr>
            <p:ph type="sldNum" sz="quarter" idx="5"/>
          </p:nvPr>
        </p:nvSpPr>
        <p:spPr/>
        <p:txBody>
          <a:bodyPr/>
          <a:lstStyle/>
          <a:p>
            <a:fld id="{4233C98D-1887-4C32-815E-C2076787E276}" type="slidenum">
              <a:rPr lang="de-DE" smtClean="0"/>
              <a:t>4</a:t>
            </a:fld>
            <a:endParaRPr lang="de-DE"/>
          </a:p>
        </p:txBody>
      </p:sp>
    </p:spTree>
    <p:extLst>
      <p:ext uri="{BB962C8B-B14F-4D97-AF65-F5344CB8AC3E}">
        <p14:creationId xmlns:p14="http://schemas.microsoft.com/office/powerpoint/2010/main" val="257931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Einige Beispiele für religiösen Extremismus sind:</a:t>
            </a:r>
          </a:p>
        </p:txBody>
      </p:sp>
      <p:sp>
        <p:nvSpPr>
          <p:cNvPr id="4" name="Foliennummernplatzhalter 3"/>
          <p:cNvSpPr>
            <a:spLocks noGrp="1"/>
          </p:cNvSpPr>
          <p:nvPr>
            <p:ph type="sldNum" sz="quarter" idx="5"/>
          </p:nvPr>
        </p:nvSpPr>
        <p:spPr/>
        <p:txBody>
          <a:bodyPr/>
          <a:lstStyle/>
          <a:p>
            <a:fld id="{4233C98D-1887-4C32-815E-C2076787E276}" type="slidenum">
              <a:rPr lang="de-DE" smtClean="0"/>
              <a:t>5</a:t>
            </a:fld>
            <a:endParaRPr lang="de-DE"/>
          </a:p>
        </p:txBody>
      </p:sp>
    </p:spTree>
    <p:extLst>
      <p:ext uri="{BB962C8B-B14F-4D97-AF65-F5344CB8AC3E}">
        <p14:creationId xmlns:p14="http://schemas.microsoft.com/office/powerpoint/2010/main" val="37668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Anschläge vom 11. </a:t>
            </a:r>
            <a:r>
              <a:rPr lang="de-DE" dirty="0" err="1"/>
              <a:t>SeptemberDie</a:t>
            </a:r>
            <a:r>
              <a:rPr lang="de-DE" dirty="0"/>
              <a:t> Anschläge vom 11. September waren eine Serie von vier koordinierten Terroranschlägen der islamistischen Terrorgruppe Al-Qaida auf die Vereinigten Staaten am Morgen des 11. September 2001. Die Anschläge töteten 2.996 Menschen, verletzten über 6.000 weitere und verursachten mindestens 10 Milliarden Dollar an Infrastruktur- und </a:t>
            </a:r>
            <a:r>
              <a:rPr lang="de-DE" dirty="0" err="1"/>
              <a:t>Sachschäden.Die</a:t>
            </a:r>
            <a:r>
              <a:rPr lang="de-DE" dirty="0"/>
              <a:t> Anschläge waren der tödlichste Terroranschlag auf US-amerikanischem Boden in der Geschichte und lösten die größte eintägige Mobilisierung von Strafverfolgungspersonal in der Geschichte der USA aus, wobei etwa 40.000 Beamte nach New York City entsandt wurden.</a:t>
            </a:r>
          </a:p>
        </p:txBody>
      </p:sp>
      <p:sp>
        <p:nvSpPr>
          <p:cNvPr id="4" name="Foliennummernplatzhalter 3"/>
          <p:cNvSpPr>
            <a:spLocks noGrp="1"/>
          </p:cNvSpPr>
          <p:nvPr>
            <p:ph type="sldNum" sz="quarter" idx="5"/>
          </p:nvPr>
        </p:nvSpPr>
        <p:spPr/>
        <p:txBody>
          <a:bodyPr/>
          <a:lstStyle/>
          <a:p>
            <a:fld id="{4233C98D-1887-4C32-815E-C2076787E276}" type="slidenum">
              <a:rPr lang="de-DE" smtClean="0"/>
              <a:t>6</a:t>
            </a:fld>
            <a:endParaRPr lang="de-DE"/>
          </a:p>
        </p:txBody>
      </p:sp>
    </p:spTree>
    <p:extLst>
      <p:ext uri="{BB962C8B-B14F-4D97-AF65-F5344CB8AC3E}">
        <p14:creationId xmlns:p14="http://schemas.microsoft.com/office/powerpoint/2010/main" val="32544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Zerstörung der Bamiyan-Buddhas durch die Taliban in </a:t>
            </a:r>
            <a:r>
              <a:rPr lang="de-DE" dirty="0" err="1"/>
              <a:t>AfghanistanDie</a:t>
            </a:r>
            <a:r>
              <a:rPr lang="de-DE" dirty="0"/>
              <a:t> Bamiyan-Buddhas waren zwei große Statuen stehender Buddhas, die in die Seite einer Klippe im </a:t>
            </a:r>
            <a:r>
              <a:rPr lang="de-DE" dirty="0" err="1"/>
              <a:t>Bamiyan</a:t>
            </a:r>
            <a:r>
              <a:rPr lang="de-DE" dirty="0"/>
              <a:t>-Tal in der Region </a:t>
            </a:r>
            <a:r>
              <a:rPr lang="de-DE" dirty="0" err="1"/>
              <a:t>Hazarajat</a:t>
            </a:r>
            <a:r>
              <a:rPr lang="de-DE" dirty="0"/>
              <a:t> in Zentralafghanistan gehauen wurden. Sie waren die größten Beispiele für stehende Buddhas der Welt und wahrscheinlich die berühmtesten buddhistischen Relikte in Afghanistan.</a:t>
            </a:r>
          </a:p>
        </p:txBody>
      </p:sp>
      <p:sp>
        <p:nvSpPr>
          <p:cNvPr id="4" name="Foliennummernplatzhalter 3"/>
          <p:cNvSpPr>
            <a:spLocks noGrp="1"/>
          </p:cNvSpPr>
          <p:nvPr>
            <p:ph type="sldNum" sz="quarter" idx="5"/>
          </p:nvPr>
        </p:nvSpPr>
        <p:spPr/>
        <p:txBody>
          <a:bodyPr/>
          <a:lstStyle/>
          <a:p>
            <a:fld id="{4233C98D-1887-4C32-815E-C2076787E276}" type="slidenum">
              <a:rPr lang="de-DE" smtClean="0"/>
              <a:t>7</a:t>
            </a:fld>
            <a:endParaRPr lang="de-DE"/>
          </a:p>
        </p:txBody>
      </p:sp>
    </p:spTree>
    <p:extLst>
      <p:ext uri="{BB962C8B-B14F-4D97-AF65-F5344CB8AC3E}">
        <p14:creationId xmlns:p14="http://schemas.microsoft.com/office/powerpoint/2010/main" val="3052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Was sind die Ursachen für religiösen </a:t>
            </a:r>
            <a:r>
              <a:rPr lang="de-DE" dirty="0" err="1"/>
              <a:t>Extremismus?Auf</a:t>
            </a:r>
            <a:r>
              <a:rPr lang="de-DE" dirty="0"/>
              <a:t>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8</a:t>
            </a:fld>
            <a:endParaRPr lang="de-DE"/>
          </a:p>
        </p:txBody>
      </p:sp>
    </p:spTree>
    <p:extLst>
      <p:ext uri="{BB962C8B-B14F-4D97-AF65-F5344CB8AC3E}">
        <p14:creationId xmlns:p14="http://schemas.microsoft.com/office/powerpoint/2010/main" val="399709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Was sind die Ursachen für religiösen </a:t>
            </a:r>
            <a:r>
              <a:rPr lang="de-DE" dirty="0" err="1"/>
              <a:t>Extremismus?Auf</a:t>
            </a:r>
            <a:r>
              <a:rPr lang="de-DE" dirty="0"/>
              <a:t>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9</a:t>
            </a:fld>
            <a:endParaRPr lang="de-DE"/>
          </a:p>
        </p:txBody>
      </p:sp>
    </p:spTree>
    <p:extLst>
      <p:ext uri="{BB962C8B-B14F-4D97-AF65-F5344CB8AC3E}">
        <p14:creationId xmlns:p14="http://schemas.microsoft.com/office/powerpoint/2010/main" val="1023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86327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8606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65083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90330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19132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78243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0422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5911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22297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7022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46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‹Nr.›</a:t>
            </a:fld>
            <a:endParaRPr lang="en-US"/>
          </a:p>
        </p:txBody>
      </p:sp>
    </p:spTree>
    <p:extLst>
      <p:ext uri="{BB962C8B-B14F-4D97-AF65-F5344CB8AC3E}">
        <p14:creationId xmlns:p14="http://schemas.microsoft.com/office/powerpoint/2010/main" val="32116708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3"/>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46E0A67-0FB4-4F34-4615-0DFF729458F1}"/>
              </a:ext>
            </a:extLst>
          </p:cNvPr>
          <p:cNvPicPr>
            <a:picLocks noChangeAspect="1"/>
          </p:cNvPicPr>
          <p:nvPr/>
        </p:nvPicPr>
        <p:blipFill rotWithShape="1">
          <a:blip r:embed="rId4">
            <a:alphaModFix amt="84000"/>
          </a:blip>
          <a:srcRect r="-1" b="6173"/>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5" name="Freeform: Shape 14">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6096000" y="1943098"/>
            <a:ext cx="5410200" cy="3184241"/>
          </a:xfrm>
        </p:spPr>
        <p:txBody>
          <a:bodyPr>
            <a:normAutofit/>
          </a:bodyPr>
          <a:lstStyle/>
          <a:p>
            <a:pPr algn="r"/>
            <a:r>
              <a:rPr lang="de-DE" dirty="0">
                <a:highlight>
                  <a:srgbClr val="00FFFF"/>
                </a:highlight>
                <a:ea typeface="+mj-lt"/>
                <a:cs typeface="+mj-lt"/>
              </a:rPr>
              <a:t>Religiöser </a:t>
            </a:r>
            <a:r>
              <a:rPr lang="de-DE" dirty="0" err="1">
                <a:highlight>
                  <a:srgbClr val="00FFFF"/>
                </a:highlight>
                <a:ea typeface="+mj-lt"/>
                <a:cs typeface="+mj-lt"/>
              </a:rPr>
              <a:t>extremismus</a:t>
            </a:r>
            <a:endParaRPr lang="de-DE" dirty="0">
              <a:highlight>
                <a:srgbClr val="00FFFF"/>
              </a:highlight>
            </a:endParaRPr>
          </a:p>
        </p:txBody>
      </p:sp>
      <p:sp>
        <p:nvSpPr>
          <p:cNvPr id="3" name="Untertitel 2"/>
          <p:cNvSpPr>
            <a:spLocks noGrp="1"/>
          </p:cNvSpPr>
          <p:nvPr>
            <p:ph type="subTitle" idx="1"/>
          </p:nvPr>
        </p:nvSpPr>
        <p:spPr>
          <a:xfrm>
            <a:off x="5187411" y="5390539"/>
            <a:ext cx="5250013" cy="634245"/>
          </a:xfrm>
        </p:spPr>
        <p:txBody>
          <a:bodyPr>
            <a:normAutofit/>
          </a:bodyPr>
          <a:lstStyle/>
          <a:p>
            <a:pPr algn="r"/>
            <a:endParaRPr lang="de-DE">
              <a:solidFill>
                <a:srgbClr val="FFFFFF"/>
              </a:solidFill>
            </a:endParaRPr>
          </a:p>
        </p:txBody>
      </p:sp>
      <p:grpSp>
        <p:nvGrpSpPr>
          <p:cNvPr id="17" name="Group 16">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749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5. Religiösen Extremismus verhindern</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Bereitstellen von Bildungsangeboten</a:t>
            </a:r>
          </a:p>
          <a:p>
            <a:r>
              <a:rPr lang="de-DE" sz="2000" dirty="0"/>
              <a:t>Förderung des Dialogs und der Debatte zwischen religiösen Gruppen</a:t>
            </a:r>
          </a:p>
          <a:p>
            <a:r>
              <a:rPr lang="de-DE" sz="2000" dirty="0"/>
              <a:t>Förderung des Säkularismus</a:t>
            </a:r>
          </a:p>
          <a:p>
            <a:r>
              <a:rPr lang="de-DE" sz="2000" dirty="0"/>
              <a:t>Lösen von sozialer und wirtschaftlichen Missständen</a:t>
            </a:r>
          </a:p>
          <a:p>
            <a:r>
              <a:rPr lang="de-DE" sz="2000" dirty="0"/>
              <a:t>Finanzierung und Rekrutierung von Extremisten stoppen</a:t>
            </a:r>
          </a:p>
        </p:txBody>
      </p:sp>
      <p:sp>
        <p:nvSpPr>
          <p:cNvPr id="4" name="Titel 1">
            <a:extLst>
              <a:ext uri="{FF2B5EF4-FFF2-40B4-BE49-F238E27FC236}">
                <a16:creationId xmlns:a16="http://schemas.microsoft.com/office/drawing/2014/main" id="{608F759F-9B20-5C14-099E-E72EA758636D}"/>
              </a:ext>
            </a:extLst>
          </p:cNvPr>
          <p:cNvSpPr txBox="1">
            <a:spLocks/>
          </p:cNvSpPr>
          <p:nvPr/>
        </p:nvSpPr>
        <p:spPr>
          <a:xfrm>
            <a:off x="3056540" y="685800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627934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grpSp>
        <p:nvGrpSpPr>
          <p:cNvPr id="16" name="Group 15">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1">
            <a:extLst>
              <a:ext uri="{FF2B5EF4-FFF2-40B4-BE49-F238E27FC236}">
                <a16:creationId xmlns:a16="http://schemas.microsoft.com/office/drawing/2014/main" id="{F16113DE-7CF8-3CFD-62DE-E0893463803C}"/>
              </a:ext>
            </a:extLst>
          </p:cNvPr>
          <p:cNvSpPr txBox="1">
            <a:spLocks/>
          </p:cNvSpPr>
          <p:nvPr/>
        </p:nvSpPr>
        <p:spPr>
          <a:xfrm>
            <a:off x="-38367" y="-78898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47154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F04C38B-E6C7-5326-8E58-5E8A52D9ED59}"/>
              </a:ext>
            </a:extLst>
          </p:cNvPr>
          <p:cNvSpPr>
            <a:spLocks noGrp="1"/>
          </p:cNvSpPr>
          <p:nvPr>
            <p:ph idx="1"/>
          </p:nvPr>
        </p:nvSpPr>
        <p:spPr/>
        <p:txBody>
          <a:bodyPr>
            <a:normAutofit/>
          </a:bodyPr>
          <a:lstStyle/>
          <a:p>
            <a:r>
              <a:rPr lang="de-DE" sz="2000" dirty="0"/>
              <a:t>Wikipedia</a:t>
            </a:r>
          </a:p>
          <a:p>
            <a:r>
              <a:rPr lang="de-DE" sz="2000" dirty="0"/>
              <a:t>Bundeszentrale für politische Bildung</a:t>
            </a:r>
          </a:p>
          <a:p>
            <a:r>
              <a:rPr lang="de-DE" sz="2000" dirty="0"/>
              <a:t>Arte.TV</a:t>
            </a:r>
          </a:p>
          <a:p>
            <a:r>
              <a:rPr lang="de-DE" sz="2000" dirty="0"/>
              <a:t>WDR</a:t>
            </a:r>
          </a:p>
          <a:p>
            <a:endParaRPr lang="de-DE" sz="2000" dirty="0"/>
          </a:p>
        </p:txBody>
      </p:sp>
      <p:sp>
        <p:nvSpPr>
          <p:cNvPr id="4" name="Titel 1">
            <a:extLst>
              <a:ext uri="{FF2B5EF4-FFF2-40B4-BE49-F238E27FC236}">
                <a16:creationId xmlns:a16="http://schemas.microsoft.com/office/drawing/2014/main" id="{82BBB1C4-9CD5-4006-58D0-779B98CCFAAD}"/>
              </a:ext>
            </a:extLst>
          </p:cNvPr>
          <p:cNvSpPr txBox="1">
            <a:spLocks/>
          </p:cNvSpPr>
          <p:nvPr/>
        </p:nvSpPr>
        <p:spPr>
          <a:xfrm>
            <a:off x="4090288" y="5229301"/>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
        <p:nvSpPr>
          <p:cNvPr id="6" name="Titel 1">
            <a:extLst>
              <a:ext uri="{FF2B5EF4-FFF2-40B4-BE49-F238E27FC236}">
                <a16:creationId xmlns:a16="http://schemas.microsoft.com/office/drawing/2014/main" id="{FC0DE157-085A-C726-F2A2-833FB1A3C7BB}"/>
              </a:ext>
            </a:extLst>
          </p:cNvPr>
          <p:cNvSpPr txBox="1">
            <a:spLocks/>
          </p:cNvSpPr>
          <p:nvPr/>
        </p:nvSpPr>
        <p:spPr>
          <a:xfrm>
            <a:off x="1219200" y="119562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2836983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57E4E-C595-CC30-D3A0-D8CCC7D449D2}"/>
              </a:ext>
            </a:extLst>
          </p:cNvPr>
          <p:cNvSpPr>
            <a:spLocks noGrp="1"/>
          </p:cNvSpPr>
          <p:nvPr>
            <p:ph type="title"/>
          </p:nvPr>
        </p:nvSpPr>
        <p:spPr/>
        <p:txBody>
          <a:bodyPr/>
          <a:lstStyle/>
          <a:p>
            <a:r>
              <a:rPr lang="de-DE" dirty="0">
                <a:highlight>
                  <a:srgbClr val="00FFFF"/>
                </a:highlight>
              </a:rPr>
              <a:t>Agenda</a:t>
            </a:r>
          </a:p>
        </p:txBody>
      </p:sp>
      <p:sp>
        <p:nvSpPr>
          <p:cNvPr id="3" name="Inhaltsplatzhalter 2">
            <a:extLst>
              <a:ext uri="{FF2B5EF4-FFF2-40B4-BE49-F238E27FC236}">
                <a16:creationId xmlns:a16="http://schemas.microsoft.com/office/drawing/2014/main" id="{A4F95E3B-E97E-8219-EC61-49AEB95905A7}"/>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de-DE" sz="2000" dirty="0">
                <a:ea typeface="+mn-lt"/>
                <a:cs typeface="+mn-lt"/>
              </a:rPr>
              <a:t>Was ist religiöser Extremismus</a:t>
            </a:r>
            <a:endParaRPr lang="de-DE" sz="2000" dirty="0"/>
          </a:p>
          <a:p>
            <a:pPr marL="457200" indent="-457200">
              <a:buFont typeface="+mj-lt"/>
              <a:buAutoNum type="arabicPeriod"/>
            </a:pPr>
            <a:r>
              <a:rPr lang="de-DE" sz="2000" dirty="0">
                <a:ea typeface="+mn-lt"/>
                <a:cs typeface="+mn-lt"/>
              </a:rPr>
              <a:t>Beispiele für religiösen Extremismus</a:t>
            </a:r>
          </a:p>
          <a:p>
            <a:pPr marL="457200" indent="-457200">
              <a:buFont typeface="+mj-lt"/>
              <a:buAutoNum type="arabicPeriod"/>
            </a:pPr>
            <a:r>
              <a:rPr lang="de-DE" sz="2000" dirty="0">
                <a:ea typeface="+mn-lt"/>
                <a:cs typeface="+mn-lt"/>
              </a:rPr>
              <a:t>Ursachen von religiösen Extremismus</a:t>
            </a:r>
          </a:p>
          <a:p>
            <a:pPr marL="457200" indent="-457200">
              <a:buFont typeface="+mj-lt"/>
              <a:buAutoNum type="arabicPeriod"/>
            </a:pPr>
            <a:r>
              <a:rPr lang="de-DE" sz="2000" dirty="0">
                <a:ea typeface="+mn-lt"/>
                <a:cs typeface="+mn-lt"/>
              </a:rPr>
              <a:t>Folgen von religiöser Extremismus</a:t>
            </a:r>
          </a:p>
          <a:p>
            <a:pPr marL="457200" indent="-457200">
              <a:buFont typeface="+mj-lt"/>
              <a:buAutoNum type="arabicPeriod"/>
            </a:pPr>
            <a:r>
              <a:rPr lang="de-DE" sz="2000" dirty="0">
                <a:ea typeface="+mn-lt"/>
                <a:cs typeface="+mn-lt"/>
              </a:rPr>
              <a:t>Religiösen Extremismus verhindern</a:t>
            </a:r>
            <a:endParaRPr lang="de-DE" sz="2000" dirty="0"/>
          </a:p>
        </p:txBody>
      </p:sp>
    </p:spTree>
    <p:extLst>
      <p:ext uri="{BB962C8B-B14F-4D97-AF65-F5344CB8AC3E}">
        <p14:creationId xmlns:p14="http://schemas.microsoft.com/office/powerpoint/2010/main" val="428663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 name="Group 7">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3" name="Rectangle 12">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DF4118-3EAA-C6D0-B2DD-A8BF9C32AAD9}"/>
              </a:ext>
            </a:extLst>
          </p:cNvPr>
          <p:cNvSpPr>
            <a:spLocks noGrp="1"/>
          </p:cNvSpPr>
          <p:nvPr>
            <p:ph type="title"/>
          </p:nvPr>
        </p:nvSpPr>
        <p:spPr>
          <a:xfrm>
            <a:off x="2039815" y="2984864"/>
            <a:ext cx="9135460" cy="2863778"/>
          </a:xfrm>
        </p:spPr>
        <p:txBody>
          <a:bodyPr vert="horz" lIns="91440" tIns="45720" rIns="91440" bIns="45720" rtlCol="0" anchor="b">
            <a:normAutofit/>
          </a:bodyPr>
          <a:lstStyle/>
          <a:p>
            <a:pPr algn="r">
              <a:lnSpc>
                <a:spcPct val="110000"/>
              </a:lnSpc>
            </a:pPr>
            <a:r>
              <a:rPr lang="en-US" sz="4100" i="1" kern="1200" dirty="0">
                <a:solidFill>
                  <a:srgbClr val="000000"/>
                </a:solidFill>
                <a:highlight>
                  <a:srgbClr val="00FFFF"/>
                </a:highlight>
                <a:latin typeface="+mj-lt"/>
                <a:ea typeface="+mj-ea"/>
                <a:cs typeface="+mj-cs"/>
              </a:rPr>
              <a:t>Sehr </a:t>
            </a:r>
            <a:r>
              <a:rPr lang="en-US" sz="4100" i="1" kern="1200" dirty="0" err="1">
                <a:solidFill>
                  <a:srgbClr val="000000"/>
                </a:solidFill>
                <a:highlight>
                  <a:srgbClr val="00FFFF"/>
                </a:highlight>
                <a:latin typeface="+mj-lt"/>
                <a:ea typeface="+mj-ea"/>
                <a:cs typeface="+mj-cs"/>
              </a:rPr>
              <a:t>starke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religiöse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Überzeugungen</a:t>
            </a:r>
            <a:r>
              <a:rPr lang="en-US" sz="4100" i="1" kern="1200" dirty="0">
                <a:solidFill>
                  <a:srgbClr val="000000"/>
                </a:solidFill>
                <a:highlight>
                  <a:srgbClr val="00FFFF"/>
                </a:highlight>
                <a:latin typeface="+mj-lt"/>
                <a:ea typeface="+mj-ea"/>
                <a:cs typeface="+mj-cs"/>
              </a:rPr>
              <a:t>, die </a:t>
            </a:r>
            <a:r>
              <a:rPr lang="en-US" sz="4100" i="1" kern="1200" dirty="0" err="1">
                <a:solidFill>
                  <a:srgbClr val="000000"/>
                </a:solidFill>
                <a:highlight>
                  <a:srgbClr val="00FFFF"/>
                </a:highlight>
                <a:latin typeface="+mj-lt"/>
                <a:ea typeface="+mj-ea"/>
                <a:cs typeface="+mj-cs"/>
              </a:rPr>
              <a:t>zu</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Gewalt</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oder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Intoleranz</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gegenüber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anderen</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führen</a:t>
            </a:r>
            <a:endParaRPr lang="en-US" sz="4100" i="1" kern="1200" dirty="0">
              <a:solidFill>
                <a:srgbClr val="000000"/>
              </a:solidFill>
              <a:highlight>
                <a:srgbClr val="00FFFF"/>
              </a:highlight>
              <a:latin typeface="+mj-lt"/>
              <a:ea typeface="+mj-ea"/>
              <a:cs typeface="+mj-cs"/>
            </a:endParaRPr>
          </a:p>
        </p:txBody>
      </p:sp>
      <p:grpSp>
        <p:nvGrpSpPr>
          <p:cNvPr id="15" name="Group 14">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hteck 13">
            <a:extLst>
              <a:ext uri="{FF2B5EF4-FFF2-40B4-BE49-F238E27FC236}">
                <a16:creationId xmlns:a16="http://schemas.microsoft.com/office/drawing/2014/main" id="{D133ED9B-F1BD-CA86-05A8-B9569EB05846}"/>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18868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1. Was ist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Sehr starke religiöse Überzeugung</a:t>
            </a:r>
          </a:p>
          <a:p>
            <a:r>
              <a:rPr lang="de-DE" sz="2000" dirty="0"/>
              <a:t>Führt zu Gewalt und Intoleranz</a:t>
            </a:r>
          </a:p>
          <a:p>
            <a:r>
              <a:rPr lang="de-DE" sz="2000" dirty="0"/>
              <a:t>Radikale Islamisten, Christen, …</a:t>
            </a:r>
          </a:p>
          <a:p>
            <a:pPr marL="0" indent="0">
              <a:buNone/>
            </a:pPr>
            <a:endParaRPr lang="de-DE" sz="1800" dirty="0"/>
          </a:p>
        </p:txBody>
      </p:sp>
    </p:spTree>
    <p:extLst>
      <p:ext uri="{BB962C8B-B14F-4D97-AF65-F5344CB8AC3E}">
        <p14:creationId xmlns:p14="http://schemas.microsoft.com/office/powerpoint/2010/main" val="327605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2. Beispiele für religiösen Extremismus</a:t>
            </a:r>
            <a:endParaRPr lang="de-DE" dirty="0">
              <a:highlight>
                <a:srgbClr val="00FFFF"/>
              </a:highlight>
            </a:endParaRPr>
          </a:p>
        </p:txBody>
      </p:sp>
      <p:sp>
        <p:nvSpPr>
          <p:cNvPr id="6" name="Rechteck 5">
            <a:extLst>
              <a:ext uri="{FF2B5EF4-FFF2-40B4-BE49-F238E27FC236}">
                <a16:creationId xmlns:a16="http://schemas.microsoft.com/office/drawing/2014/main" id="{15BE6AD5-FE9F-F2EA-BC8B-87F9F9803862}"/>
              </a:ext>
            </a:extLst>
          </p:cNvPr>
          <p:cNvSpPr/>
          <p:nvPr/>
        </p:nvSpPr>
        <p:spPr>
          <a:xfrm>
            <a:off x="1755789"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5" descr="Ein Bild, das Himmel, draußen, Stadt, Wolkenkratzer enthält.&#10;&#10;Beschreibung automatisch generiert.">
            <a:extLst>
              <a:ext uri="{FF2B5EF4-FFF2-40B4-BE49-F238E27FC236}">
                <a16:creationId xmlns:a16="http://schemas.microsoft.com/office/drawing/2014/main" id="{44F725A6-5029-7AE7-1D64-93088E1BADA0}"/>
              </a:ext>
            </a:extLst>
          </p:cNvPr>
          <p:cNvPicPr>
            <a:picLocks noChangeAspect="1"/>
          </p:cNvPicPr>
          <p:nvPr/>
        </p:nvPicPr>
        <p:blipFill rotWithShape="1">
          <a:blip r:embed="rId3"/>
          <a:srcRect l="39052" t="168" r="1516"/>
          <a:stretch/>
        </p:blipFill>
        <p:spPr>
          <a:xfrm>
            <a:off x="1679586" y="2523063"/>
            <a:ext cx="3629010" cy="3429000"/>
          </a:xfrm>
          <a:prstGeom prst="rect">
            <a:avLst/>
          </a:prstGeom>
        </p:spPr>
      </p:pic>
      <p:sp>
        <p:nvSpPr>
          <p:cNvPr id="7" name="Rechteck 6">
            <a:extLst>
              <a:ext uri="{FF2B5EF4-FFF2-40B4-BE49-F238E27FC236}">
                <a16:creationId xmlns:a16="http://schemas.microsoft.com/office/drawing/2014/main" id="{5323BAB3-7443-4916-33C8-0AB943C54BD1}"/>
              </a:ext>
            </a:extLst>
          </p:cNvPr>
          <p:cNvSpPr/>
          <p:nvPr/>
        </p:nvSpPr>
        <p:spPr>
          <a:xfrm>
            <a:off x="6815731"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5">
            <a:extLst>
              <a:ext uri="{FF2B5EF4-FFF2-40B4-BE49-F238E27FC236}">
                <a16:creationId xmlns:a16="http://schemas.microsoft.com/office/drawing/2014/main" id="{7D7B655B-7955-8BF8-6831-1E9B75D54722}"/>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6739466" y="2523063"/>
            <a:ext cx="3629010" cy="3429000"/>
          </a:xfrm>
          <a:prstGeom prst="rect">
            <a:avLst/>
          </a:prstGeom>
        </p:spPr>
      </p:pic>
    </p:spTree>
    <p:extLst>
      <p:ext uri="{BB962C8B-B14F-4D97-AF65-F5344CB8AC3E}">
        <p14:creationId xmlns:p14="http://schemas.microsoft.com/office/powerpoint/2010/main" val="4015412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a:highlight>
                  <a:srgbClr val="00FFFF"/>
                </a:highlight>
              </a:rPr>
              <a:t>11. September</a:t>
            </a:r>
          </a:p>
        </p:txBody>
      </p:sp>
      <p:pic>
        <p:nvPicPr>
          <p:cNvPr id="5" name="Grafik 5" descr="Ein Bild, das Himmel, draußen, Stadt, Wolkenkratzer enthält.&#10;&#10;Beschreibung automatisch generiert.">
            <a:extLst>
              <a:ext uri="{FF2B5EF4-FFF2-40B4-BE49-F238E27FC236}">
                <a16:creationId xmlns:a16="http://schemas.microsoft.com/office/drawing/2014/main" id="{C0E8C87B-4E7D-4DA7-9F25-3B025911CE7F}"/>
              </a:ext>
            </a:extLst>
          </p:cNvPr>
          <p:cNvPicPr>
            <a:picLocks noGrp="1" noChangeAspect="1"/>
          </p:cNvPicPr>
          <p:nvPr>
            <p:ph type="pic" idx="1"/>
          </p:nvPr>
        </p:nvPicPr>
        <p:blipFill rotWithShape="1">
          <a:blip r:embed="rId3"/>
          <a:srcRect l="39052" t="168" r="1516"/>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fontScale="85000" lnSpcReduction="10000"/>
          </a:bodyPr>
          <a:lstStyle/>
          <a:p>
            <a:pPr marL="285750" indent="-285750">
              <a:buFont typeface="Arial" panose="020B0604020202020204" pitchFamily="34" charset="0"/>
              <a:buChar char="•"/>
            </a:pPr>
            <a:r>
              <a:rPr lang="de-DE" sz="1800" dirty="0"/>
              <a:t>11. September 2001</a:t>
            </a:r>
          </a:p>
          <a:p>
            <a:pPr marL="285750" indent="-285750">
              <a:buFont typeface="Arial" panose="020B0604020202020204" pitchFamily="34" charset="0"/>
              <a:buChar char="•"/>
            </a:pPr>
            <a:r>
              <a:rPr lang="de-DE" sz="1800" dirty="0"/>
              <a:t>Durch Al-Qaida</a:t>
            </a:r>
          </a:p>
          <a:p>
            <a:pPr marL="285750" indent="-285750">
              <a:buFont typeface="Arial" panose="020B0604020202020204" pitchFamily="34" charset="0"/>
              <a:buChar char="•"/>
            </a:pPr>
            <a:r>
              <a:rPr lang="de-DE" sz="1800" dirty="0"/>
              <a:t>Vereinigten Staaten von Amerika</a:t>
            </a:r>
          </a:p>
          <a:p>
            <a:pPr marL="285750" indent="-285750">
              <a:buFont typeface="Arial" panose="020B0604020202020204" pitchFamily="34" charset="0"/>
              <a:buChar char="•"/>
            </a:pPr>
            <a:r>
              <a:rPr lang="de-DE" sz="1800" dirty="0"/>
              <a:t>2996 Tote; 6000 Verletzte</a:t>
            </a:r>
          </a:p>
          <a:p>
            <a:pPr marL="285750" indent="-285750">
              <a:buFont typeface="Arial" panose="020B0604020202020204" pitchFamily="34" charset="0"/>
              <a:buChar char="•"/>
            </a:pPr>
            <a:r>
              <a:rPr lang="de-DE" sz="1800" dirty="0"/>
              <a:t>10 Milliarden USD an Schaden</a:t>
            </a:r>
          </a:p>
        </p:txBody>
      </p:sp>
      <p:pic>
        <p:nvPicPr>
          <p:cNvPr id="7" name="Grafik 5">
            <a:extLst>
              <a:ext uri="{FF2B5EF4-FFF2-40B4-BE49-F238E27FC236}">
                <a16:creationId xmlns:a16="http://schemas.microsoft.com/office/drawing/2014/main" id="{8792AAAA-E882-08E3-894D-4C9057CCAD59}"/>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5674810" y="6969623"/>
            <a:ext cx="5827016" cy="5505865"/>
          </a:xfrm>
          <a:prstGeom prst="rect">
            <a:avLst/>
          </a:prstGeom>
        </p:spPr>
      </p:pic>
    </p:spTree>
    <p:extLst>
      <p:ext uri="{BB962C8B-B14F-4D97-AF65-F5344CB8AC3E}">
        <p14:creationId xmlns:p14="http://schemas.microsoft.com/office/powerpoint/2010/main" val="2108356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err="1">
                <a:highlight>
                  <a:srgbClr val="00FFFF"/>
                </a:highlight>
              </a:rPr>
              <a:t>Bamiyan</a:t>
            </a:r>
            <a:r>
              <a:rPr lang="de-DE" dirty="0">
                <a:highlight>
                  <a:srgbClr val="00FFFF"/>
                </a:highlight>
              </a:rPr>
              <a:t>-Buddha</a:t>
            </a:r>
          </a:p>
        </p:txBody>
      </p:sp>
      <p:pic>
        <p:nvPicPr>
          <p:cNvPr id="5" name="Grafik 5">
            <a:extLst>
              <a:ext uri="{FF2B5EF4-FFF2-40B4-BE49-F238E27FC236}">
                <a16:creationId xmlns:a16="http://schemas.microsoft.com/office/drawing/2014/main" id="{C0E8C87B-4E7D-4DA7-9F25-3B025911CE7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0234" r="20234"/>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a:bodyPr>
          <a:lstStyle/>
          <a:p>
            <a:pPr marL="285750" indent="-285750">
              <a:buFont typeface="Arial" panose="020B0604020202020204" pitchFamily="34" charset="0"/>
              <a:buChar char="•"/>
            </a:pPr>
            <a:r>
              <a:rPr lang="de-DE" dirty="0"/>
              <a:t>März 2001</a:t>
            </a:r>
          </a:p>
          <a:p>
            <a:pPr marL="285750" indent="-285750">
              <a:buFont typeface="Arial" panose="020B0604020202020204" pitchFamily="34" charset="0"/>
              <a:buChar char="•"/>
            </a:pPr>
            <a:r>
              <a:rPr lang="de-DE" dirty="0"/>
              <a:t>Durch Taliban</a:t>
            </a:r>
          </a:p>
          <a:p>
            <a:pPr marL="285750" indent="-285750">
              <a:buFont typeface="Arial" panose="020B0604020202020204" pitchFamily="34" charset="0"/>
              <a:buChar char="•"/>
            </a:pPr>
            <a:r>
              <a:rPr lang="de-DE" dirty="0" err="1"/>
              <a:t>Hazarajat</a:t>
            </a:r>
            <a:r>
              <a:rPr lang="de-DE" dirty="0"/>
              <a:t>, Zentralafghanistan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9" name="Grafik 5" descr="Ein Bild, das Himmel, draußen, Stadt, Wolkenkratzer enthält.&#10;&#10;Beschreibung automatisch generiert.">
            <a:extLst>
              <a:ext uri="{FF2B5EF4-FFF2-40B4-BE49-F238E27FC236}">
                <a16:creationId xmlns:a16="http://schemas.microsoft.com/office/drawing/2014/main" id="{1AB80838-1CDF-D001-9D79-5B6554227136}"/>
              </a:ext>
            </a:extLst>
          </p:cNvPr>
          <p:cNvPicPr>
            <a:picLocks noChangeAspect="1"/>
          </p:cNvPicPr>
          <p:nvPr/>
        </p:nvPicPr>
        <p:blipFill rotWithShape="1">
          <a:blip r:embed="rId4"/>
          <a:srcRect l="39052" t="168" r="1516"/>
          <a:stretch/>
        </p:blipFill>
        <p:spPr>
          <a:xfrm>
            <a:off x="5674810" y="-5640541"/>
            <a:ext cx="5827016" cy="5505865"/>
          </a:xfrm>
          <a:prstGeom prst="rect">
            <a:avLst/>
          </a:prstGeom>
        </p:spPr>
      </p:pic>
    </p:spTree>
    <p:extLst>
      <p:ext uri="{BB962C8B-B14F-4D97-AF65-F5344CB8AC3E}">
        <p14:creationId xmlns:p14="http://schemas.microsoft.com/office/powerpoint/2010/main" val="38345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3. Ursachen von religiösen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t>Wunsch, seine Überzeugung zu schützen</a:t>
            </a:r>
          </a:p>
          <a:p>
            <a:r>
              <a:rPr lang="de-DE" sz="1800" dirty="0"/>
              <a:t>Das Bedürfnis einer Gemeinschaft angehören zu wollen</a:t>
            </a:r>
          </a:p>
          <a:p>
            <a:r>
              <a:rPr lang="de-DE" sz="1800" dirty="0"/>
              <a:t>Politische Faktoren</a:t>
            </a:r>
          </a:p>
          <a:p>
            <a:r>
              <a:rPr lang="de-DE" sz="1800" dirty="0"/>
              <a:t>Wirtschaftliche Faktoren</a:t>
            </a:r>
          </a:p>
          <a:p>
            <a:r>
              <a:rPr lang="de-DE" sz="1800" dirty="0"/>
              <a:t>Macht / Kontrolle erlangen</a:t>
            </a:r>
          </a:p>
        </p:txBody>
      </p:sp>
    </p:spTree>
    <p:extLst>
      <p:ext uri="{BB962C8B-B14F-4D97-AF65-F5344CB8AC3E}">
        <p14:creationId xmlns:p14="http://schemas.microsoft.com/office/powerpoint/2010/main" val="109380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4. Folgen von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ea typeface="+mn-lt"/>
                <a:cs typeface="+mn-lt"/>
              </a:rPr>
              <a:t>Soziale Disharmonie</a:t>
            </a:r>
          </a:p>
          <a:p>
            <a:r>
              <a:rPr lang="de-DE" sz="1800" dirty="0">
                <a:ea typeface="+mn-lt"/>
                <a:cs typeface="+mn-lt"/>
              </a:rPr>
              <a:t>Konflikte / Gewalt</a:t>
            </a:r>
          </a:p>
          <a:p>
            <a:r>
              <a:rPr lang="de-DE" sz="1800" dirty="0">
                <a:ea typeface="+mn-lt"/>
                <a:cs typeface="+mn-lt"/>
              </a:rPr>
              <a:t>Verlust Individueller Freiheiten</a:t>
            </a:r>
          </a:p>
          <a:p>
            <a:r>
              <a:rPr lang="de-DE" sz="1800" dirty="0">
                <a:ea typeface="+mn-lt"/>
                <a:cs typeface="+mn-lt"/>
              </a:rPr>
              <a:t>Verschlechterung der Lebensqualität</a:t>
            </a:r>
          </a:p>
          <a:p>
            <a:r>
              <a:rPr lang="de-DE" sz="1800" dirty="0">
                <a:ea typeface="+mn-lt"/>
                <a:cs typeface="+mn-lt"/>
              </a:rPr>
              <a:t>Völkermorde und Massenmorde</a:t>
            </a:r>
          </a:p>
        </p:txBody>
      </p:sp>
    </p:spTree>
    <p:extLst>
      <p:ext uri="{BB962C8B-B14F-4D97-AF65-F5344CB8AC3E}">
        <p14:creationId xmlns:p14="http://schemas.microsoft.com/office/powerpoint/2010/main" val="263029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reetscapeVTI">
  <a:themeElements>
    <a:clrScheme name="AnalogousFromLightSeedLeftStep">
      <a:dk1>
        <a:srgbClr val="000000"/>
      </a:dk1>
      <a:lt1>
        <a:srgbClr val="FFFFFF"/>
      </a:lt1>
      <a:dk2>
        <a:srgbClr val="223C26"/>
      </a:dk2>
      <a:lt2>
        <a:srgbClr val="E7E8E2"/>
      </a:lt2>
      <a:accent1>
        <a:srgbClr val="886EEE"/>
      </a:accent1>
      <a:accent2>
        <a:srgbClr val="4E70EB"/>
      </a:accent2>
      <a:accent3>
        <a:srgbClr val="44ADEA"/>
      </a:accent3>
      <a:accent4>
        <a:srgbClr val="38B3AD"/>
      </a:accent4>
      <a:accent5>
        <a:srgbClr val="33BA7B"/>
      </a:accent5>
      <a:accent6>
        <a:srgbClr val="2EBA3E"/>
      </a:accent6>
      <a:hlink>
        <a:srgbClr val="7D8852"/>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872</Words>
  <Application>Microsoft Office PowerPoint</Application>
  <PresentationFormat>Breitbild</PresentationFormat>
  <Paragraphs>72</Paragraphs>
  <Slides>12</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Consolas</vt:lpstr>
      <vt:lpstr>Franklin Gothic Heavy</vt:lpstr>
      <vt:lpstr>StreetscapeVTI</vt:lpstr>
      <vt:lpstr>Religiöser extremismus</vt:lpstr>
      <vt:lpstr>Agenda</vt:lpstr>
      <vt:lpstr>Sehr starke religiöse Überzeugungen, die zu Gewalt oder Intoleranz gegenüber anderen führen</vt:lpstr>
      <vt:lpstr>1. Was ist religiöser Extremismus</vt:lpstr>
      <vt:lpstr>2. Beispiele für religiösen Extremismus</vt:lpstr>
      <vt:lpstr>11. September</vt:lpstr>
      <vt:lpstr>Bamiyan-Buddha</vt:lpstr>
      <vt:lpstr>3. Ursachen von religiösen Extremismus</vt:lpstr>
      <vt:lpstr>4. Folgen von religiöser Extremismus</vt:lpstr>
      <vt:lpstr>5. Religiösen Extremismus verhindern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Jonas Alpha</cp:lastModifiedBy>
  <cp:revision>59</cp:revision>
  <dcterms:created xsi:type="dcterms:W3CDTF">2022-06-25T18:12:36Z</dcterms:created>
  <dcterms:modified xsi:type="dcterms:W3CDTF">2022-06-26T00:13:55Z</dcterms:modified>
</cp:coreProperties>
</file>