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4"/>
  </p:notesMasterIdLst>
  <p:handoutMasterIdLst>
    <p:handoutMasterId r:id="rId35"/>
  </p:handoutMasterIdLst>
  <p:sldIdLst>
    <p:sldId id="306" r:id="rId5"/>
    <p:sldId id="309" r:id="rId6"/>
    <p:sldId id="310" r:id="rId7"/>
    <p:sldId id="311" r:id="rId8"/>
    <p:sldId id="312" r:id="rId9"/>
    <p:sldId id="329" r:id="rId10"/>
    <p:sldId id="330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31" r:id="rId20"/>
    <p:sldId id="322" r:id="rId21"/>
    <p:sldId id="323" r:id="rId22"/>
    <p:sldId id="332" r:id="rId23"/>
    <p:sldId id="328" r:id="rId24"/>
    <p:sldId id="325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0E3496-F8A0-424B-9D02-B882650B313E}">
          <p14:sldIdLst>
            <p14:sldId id="306"/>
            <p14:sldId id="309"/>
            <p14:sldId id="310"/>
            <p14:sldId id="311"/>
            <p14:sldId id="312"/>
          </p14:sldIdLst>
        </p14:section>
        <p14:section name="Polling" id="{08F3F17B-3D5F-49D3-8535-35E90DE58761}">
          <p14:sldIdLst>
            <p14:sldId id="329"/>
            <p14:sldId id="330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</p14:sldIdLst>
        </p14:section>
        <p14:section name="Interrupts" id="{A47A24C5-A923-4175-88EB-B8C0E2AA9334}">
          <p14:sldIdLst>
            <p14:sldId id="322"/>
            <p14:sldId id="323"/>
            <p14:sldId id="332"/>
            <p14:sldId id="328"/>
            <p14:sldId id="325"/>
          </p14:sldIdLst>
        </p14:section>
        <p14:section name="Was passiert bei einem Interrupt / Exception" id="{1D306D8E-148D-4679-BB83-9AC8F2F58D0D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61" d="100"/>
          <a:sy n="61" d="100"/>
        </p:scale>
        <p:origin x="1248" y="4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30.06.2022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30.06.2022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1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5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44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0x20 - </a:t>
            </a:r>
            <a:r>
              <a:rPr lang="de-DE" dirty="0" err="1"/>
              <a:t>Reset</a:t>
            </a:r>
            <a:endParaRPr lang="de-DE" dirty="0"/>
          </a:p>
          <a:p>
            <a:r>
              <a:rPr lang="de-DE" dirty="0"/>
              <a:t>0x24 –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endParaRPr lang="de-DE" dirty="0"/>
          </a:p>
          <a:p>
            <a:r>
              <a:rPr lang="de-DE" dirty="0"/>
              <a:t>0x28 – Software Interrupt</a:t>
            </a:r>
          </a:p>
          <a:p>
            <a:r>
              <a:rPr lang="de-DE" dirty="0"/>
              <a:t>0x2C – </a:t>
            </a:r>
            <a:r>
              <a:rPr lang="de-DE" dirty="0" err="1"/>
              <a:t>prefetch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0x30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0x34 – </a:t>
            </a:r>
            <a:r>
              <a:rPr lang="de-DE" dirty="0" err="1"/>
              <a:t>reserved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76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0x20 - </a:t>
            </a:r>
            <a:r>
              <a:rPr lang="de-DE" dirty="0" err="1"/>
              <a:t>Reset</a:t>
            </a:r>
            <a:endParaRPr lang="de-DE" dirty="0"/>
          </a:p>
          <a:p>
            <a:r>
              <a:rPr lang="de-DE" dirty="0"/>
              <a:t>0x24 –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endParaRPr lang="de-DE" dirty="0"/>
          </a:p>
          <a:p>
            <a:r>
              <a:rPr lang="de-DE" dirty="0"/>
              <a:t>0x28 – Software Interrupt</a:t>
            </a:r>
          </a:p>
          <a:p>
            <a:r>
              <a:rPr lang="de-DE" dirty="0"/>
              <a:t>0x2C – </a:t>
            </a:r>
            <a:r>
              <a:rPr lang="de-DE" dirty="0" err="1"/>
              <a:t>prefetch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0x30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0x34 – </a:t>
            </a:r>
            <a:r>
              <a:rPr lang="de-DE" dirty="0" err="1"/>
              <a:t>reserved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800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0x20 - </a:t>
            </a:r>
            <a:r>
              <a:rPr lang="de-DE" dirty="0" err="1"/>
              <a:t>Reset</a:t>
            </a:r>
            <a:endParaRPr lang="de-DE" dirty="0"/>
          </a:p>
          <a:p>
            <a:r>
              <a:rPr lang="de-DE" dirty="0"/>
              <a:t>0x24 –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endParaRPr lang="de-DE" dirty="0"/>
          </a:p>
          <a:p>
            <a:r>
              <a:rPr lang="de-DE" dirty="0"/>
              <a:t>0x28 – Software Interrupt</a:t>
            </a:r>
          </a:p>
          <a:p>
            <a:r>
              <a:rPr lang="de-DE" dirty="0"/>
              <a:t>0x2C – </a:t>
            </a:r>
            <a:r>
              <a:rPr lang="de-DE" dirty="0" err="1"/>
              <a:t>prefetch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0x30 –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abort</a:t>
            </a:r>
            <a:endParaRPr lang="de-DE" dirty="0"/>
          </a:p>
          <a:p>
            <a:r>
              <a:rPr lang="de-DE" dirty="0"/>
              <a:t>0x34 – </a:t>
            </a:r>
            <a:r>
              <a:rPr lang="de-DE" dirty="0" err="1"/>
              <a:t>reserved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27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333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Ich bin zu </a:t>
            </a:r>
            <a:r>
              <a:rPr lang="de-DE" dirty="0"/>
              <a:t>t</a:t>
            </a:r>
            <a:r>
              <a:rPr lang="de-DE" sz="2000" dirty="0">
                <a:solidFill>
                  <a:schemeClr val="bg1"/>
                </a:solidFill>
              </a:rPr>
              <a:t>iefst depressiv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C205EFA-C081-4BDC-4385-5DF93CD11645}"/>
              </a:ext>
            </a:extLst>
          </p:cNvPr>
          <p:cNvSpPr txBox="1">
            <a:spLocks/>
          </p:cNvSpPr>
          <p:nvPr/>
        </p:nvSpPr>
        <p:spPr>
          <a:xfrm>
            <a:off x="1443590" y="1518249"/>
            <a:ext cx="6272784" cy="1919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spc="400" dirty="0"/>
              <a:t>Interrupts &amp; </a:t>
            </a:r>
            <a:br>
              <a:rPr lang="de-DE" sz="5400" spc="400" dirty="0"/>
            </a:br>
            <a:r>
              <a:rPr lang="de-DE" sz="5400" spc="400" dirty="0" err="1"/>
              <a:t>Exceptions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29DF4BD-B913-D4BE-B786-87DF6C74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9254"/>
            <a:ext cx="9144000" cy="2340864"/>
          </a:xfrm>
        </p:spPr>
        <p:txBody>
          <a:bodyPr rtlCol="0" anchor="ctr"/>
          <a:lstStyle/>
          <a:p>
            <a:pPr algn="ctr" rtl="0"/>
            <a:r>
              <a:rPr lang="de-DE" b="1" cap="all" spc="400" dirty="0" err="1">
                <a:solidFill>
                  <a:schemeClr val="bg1"/>
                </a:solidFill>
                <a:latin typeface="+mn-lt"/>
              </a:rPr>
              <a:t>Exceptions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stCxn id="12" idx="3"/>
          </p:cNvCxnSpPr>
          <p:nvPr/>
        </p:nvCxnSpPr>
        <p:spPr>
          <a:xfrm flipV="1">
            <a:off x="4045789" y="1854679"/>
            <a:ext cx="3536830" cy="2700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4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5789" y="3209026"/>
            <a:ext cx="3648973" cy="13457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0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45789" y="4554748"/>
            <a:ext cx="3657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6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stCxn id="12" idx="3"/>
          </p:cNvCxnSpPr>
          <p:nvPr/>
        </p:nvCxnSpPr>
        <p:spPr>
          <a:xfrm flipV="1">
            <a:off x="4045789" y="1854679"/>
            <a:ext cx="3536830" cy="2700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5789" y="3209026"/>
            <a:ext cx="3648973" cy="13457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3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45789" y="4554748"/>
            <a:ext cx="3657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9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B66EB8-DB4E-E606-85EA-DEFFD4A2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150" y="1669211"/>
            <a:ext cx="457200" cy="457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A29D3E-A995-3CD3-6CF9-AE3429A7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75" y="3002711"/>
            <a:ext cx="457200" cy="457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3869E31-AE64-C6D1-4142-AB0D4B940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0" y="432614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3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 rtlCol="0" anchor="ctr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Interrupts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796C8A-DE77-7EEC-EF9C-E1F7343AEB4D}"/>
              </a:ext>
            </a:extLst>
          </p:cNvPr>
          <p:cNvSpPr txBox="1"/>
          <p:nvPr/>
        </p:nvSpPr>
        <p:spPr>
          <a:xfrm rot="650973">
            <a:off x="7241556" y="193540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Analogie :D</a:t>
            </a:r>
          </a:p>
        </p:txBody>
      </p:sp>
    </p:spTree>
    <p:extLst>
      <p:ext uri="{BB962C8B-B14F-4D97-AF65-F5344CB8AC3E}">
        <p14:creationId xmlns:p14="http://schemas.microsoft.com/office/powerpoint/2010/main" val="4007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730AC-5A73-1F40-7A9C-99E30838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Interrupts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2A37A7-741D-DA5F-2457-95AE26FE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18</a:t>
            </a:fld>
            <a:endParaRPr lang="de-DE" noProof="0"/>
          </a:p>
        </p:txBody>
      </p:sp>
      <p:pic>
        <p:nvPicPr>
          <p:cNvPr id="1026" name="Picture 2" descr="62,031 Talking Boss Photos - Free &amp; Royalty-Free Stock Photos from  Dreamstime">
            <a:extLst>
              <a:ext uri="{FF2B5EF4-FFF2-40B4-BE49-F238E27FC236}">
                <a16:creationId xmlns:a16="http://schemas.microsoft.com/office/drawing/2014/main" id="{206F39EE-016E-189C-7A32-2C158DAF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02031"/>
            <a:ext cx="6457950" cy="47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5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20944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 rtlCol="0" anchor="ctr"/>
          <a:lstStyle/>
          <a:p>
            <a:pPr rtl="0"/>
            <a:r>
              <a:rPr lang="de-DE" b="1" cap="all" spc="400" dirty="0" err="1">
                <a:solidFill>
                  <a:schemeClr val="bg1"/>
                </a:solidFill>
                <a:latin typeface="+mn-lt"/>
              </a:rPr>
              <a:t>Exceptions</a:t>
            </a:r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09F8EA3-51B2-63E2-CE12-7037AB5B284A}"/>
              </a:ext>
            </a:extLst>
          </p:cNvPr>
          <p:cNvSpPr txBox="1">
            <a:spLocks/>
          </p:cNvSpPr>
          <p:nvPr/>
        </p:nvSpPr>
        <p:spPr>
          <a:xfrm>
            <a:off x="1443590" y="-1919895"/>
            <a:ext cx="6272784" cy="1919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spc="400" dirty="0"/>
              <a:t>Interrupts &amp; </a:t>
            </a:r>
            <a:br>
              <a:rPr lang="de-DE" sz="5400" spc="400" dirty="0"/>
            </a:br>
            <a:r>
              <a:rPr lang="de-DE" sz="5400" spc="400" dirty="0" err="1"/>
              <a:t>Exceptions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391025" y="3217653"/>
            <a:ext cx="3553902" cy="13352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5789" y="3238500"/>
            <a:ext cx="3574211" cy="1316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9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 rtlCol="0" anchor="ctr">
            <a:normAutofit/>
          </a:bodyPr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Ablauf eines Interrupts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41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Ablauf eines 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3A81D-9722-3428-FA84-B02AFC2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CPU Speichert den aktuellen Kontext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holt die Adresse des Interrupt-Service-Handler aus einer Vektortabelle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springt zum Interrupt Service Handler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Interrupt Service Handler führt eine Operation aus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Interrupt Service Handler beendet sich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stellen den Kontext wieder 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472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1.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24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873A9D-2F33-2864-63AC-26030524A864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4BCE5A-B66A-5116-2954-20CD121FAD9B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6FDCE8-8EE0-B4AB-CD91-6D26A8ED2EC5}"/>
              </a:ext>
            </a:extLst>
          </p:cNvPr>
          <p:cNvSpPr/>
          <p:nvPr/>
        </p:nvSpPr>
        <p:spPr>
          <a:xfrm>
            <a:off x="80405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6EDD561-3D2D-FDB8-06DA-1B443385BD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35238" y="2725948"/>
            <a:ext cx="4037162" cy="184605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0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2.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25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873A9D-2F33-2864-63AC-26030524A864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4BCE5A-B66A-5116-2954-20CD121FAD9B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6EDD561-3D2D-FDB8-06DA-1B443385BD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35238" y="2725948"/>
            <a:ext cx="5303987" cy="20079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Tabelle 8">
            <a:extLst>
              <a:ext uri="{FF2B5EF4-FFF2-40B4-BE49-F238E27FC236}">
                <a16:creationId xmlns:a16="http://schemas.microsoft.com/office/drawing/2014/main" id="{6AB970AB-AE7C-44A5-1444-F2B7AF70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0035"/>
              </p:ext>
            </p:extLst>
          </p:nvPr>
        </p:nvGraphicFramePr>
        <p:xfrm>
          <a:off x="9136063" y="1948180"/>
          <a:ext cx="230346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31">
                  <a:extLst>
                    <a:ext uri="{9D8B030D-6E8A-4147-A177-3AD203B41FA5}">
                      <a16:colId xmlns:a16="http://schemas.microsoft.com/office/drawing/2014/main" val="496329066"/>
                    </a:ext>
                  </a:extLst>
                </a:gridCol>
                <a:gridCol w="1151731">
                  <a:extLst>
                    <a:ext uri="{9D8B030D-6E8A-4147-A177-3AD203B41FA5}">
                      <a16:colId xmlns:a16="http://schemas.microsoft.com/office/drawing/2014/main" val="919005976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6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6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8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38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3. – 4.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26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873A9D-2F33-2864-63AC-26030524A864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4BCE5A-B66A-5116-2954-20CD121FAD9B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6EDD561-3D2D-FDB8-06DA-1B443385BD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35238" y="2725948"/>
            <a:ext cx="5418287" cy="18287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288C146-F285-C081-0EFB-C79C7C827C61}"/>
              </a:ext>
            </a:extLst>
          </p:cNvPr>
          <p:cNvSpPr/>
          <p:nvPr/>
        </p:nvSpPr>
        <p:spPr>
          <a:xfrm>
            <a:off x="9273038" y="4060916"/>
            <a:ext cx="2596552" cy="101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Ausführen des Codes </a:t>
            </a:r>
          </a:p>
          <a:p>
            <a:pPr algn="ctr"/>
            <a:r>
              <a:rPr lang="de-DE" dirty="0"/>
              <a:t>An 0x34</a:t>
            </a:r>
          </a:p>
        </p:txBody>
      </p:sp>
      <p:graphicFrame>
        <p:nvGraphicFramePr>
          <p:cNvPr id="10" name="Tabelle 8">
            <a:extLst>
              <a:ext uri="{FF2B5EF4-FFF2-40B4-BE49-F238E27FC236}">
                <a16:creationId xmlns:a16="http://schemas.microsoft.com/office/drawing/2014/main" id="{F0766AC7-9020-9487-3ADB-DE04AFC0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65555"/>
              </p:ext>
            </p:extLst>
          </p:nvPr>
        </p:nvGraphicFramePr>
        <p:xfrm>
          <a:off x="9755040" y="136525"/>
          <a:ext cx="230346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31">
                  <a:extLst>
                    <a:ext uri="{9D8B030D-6E8A-4147-A177-3AD203B41FA5}">
                      <a16:colId xmlns:a16="http://schemas.microsoft.com/office/drawing/2014/main" val="496329066"/>
                    </a:ext>
                  </a:extLst>
                </a:gridCol>
                <a:gridCol w="1151731">
                  <a:extLst>
                    <a:ext uri="{9D8B030D-6E8A-4147-A177-3AD203B41FA5}">
                      <a16:colId xmlns:a16="http://schemas.microsoft.com/office/drawing/2014/main" val="919005976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6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6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8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25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5.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27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873A9D-2F33-2864-63AC-26030524A864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4BCE5A-B66A-5116-2954-20CD121FAD9B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graphicFrame>
        <p:nvGraphicFramePr>
          <p:cNvPr id="10" name="Tabelle 8">
            <a:extLst>
              <a:ext uri="{FF2B5EF4-FFF2-40B4-BE49-F238E27FC236}">
                <a16:creationId xmlns:a16="http://schemas.microsoft.com/office/drawing/2014/main" id="{F0766AC7-9020-9487-3ADB-DE04AFC0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81074"/>
              </p:ext>
            </p:extLst>
          </p:nvPr>
        </p:nvGraphicFramePr>
        <p:xfrm>
          <a:off x="8830469" y="1948180"/>
          <a:ext cx="230346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31">
                  <a:extLst>
                    <a:ext uri="{9D8B030D-6E8A-4147-A177-3AD203B41FA5}">
                      <a16:colId xmlns:a16="http://schemas.microsoft.com/office/drawing/2014/main" val="496329066"/>
                    </a:ext>
                  </a:extLst>
                </a:gridCol>
                <a:gridCol w="1151731">
                  <a:extLst>
                    <a:ext uri="{9D8B030D-6E8A-4147-A177-3AD203B41FA5}">
                      <a16:colId xmlns:a16="http://schemas.microsoft.com/office/drawing/2014/main" val="919005976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6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6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0x34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8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6.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28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873A9D-2F33-2864-63AC-26030524A864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4BCE5A-B66A-5116-2954-20CD121FAD9B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66FDCE8-8EE0-B4AB-CD91-6D26A8ED2EC5}"/>
              </a:ext>
            </a:extLst>
          </p:cNvPr>
          <p:cNvSpPr/>
          <p:nvPr/>
        </p:nvSpPr>
        <p:spPr>
          <a:xfrm>
            <a:off x="80405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6EDD561-3D2D-FDB8-06DA-1B443385BDE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35238" y="2725948"/>
            <a:ext cx="4037162" cy="184605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8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E40D9-D3D8-00D8-F651-D9EB081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Ablauf eines 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3A81D-9722-3428-FA84-B02AFC2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CPU Speichert den aktuellen Kontext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holt die Adresse des Interrupt-Service-Handler aus einer Vektortabelle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springt zum Interrupt Service Handler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Interrupt Service Handler führt eine Operation aus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Interrupt Service Handler beendet sich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CPU stellen den Kontext wieder 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1C7DEC-8251-AF6A-5B0C-59DC3B6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94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F952-4EDF-76D0-DCF7-C3E2C3C2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all" spc="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Exceptions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C2B6A-7832-9F70-510B-534A6732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6" name="Grafik 5" descr="Ein Bild, das Elektronik, CD enthält.&#10;&#10;Automatisch generierte Beschreibung">
            <a:extLst>
              <a:ext uri="{FF2B5EF4-FFF2-40B4-BE49-F238E27FC236}">
                <a16:creationId xmlns:a16="http://schemas.microsoft.com/office/drawing/2014/main" id="{BF9AA1C8-C123-1850-9C6A-1A874D19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16" y="2153348"/>
            <a:ext cx="5194567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C9AA9-7B50-D793-C9AE-A0207323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cap="all" spc="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Exceptions</a:t>
            </a:r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/ Interrupts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A309D-AF92-4E52-81AE-5528DF279C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cap="all" spc="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Exceptions</a:t>
            </a:r>
            <a:endParaRPr lang="de-DE" b="1" cap="all" spc="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de-DE" sz="2000" cap="all" spc="400" dirty="0">
                <a:solidFill>
                  <a:schemeClr val="accent1">
                    <a:lumMod val="75000"/>
                  </a:schemeClr>
                </a:solidFill>
              </a:rPr>
              <a:t>„Abnormale Interne Ereignisse“</a:t>
            </a:r>
          </a:p>
          <a:p>
            <a:pPr marL="0" indent="0">
              <a:buNone/>
            </a:pPr>
            <a:endParaRPr lang="de-DE" b="1" cap="all" spc="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de-DE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Invalid </a:t>
            </a:r>
            <a:r>
              <a:rPr lang="de-DE" cap="all" spc="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Instruction</a:t>
            </a:r>
            <a:endParaRPr lang="de-DE" cap="all" spc="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de-DE" cap="all" spc="400" dirty="0">
                <a:solidFill>
                  <a:schemeClr val="accent1">
                    <a:lumMod val="75000"/>
                  </a:schemeClr>
                </a:solidFill>
              </a:rPr>
              <a:t>Illegal </a:t>
            </a:r>
            <a:r>
              <a:rPr lang="de-DE" cap="all" spc="400" dirty="0" err="1">
                <a:solidFill>
                  <a:schemeClr val="accent1">
                    <a:lumMod val="75000"/>
                  </a:schemeClr>
                </a:solidFill>
              </a:rPr>
              <a:t>bus</a:t>
            </a:r>
            <a:r>
              <a:rPr lang="de-DE" cap="all" spc="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cap="all" spc="400" dirty="0" err="1">
                <a:solidFill>
                  <a:schemeClr val="accent1">
                    <a:lumMod val="75000"/>
                  </a:schemeClr>
                </a:solidFill>
              </a:rPr>
              <a:t>access</a:t>
            </a:r>
            <a:endParaRPr lang="de-DE" cap="all" spc="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901B2-957C-F128-969D-13758B2F2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Interrupts</a:t>
            </a:r>
          </a:p>
          <a:p>
            <a:pPr marL="0" indent="0">
              <a:buNone/>
            </a:pPr>
            <a:r>
              <a:rPr lang="de-DE" sz="2000" cap="all" spc="400" dirty="0">
                <a:solidFill>
                  <a:schemeClr val="accent1">
                    <a:lumMod val="75000"/>
                  </a:schemeClr>
                </a:solidFill>
              </a:rPr>
              <a:t>„Hardware Driven Signals“</a:t>
            </a:r>
          </a:p>
          <a:p>
            <a:pPr marL="0" indent="0">
              <a:buNone/>
            </a:pPr>
            <a:endParaRPr lang="de-DE" b="1" cap="all" spc="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r>
              <a:rPr lang="de-DE" cap="all" spc="400" dirty="0">
                <a:solidFill>
                  <a:schemeClr val="accent1">
                    <a:lumMod val="75000"/>
                  </a:schemeClr>
                </a:solidFill>
              </a:rPr>
              <a:t>External Signals</a:t>
            </a:r>
          </a:p>
          <a:p>
            <a:r>
              <a:rPr lang="de-DE" cap="all" spc="4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Peripheral</a:t>
            </a:r>
            <a:r>
              <a:rPr lang="de-DE" cap="all" spc="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Flags</a:t>
            </a:r>
          </a:p>
        </p:txBody>
      </p:sp>
    </p:spTree>
    <p:extLst>
      <p:ext uri="{BB962C8B-B14F-4D97-AF65-F5344CB8AC3E}">
        <p14:creationId xmlns:p14="http://schemas.microsoft.com/office/powerpoint/2010/main" val="386046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568"/>
            <a:ext cx="9144000" cy="2340864"/>
          </a:xfrm>
        </p:spPr>
        <p:txBody>
          <a:bodyPr rtlCol="0" anchor="ctr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Warum wollen wir Interrupts?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36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78194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stCxn id="12" idx="3"/>
          </p:cNvCxnSpPr>
          <p:nvPr/>
        </p:nvCxnSpPr>
        <p:spPr>
          <a:xfrm flipV="1">
            <a:off x="4045789" y="1854679"/>
            <a:ext cx="3536830" cy="2700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5789" y="3209026"/>
            <a:ext cx="3648973" cy="13457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0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564C964-E641-F03C-6534-D41B91D7DB42}"/>
              </a:ext>
            </a:extLst>
          </p:cNvPr>
          <p:cNvSpPr/>
          <p:nvPr/>
        </p:nvSpPr>
        <p:spPr>
          <a:xfrm>
            <a:off x="1759789" y="1406106"/>
            <a:ext cx="1975449" cy="263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A9B822-0112-67F3-AB67-BAC22DA6EE60}"/>
              </a:ext>
            </a:extLst>
          </p:cNvPr>
          <p:cNvSpPr/>
          <p:nvPr/>
        </p:nvSpPr>
        <p:spPr>
          <a:xfrm>
            <a:off x="1449237" y="4045789"/>
            <a:ext cx="2596552" cy="1017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</a:t>
            </a:r>
          </a:p>
          <a:p>
            <a:pPr algn="ctr"/>
            <a:r>
              <a:rPr lang="de-DE" dirty="0" err="1"/>
              <a:t>Program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EA20A9-B57B-C29E-6090-6F62BB2230B1}"/>
              </a:ext>
            </a:extLst>
          </p:cNvPr>
          <p:cNvSpPr/>
          <p:nvPr/>
        </p:nvSpPr>
        <p:spPr>
          <a:xfrm>
            <a:off x="7944927" y="1406106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UART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D1D693-91E1-DBF6-B2A1-DEC455D2B676}"/>
              </a:ext>
            </a:extLst>
          </p:cNvPr>
          <p:cNvSpPr/>
          <p:nvPr/>
        </p:nvSpPr>
        <p:spPr>
          <a:xfrm>
            <a:off x="7944927" y="2725947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55D385-F170-721E-1D04-79838B571AF3}"/>
              </a:ext>
            </a:extLst>
          </p:cNvPr>
          <p:cNvSpPr/>
          <p:nvPr/>
        </p:nvSpPr>
        <p:spPr>
          <a:xfrm>
            <a:off x="7944926" y="4080295"/>
            <a:ext cx="2346385" cy="983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TIMER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1D10CD-F3A3-6B45-84B5-6DE1D44444E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45789" y="4554748"/>
            <a:ext cx="3657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6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{A208BF30-3B76-49E4-95CC-5AB22D00DF0A}tf89338750_win32</Template>
  <TotalTime>0</TotalTime>
  <Words>394</Words>
  <Application>Microsoft Office PowerPoint</Application>
  <PresentationFormat>Breitbild</PresentationFormat>
  <Paragraphs>227</Paragraphs>
  <Slides>29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Univers</vt:lpstr>
      <vt:lpstr>GradientUnivers</vt:lpstr>
      <vt:lpstr>Exceptions</vt:lpstr>
      <vt:lpstr>Exceptions</vt:lpstr>
      <vt:lpstr>Exceptions</vt:lpstr>
      <vt:lpstr>Exceptions / Interrupts</vt:lpstr>
      <vt:lpstr>Warum wollen wir Interrupts?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Interrupts</vt:lpstr>
      <vt:lpstr>Interrupts</vt:lpstr>
      <vt:lpstr>PowerPoint-Präsentation</vt:lpstr>
      <vt:lpstr>PowerPoint-Präsentation</vt:lpstr>
      <vt:lpstr>PowerPoint-Präsentation</vt:lpstr>
      <vt:lpstr>Ablauf eines Interrupts</vt:lpstr>
      <vt:lpstr>Ablauf eines Interrupts</vt:lpstr>
      <vt:lpstr>1.</vt:lpstr>
      <vt:lpstr>2.</vt:lpstr>
      <vt:lpstr>3. – 4.</vt:lpstr>
      <vt:lpstr>5.</vt:lpstr>
      <vt:lpstr>6.</vt:lpstr>
      <vt:lpstr>Ablauf eines Interrupts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Jonas Alpha</dc:creator>
  <cp:lastModifiedBy>Jonas Alpha</cp:lastModifiedBy>
  <cp:revision>4</cp:revision>
  <dcterms:created xsi:type="dcterms:W3CDTF">2022-06-30T18:36:34Z</dcterms:created>
  <dcterms:modified xsi:type="dcterms:W3CDTF">2022-06-30T19:42:58Z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