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1" r:id="rId8"/>
    <p:sldId id="260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1" y="3085765"/>
            <a:ext cx="8474199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043613" y="599725"/>
            <a:ext cx="2765487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53150" y="863600"/>
            <a:ext cx="234315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863600"/>
            <a:ext cx="5371219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2340864"/>
            <a:ext cx="8272211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393951"/>
            <a:ext cx="8272211" cy="2147467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2228004"/>
            <a:ext cx="3896075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2030" y="2228004"/>
            <a:ext cx="389607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2250891"/>
            <a:ext cx="3896077" cy="557784"/>
          </a:xfrm>
        </p:spPr>
        <p:txBody>
          <a:bodyPr anchor="ctr">
            <a:noAutofit/>
          </a:bodyPr>
          <a:lstStyle>
            <a:lvl1pPr marL="0" indent="0">
              <a:buNone/>
              <a:defRPr sz="15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5" y="2926053"/>
            <a:ext cx="3896075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2029" y="2250893"/>
            <a:ext cx="3896078" cy="553373"/>
          </a:xfrm>
        </p:spPr>
        <p:txBody>
          <a:bodyPr anchor="ctr">
            <a:noAutofit/>
          </a:bodyPr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5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2028" y="2926053"/>
            <a:ext cx="3896078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601201"/>
            <a:ext cx="2762042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93" y="933451"/>
            <a:ext cx="2273889" cy="1722419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697" y="1179829"/>
            <a:ext cx="4988243" cy="4658216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893" y="2836654"/>
            <a:ext cx="2273889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rgbClr val="FFFFFF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4" y="6456917"/>
            <a:ext cx="21335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894" y="6452591"/>
            <a:ext cx="518790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6456917"/>
            <a:ext cx="789383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641351"/>
            <a:ext cx="8468144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5260127"/>
            <a:ext cx="8272213" cy="99814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705124"/>
            <a:ext cx="8272212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6423915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6423915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6423915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342900" rtl="0" eaLnBrk="1" latinLnBrk="0" hangingPunct="1">
        <a:lnSpc>
          <a:spcPct val="100000"/>
        </a:lnSpc>
        <a:spcBef>
          <a:spcPct val="0"/>
        </a:spcBef>
        <a:buNone/>
        <a:defRPr sz="21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lnSpc>
          <a:spcPct val="110000"/>
        </a:lnSpc>
        <a:spcBef>
          <a:spcPct val="20000"/>
        </a:spcBef>
        <a:spcAft>
          <a:spcPts val="45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9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8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8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3.us.cloud-object-storage.appdomain.cloud/cf-courses-data/CognitiveClass/DP0701EN/version-2/Metadata.pdf" TargetMode="External"/><Relationship Id="rId2" Type="http://schemas.openxmlformats.org/officeDocument/2006/relationships/hyperlink" Target="https://www.coursera.org/learn/applied-data-science-capstone/supplement/Nh5uS/downloading-example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94" y="1622574"/>
            <a:ext cx="8245162" cy="1106260"/>
          </a:xfrm>
        </p:spPr>
        <p:txBody>
          <a:bodyPr>
            <a:normAutofit/>
          </a:bodyPr>
          <a:lstStyle/>
          <a:p>
            <a:r>
              <a:rPr lang="en-US" dirty="0"/>
              <a:t>Predicting Accident severity in Seattle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95" y="2728834"/>
            <a:ext cx="8245160" cy="351175"/>
          </a:xfrm>
        </p:spPr>
        <p:txBody>
          <a:bodyPr>
            <a:normAutofit/>
          </a:bodyPr>
          <a:lstStyle/>
          <a:p>
            <a:r>
              <a:rPr lang="en-US" dirty="0"/>
              <a:t>Based on Seattle, Washington collision data, 2014-2020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1" y="1200150"/>
            <a:ext cx="2777490" cy="7124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3" y="1200150"/>
            <a:ext cx="277749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1197482"/>
            <a:ext cx="2777490" cy="73916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6550" y="3168650"/>
            <a:ext cx="8445500" cy="2482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6DBA90-7948-43B2-A999-E479C32246D5}"/>
              </a:ext>
            </a:extLst>
          </p:cNvPr>
          <p:cNvSpPr txBox="1"/>
          <p:nvPr/>
        </p:nvSpPr>
        <p:spPr>
          <a:xfrm>
            <a:off x="5449215" y="1317838"/>
            <a:ext cx="3667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Coursera</a:t>
            </a:r>
          </a:p>
          <a:p>
            <a:r>
              <a:rPr lang="en-US" dirty="0"/>
              <a:t>IBM Applied Data Science Capstone</a:t>
            </a:r>
          </a:p>
          <a:p>
            <a:r>
              <a:rPr lang="en-US" dirty="0"/>
              <a:t>Jon Frampton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1782" y="601200"/>
            <a:ext cx="2780608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41" y="702156"/>
            <a:ext cx="2557337" cy="8431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Choosing a prediction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FC7C2-F79C-42D0-A377-BE212CB55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782" y="1646278"/>
            <a:ext cx="2780608" cy="435447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</a:rPr>
              <a:t>In this Analysis, Logistic Regression is the Better Model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</a:rPr>
              <a:t>Based on Available Data, ~70% of Injury Outcomes can be Predicted Accurately</a:t>
            </a:r>
          </a:p>
          <a:p>
            <a:pPr>
              <a:lnSpc>
                <a:spcPct val="90000"/>
              </a:lnSpc>
            </a:pPr>
            <a:endParaRPr lang="en-US" sz="1075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3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918BB-4171-4BFE-A033-6B62630A84E1}"/>
              </a:ext>
            </a:extLst>
          </p:cNvPr>
          <p:cNvSpPr txBox="1"/>
          <p:nvPr/>
        </p:nvSpPr>
        <p:spPr>
          <a:xfrm>
            <a:off x="4569650" y="601200"/>
            <a:ext cx="2923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Applying Predictive Analytics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70BA1E-D1EE-421E-8955-E7E7BEB17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414558"/>
              </p:ext>
            </p:extLst>
          </p:nvPr>
        </p:nvGraphicFramePr>
        <p:xfrm>
          <a:off x="3181372" y="2437960"/>
          <a:ext cx="5857656" cy="1614805"/>
        </p:xfrm>
        <a:graphic>
          <a:graphicData uri="http://schemas.openxmlformats.org/drawingml/2006/table">
            <a:tbl>
              <a:tblPr firstRow="1" firstCol="1" bandRow="1"/>
              <a:tblGrid>
                <a:gridCol w="1659076">
                  <a:extLst>
                    <a:ext uri="{9D8B030D-6E8A-4147-A177-3AD203B41FA5}">
                      <a16:colId xmlns:a16="http://schemas.microsoft.com/office/drawing/2014/main" val="3105895370"/>
                    </a:ext>
                  </a:extLst>
                </a:gridCol>
                <a:gridCol w="1400961">
                  <a:extLst>
                    <a:ext uri="{9D8B030D-6E8A-4147-A177-3AD203B41FA5}">
                      <a16:colId xmlns:a16="http://schemas.microsoft.com/office/drawing/2014/main" val="1429743686"/>
                    </a:ext>
                  </a:extLst>
                </a:gridCol>
                <a:gridCol w="1493241">
                  <a:extLst>
                    <a:ext uri="{9D8B030D-6E8A-4147-A177-3AD203B41FA5}">
                      <a16:colId xmlns:a16="http://schemas.microsoft.com/office/drawing/2014/main" val="1567908851"/>
                    </a:ext>
                  </a:extLst>
                </a:gridCol>
                <a:gridCol w="1304378">
                  <a:extLst>
                    <a:ext uri="{9D8B030D-6E8A-4147-A177-3AD203B41FA5}">
                      <a16:colId xmlns:a16="http://schemas.microsoft.com/office/drawing/2014/main" val="819360847"/>
                    </a:ext>
                  </a:extLst>
                </a:gridCol>
              </a:tblGrid>
              <a:tr h="3229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Jaccard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F1_Score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LogLoss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769100"/>
                  </a:ext>
                </a:extLst>
              </a:tr>
              <a:tr h="32296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0.688673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0.686588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993528"/>
                  </a:ext>
                </a:extLst>
              </a:tr>
              <a:tr h="32296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0.703648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0.664863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5652193"/>
                  </a:ext>
                </a:extLst>
              </a:tr>
              <a:tr h="32296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0.705951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0.655852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886633"/>
                  </a:ext>
                </a:extLst>
              </a:tr>
              <a:tr h="32296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0.700761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0.779769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0.575659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477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985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1782" y="601200"/>
            <a:ext cx="2780608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41" y="702156"/>
            <a:ext cx="2557337" cy="843166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REsults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FC7C2-F79C-42D0-A377-BE212CB55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782" y="1646278"/>
            <a:ext cx="2780608" cy="435447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</a:rPr>
              <a:t>Intersection Incidents: ~1/3 of All</a:t>
            </a:r>
          </a:p>
          <a:p>
            <a:pPr lvl="1">
              <a:lnSpc>
                <a:spcPct val="90000"/>
              </a:lnSpc>
            </a:pPr>
            <a:r>
              <a:rPr lang="en-US" sz="1075" dirty="0">
                <a:solidFill>
                  <a:srgbClr val="FFFFFF"/>
                </a:solidFill>
              </a:rPr>
              <a:t>~66% are ‘Head-On’</a:t>
            </a:r>
          </a:p>
          <a:p>
            <a:pPr lvl="1">
              <a:lnSpc>
                <a:spcPct val="90000"/>
              </a:lnSpc>
            </a:pPr>
            <a:r>
              <a:rPr lang="en-US" sz="1075" dirty="0">
                <a:solidFill>
                  <a:srgbClr val="FFFFFF"/>
                </a:solidFill>
              </a:rPr>
              <a:t>Result: Injury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</a:rPr>
              <a:t>Block Incidents: ~ 2/3s of All</a:t>
            </a:r>
          </a:p>
          <a:p>
            <a:pPr lvl="1">
              <a:lnSpc>
                <a:spcPct val="90000"/>
              </a:lnSpc>
            </a:pPr>
            <a:r>
              <a:rPr lang="en-US" sz="1075" dirty="0">
                <a:solidFill>
                  <a:srgbClr val="FFFFFF"/>
                </a:solidFill>
              </a:rPr>
              <a:t>This May Surprise Some People</a:t>
            </a:r>
          </a:p>
          <a:p>
            <a:pPr lvl="1">
              <a:lnSpc>
                <a:spcPct val="90000"/>
              </a:lnSpc>
            </a:pPr>
            <a:r>
              <a:rPr lang="en-US" sz="1075" dirty="0">
                <a:solidFill>
                  <a:srgbClr val="FFFFFF"/>
                </a:solidFill>
              </a:rPr>
              <a:t>~50% are “Head-On” w/ 25% Injury</a:t>
            </a:r>
          </a:p>
          <a:p>
            <a:pPr lvl="1">
              <a:lnSpc>
                <a:spcPct val="90000"/>
              </a:lnSpc>
            </a:pPr>
            <a:r>
              <a:rPr lang="en-US" sz="1075" dirty="0">
                <a:solidFill>
                  <a:srgbClr val="FFFFFF"/>
                </a:solidFill>
              </a:rPr>
              <a:t>~50% are “Rear-End” w/ 50% Injury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</a:rPr>
              <a:t>~65% had Contributing Factor (s)</a:t>
            </a:r>
          </a:p>
          <a:p>
            <a:pPr lvl="1">
              <a:lnSpc>
                <a:spcPct val="90000"/>
              </a:lnSpc>
            </a:pPr>
            <a:r>
              <a:rPr lang="en-US" sz="1075" dirty="0">
                <a:solidFill>
                  <a:srgbClr val="FFFFFF"/>
                </a:solidFill>
              </a:rPr>
              <a:t>Human Factors: Minor Contributor</a:t>
            </a:r>
          </a:p>
          <a:p>
            <a:pPr lvl="1">
              <a:lnSpc>
                <a:spcPct val="90000"/>
              </a:lnSpc>
            </a:pPr>
            <a:r>
              <a:rPr lang="en-US" sz="1075" dirty="0">
                <a:solidFill>
                  <a:srgbClr val="FFFFFF"/>
                </a:solidFill>
              </a:rPr>
              <a:t>Environmental Factors: Major Contributor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</a:rPr>
              <a:t>Majority are Downtown</a:t>
            </a:r>
          </a:p>
          <a:p>
            <a:pPr lvl="1">
              <a:lnSpc>
                <a:spcPct val="90000"/>
              </a:lnSpc>
            </a:pPr>
            <a:endParaRPr lang="en-US" sz="1075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075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3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918BB-4171-4BFE-A033-6B62630A84E1}"/>
              </a:ext>
            </a:extLst>
          </p:cNvPr>
          <p:cNvSpPr txBox="1"/>
          <p:nvPr/>
        </p:nvSpPr>
        <p:spPr>
          <a:xfrm>
            <a:off x="5107268" y="601200"/>
            <a:ext cx="184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Future Directions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2C0F88-9A46-483C-94B5-B4F20915248D}"/>
              </a:ext>
            </a:extLst>
          </p:cNvPr>
          <p:cNvSpPr/>
          <p:nvPr/>
        </p:nvSpPr>
        <p:spPr>
          <a:xfrm>
            <a:off x="3181372" y="1300011"/>
            <a:ext cx="5845182" cy="4384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City Planners: Some means of educating the public on the dangers posed by 'rear-end' incidents while 'on the Block.' Control methods may need researched and explored regarding the findings above to reduce risks.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Transportation Manufacturers: Exploration of sensors to aid in assisted braking, lane control, attention monitoring, etc. may reduce risks.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Innovators: Pursuit of developmental technologies to support City Planners, Transportation Manufacturers and Vehicle Operators in risk reduction.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Insurers: Incentivizing City Planners, Transportation Manufacturers and vehicles operators to purchase supporting technologies and promoting driver education programs.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Government Entities at all levels: Research investment into methods, technologies, training or other means to mitigate the risk findings is needed. It would be useful to determine if these finds hold true across many cities.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512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631694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FC7C2-F79C-42D0-A377-BE212CB55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5" y="1501629"/>
            <a:ext cx="8272211" cy="4790114"/>
          </a:xfrm>
        </p:spPr>
        <p:txBody>
          <a:bodyPr>
            <a:normAutofit/>
          </a:bodyPr>
          <a:lstStyle/>
          <a:p>
            <a:r>
              <a:rPr lang="en-US" sz="2000" dirty="0"/>
              <a:t>Seattle made collision data public, dating between 2014 and 2020</a:t>
            </a:r>
          </a:p>
          <a:p>
            <a:r>
              <a:rPr lang="en-US" sz="2000" dirty="0"/>
              <a:t>Objective:  Predict accident severity based on the published data</a:t>
            </a:r>
          </a:p>
          <a:p>
            <a:r>
              <a:rPr lang="en-US" sz="2000" dirty="0"/>
              <a:t>Interest: </a:t>
            </a:r>
          </a:p>
          <a:p>
            <a:pPr lvl="1"/>
            <a:r>
              <a:rPr lang="en-US" sz="1600" dirty="0"/>
              <a:t>City Planners</a:t>
            </a:r>
          </a:p>
          <a:p>
            <a:pPr lvl="1"/>
            <a:r>
              <a:rPr lang="en-US" sz="1600" dirty="0"/>
              <a:t>People, in general</a:t>
            </a:r>
          </a:p>
          <a:p>
            <a:pPr lvl="1"/>
            <a:r>
              <a:rPr lang="en-US" sz="1600" dirty="0"/>
              <a:t>Transportation Manufacturers</a:t>
            </a:r>
          </a:p>
          <a:p>
            <a:pPr lvl="1"/>
            <a:r>
              <a:rPr lang="en-US" sz="1600" dirty="0"/>
              <a:t>Innovators</a:t>
            </a:r>
          </a:p>
          <a:p>
            <a:pPr lvl="1"/>
            <a:r>
              <a:rPr lang="en-US" sz="1600" dirty="0"/>
              <a:t>Insurance Companies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631694"/>
          </a:xfrm>
        </p:spPr>
        <p:txBody>
          <a:bodyPr/>
          <a:lstStyle/>
          <a:p>
            <a:r>
              <a:rPr lang="en-US" dirty="0"/>
              <a:t>Data, CLEANING, TRANSFORMATION &amp;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FC7C2-F79C-42D0-A377-BE212CB55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5" y="1501629"/>
            <a:ext cx="8272211" cy="4790114"/>
          </a:xfrm>
        </p:spPr>
        <p:txBody>
          <a:bodyPr>
            <a:normAutofit fontScale="92500" lnSpcReduction="20000"/>
          </a:bodyPr>
          <a:lstStyle/>
          <a:p>
            <a:r>
              <a:rPr lang="en-US" sz="2100" dirty="0"/>
              <a:t>Initial dataset and metadata: </a:t>
            </a:r>
          </a:p>
          <a:p>
            <a:pPr lvl="1"/>
            <a:r>
              <a:rPr lang="en-US" u="sng" dirty="0">
                <a:hlinkClick r:id="rId2"/>
              </a:rPr>
              <a:t>https://www.coursera.org/learn/applied-data-science-capstone/supplement/Nh5uS/downloading-example-dataset</a:t>
            </a:r>
            <a:endParaRPr lang="en-US" dirty="0"/>
          </a:p>
          <a:p>
            <a:pPr lvl="1"/>
            <a:r>
              <a:rPr lang="en-US" u="sng" dirty="0">
                <a:hlinkClick r:id="rId3"/>
              </a:rPr>
              <a:t>https://s3.us.cloud-object-storage.appdomain.cloud/cf-courses-data/CognitiveClass/DP0701EN/version-2/Metadata.pdf</a:t>
            </a:r>
            <a:endParaRPr lang="en-US" dirty="0"/>
          </a:p>
          <a:p>
            <a:r>
              <a:rPr lang="en-US" sz="2000" dirty="0"/>
              <a:t>194673 raw “original” records: </a:t>
            </a:r>
          </a:p>
          <a:p>
            <a:pPr lvl="1"/>
            <a:r>
              <a:rPr lang="en-US" sz="1775" dirty="0"/>
              <a:t>Issues with data completeness, consistency</a:t>
            </a:r>
          </a:p>
          <a:p>
            <a:pPr lvl="1"/>
            <a:r>
              <a:rPr lang="en-US" sz="1775" dirty="0"/>
              <a:t>30483 records removed</a:t>
            </a:r>
          </a:p>
          <a:p>
            <a:pPr lvl="1"/>
            <a:r>
              <a:rPr lang="en-US" sz="1775" dirty="0"/>
              <a:t>Used 164190 records</a:t>
            </a:r>
          </a:p>
          <a:p>
            <a:r>
              <a:rPr lang="en-US" sz="2000" dirty="0"/>
              <a:t>Transformed data, created:</a:t>
            </a:r>
          </a:p>
          <a:p>
            <a:pPr lvl="1"/>
            <a:r>
              <a:rPr lang="en-US" sz="1775" dirty="0"/>
              <a:t>Human Factors (e.g., speeding, driver inattentiveness)</a:t>
            </a:r>
          </a:p>
          <a:p>
            <a:pPr lvl="1"/>
            <a:r>
              <a:rPr lang="en-US" sz="1775" dirty="0"/>
              <a:t>Environmental Factors (</a:t>
            </a:r>
            <a:r>
              <a:rPr lang="en-US" sz="1775" dirty="0" err="1"/>
              <a:t>e.g</a:t>
            </a:r>
            <a:r>
              <a:rPr lang="en-US" sz="1775" dirty="0"/>
              <a:t>, weather, road condition, lighting condition)</a:t>
            </a:r>
          </a:p>
          <a:p>
            <a:pPr lvl="1"/>
            <a:r>
              <a:rPr lang="en-US" sz="1775" dirty="0"/>
              <a:t>Contributing Factors (i.e., combination of Human and Environmental Factors)</a:t>
            </a:r>
          </a:p>
          <a:p>
            <a:r>
              <a:rPr lang="en-US" sz="1825" dirty="0"/>
              <a:t>Feature Selection: 19 total</a:t>
            </a:r>
          </a:p>
          <a:p>
            <a:pPr lvl="1"/>
            <a:r>
              <a:rPr lang="en-US" sz="1600" dirty="0"/>
              <a:t>38 original features</a:t>
            </a:r>
          </a:p>
          <a:p>
            <a:pPr lvl="1"/>
            <a:r>
              <a:rPr lang="en-US" sz="1600" dirty="0"/>
              <a:t>Kept:  16 original features</a:t>
            </a:r>
          </a:p>
          <a:p>
            <a:pPr lvl="1"/>
            <a:r>
              <a:rPr lang="en-US" sz="1600" dirty="0"/>
              <a:t>Created 3 more through data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65827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1782" y="601200"/>
            <a:ext cx="2780608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41" y="702156"/>
            <a:ext cx="2557337" cy="84316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FC7C2-F79C-42D0-A377-BE212CB55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941" y="1646278"/>
            <a:ext cx="2557336" cy="435447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Man vs. Machine </a:t>
            </a:r>
          </a:p>
          <a:p>
            <a:pPr lvl="1">
              <a:lnSpc>
                <a:spcPct val="90000"/>
              </a:lnSpc>
            </a:pPr>
            <a:r>
              <a:rPr lang="en-US" sz="1075" dirty="0">
                <a:solidFill>
                  <a:srgbClr val="FFFFFF"/>
                </a:solidFill>
              </a:rPr>
              <a:t>Basic Physics = Injury</a:t>
            </a:r>
          </a:p>
          <a:p>
            <a:pPr lvl="1">
              <a:lnSpc>
                <a:spcPct val="90000"/>
              </a:lnSpc>
            </a:pPr>
            <a:r>
              <a:rPr lang="en-US" sz="1075" dirty="0">
                <a:solidFill>
                  <a:srgbClr val="FFFFFF"/>
                </a:solidFill>
              </a:rPr>
              <a:t>Not many incidents though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</a:rPr>
              <a:t>Machine vs Machine On the Block (i.e., between intersections)</a:t>
            </a:r>
          </a:p>
          <a:p>
            <a:pPr lvl="1">
              <a:lnSpc>
                <a:spcPct val="90000"/>
              </a:lnSpc>
            </a:pPr>
            <a:r>
              <a:rPr lang="en-US" sz="1075" dirty="0">
                <a:solidFill>
                  <a:srgbClr val="FFFFFF"/>
                </a:solidFill>
              </a:rPr>
              <a:t>~2/3s of incidents</a:t>
            </a:r>
          </a:p>
          <a:p>
            <a:pPr lvl="1">
              <a:lnSpc>
                <a:spcPct val="90000"/>
              </a:lnSpc>
            </a:pPr>
            <a:r>
              <a:rPr lang="en-US" sz="1075" dirty="0">
                <a:solidFill>
                  <a:srgbClr val="FFFFFF"/>
                </a:solidFill>
              </a:rPr>
              <a:t>High likelihood of injury from “Rear-end”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</a:rPr>
              <a:t>Machine vs Machine In Intersection</a:t>
            </a:r>
          </a:p>
          <a:p>
            <a:pPr lvl="1">
              <a:lnSpc>
                <a:spcPct val="90000"/>
              </a:lnSpc>
            </a:pPr>
            <a:r>
              <a:rPr lang="en-US" sz="1075" dirty="0">
                <a:solidFill>
                  <a:srgbClr val="FFFFFF"/>
                </a:solidFill>
              </a:rPr>
              <a:t>~1/3 of incidents</a:t>
            </a:r>
          </a:p>
          <a:p>
            <a:pPr lvl="1">
              <a:lnSpc>
                <a:spcPct val="90000"/>
              </a:lnSpc>
            </a:pPr>
            <a:r>
              <a:rPr lang="en-US" sz="1075" dirty="0">
                <a:solidFill>
                  <a:srgbClr val="FFFFFF"/>
                </a:solidFill>
              </a:rPr>
              <a:t>High likelihood of injury from “Head-On” collision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</a:rPr>
              <a:t>Note historical focus on intersections and controls therein…</a:t>
            </a:r>
          </a:p>
          <a:p>
            <a:pPr lvl="1">
              <a:lnSpc>
                <a:spcPct val="90000"/>
              </a:lnSpc>
            </a:pPr>
            <a:endParaRPr lang="en-US" sz="1075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3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557313-D293-48E8-8FF9-A7C9EF0F5ED1}"/>
              </a:ext>
            </a:extLst>
          </p:cNvPr>
          <p:cNvPicPr/>
          <p:nvPr/>
        </p:nvPicPr>
        <p:blipFill rotWithShape="1">
          <a:blip r:embed="rId2"/>
          <a:srcRect t="2392"/>
          <a:stretch/>
        </p:blipFill>
        <p:spPr bwMode="auto">
          <a:xfrm>
            <a:off x="3175308" y="2424418"/>
            <a:ext cx="5905774" cy="2399251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2918BB-4171-4BFE-A033-6B62630A84E1}"/>
              </a:ext>
            </a:extLst>
          </p:cNvPr>
          <p:cNvSpPr txBox="1"/>
          <p:nvPr/>
        </p:nvSpPr>
        <p:spPr>
          <a:xfrm>
            <a:off x="4183956" y="601200"/>
            <a:ext cx="3695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Relationship Between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Collision Type, Location and Severity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A20F5D-7D67-49BF-8676-5BB55FC8C15F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316853" y="4672669"/>
            <a:ext cx="255147" cy="989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CDE184-BD8A-48F6-B003-325E657E67AE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4974674" y="4756560"/>
            <a:ext cx="406322" cy="90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C7F73F-C164-400B-ADCB-609B9AC62672}"/>
              </a:ext>
            </a:extLst>
          </p:cNvPr>
          <p:cNvSpPr txBox="1"/>
          <p:nvPr/>
        </p:nvSpPr>
        <p:spPr>
          <a:xfrm>
            <a:off x="3767664" y="5662002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“Head-On”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4959F8-D976-42FE-A9D7-CE0B519710F7}"/>
              </a:ext>
            </a:extLst>
          </p:cNvPr>
          <p:cNvSpPr txBox="1"/>
          <p:nvPr/>
        </p:nvSpPr>
        <p:spPr>
          <a:xfrm>
            <a:off x="4814495" y="5662002"/>
            <a:ext cx="113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“Rear-End”</a:t>
            </a:r>
          </a:p>
        </p:txBody>
      </p:sp>
    </p:spTree>
    <p:extLst>
      <p:ext uri="{BB962C8B-B14F-4D97-AF65-F5344CB8AC3E}">
        <p14:creationId xmlns:p14="http://schemas.microsoft.com/office/powerpoint/2010/main" val="2501469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1782" y="601200"/>
            <a:ext cx="2780608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41" y="702156"/>
            <a:ext cx="2557337" cy="84316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FC7C2-F79C-42D0-A377-BE212CB55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941" y="1646278"/>
            <a:ext cx="2557336" cy="435447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</a:rPr>
              <a:t>Ratios of Collision vs Injury Fairly Consistent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</a:rPr>
              <a:t>Counts Increase During “Workday”</a:t>
            </a:r>
          </a:p>
          <a:p>
            <a:pPr lvl="1">
              <a:lnSpc>
                <a:spcPct val="90000"/>
              </a:lnSpc>
            </a:pPr>
            <a:r>
              <a:rPr lang="en-US" sz="1075" dirty="0">
                <a:solidFill>
                  <a:srgbClr val="FFFFFF"/>
                </a:solidFill>
              </a:rPr>
              <a:t>Why Not More in the Morning?</a:t>
            </a:r>
          </a:p>
          <a:p>
            <a:pPr lvl="1">
              <a:lnSpc>
                <a:spcPct val="90000"/>
              </a:lnSpc>
            </a:pPr>
            <a:r>
              <a:rPr lang="en-US" sz="1075" dirty="0">
                <a:solidFill>
                  <a:srgbClr val="FFFFFF"/>
                </a:solidFill>
              </a:rPr>
              <a:t>Or  During the Lunch Hour?</a:t>
            </a:r>
          </a:p>
          <a:p>
            <a:pPr>
              <a:lnSpc>
                <a:spcPct val="90000"/>
              </a:lnSpc>
            </a:pPr>
            <a:endParaRPr lang="en-US" sz="13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918BB-4171-4BFE-A033-6B62630A84E1}"/>
              </a:ext>
            </a:extLst>
          </p:cNvPr>
          <p:cNvSpPr txBox="1"/>
          <p:nvPr/>
        </p:nvSpPr>
        <p:spPr>
          <a:xfrm>
            <a:off x="4280779" y="601200"/>
            <a:ext cx="3501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Relationship Between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Time of Day, Location and Severity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A20F5D-7D67-49BF-8676-5BB55FC8C15F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3779492" y="4804558"/>
            <a:ext cx="566215" cy="85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C7F73F-C164-400B-ADCB-609B9AC62672}"/>
              </a:ext>
            </a:extLst>
          </p:cNvPr>
          <p:cNvSpPr txBox="1"/>
          <p:nvPr/>
        </p:nvSpPr>
        <p:spPr>
          <a:xfrm>
            <a:off x="3767664" y="5662002"/>
            <a:ext cx="1156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“Bad Data”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FA38BE8-87B6-48B6-BC5B-05C50FFC94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81372" y="2383303"/>
            <a:ext cx="5943600" cy="2421255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923015D-AD0B-42CB-9F6C-E427843F9244}"/>
              </a:ext>
            </a:extLst>
          </p:cNvPr>
          <p:cNvCxnSpPr/>
          <p:nvPr/>
        </p:nvCxnSpPr>
        <p:spPr>
          <a:xfrm flipV="1">
            <a:off x="7189365" y="4001549"/>
            <a:ext cx="1107347" cy="24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5B5A0C-AF94-4297-AD64-74FE7D2F15B5}"/>
              </a:ext>
            </a:extLst>
          </p:cNvPr>
          <p:cNvCxnSpPr/>
          <p:nvPr/>
        </p:nvCxnSpPr>
        <p:spPr>
          <a:xfrm flipV="1">
            <a:off x="4370076" y="3733102"/>
            <a:ext cx="1107347" cy="24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CDE184-BD8A-48F6-B003-325E657E67AE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345707" y="4697836"/>
            <a:ext cx="2029926" cy="964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788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1782" y="601200"/>
            <a:ext cx="2780608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41" y="702156"/>
            <a:ext cx="2557337" cy="84316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FC7C2-F79C-42D0-A377-BE212CB55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941" y="1646278"/>
            <a:ext cx="2557336" cy="435447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</a:rPr>
              <a:t>Human Factors:  Speeding and Driver Inattention (known) Seem to Play a Minor Factor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</a:rPr>
              <a:t>Environmental Factors:  Weather, Lighting and Road Conditions Appear to Play a Major Factor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</a:rPr>
              <a:t>Note: Numbers are Counts of Factors</a:t>
            </a:r>
          </a:p>
          <a:p>
            <a:pPr>
              <a:lnSpc>
                <a:spcPct val="90000"/>
              </a:lnSpc>
            </a:pPr>
            <a:endParaRPr lang="en-US" sz="1075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3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918BB-4171-4BFE-A033-6B62630A84E1}"/>
              </a:ext>
            </a:extLst>
          </p:cNvPr>
          <p:cNvSpPr txBox="1"/>
          <p:nvPr/>
        </p:nvSpPr>
        <p:spPr>
          <a:xfrm>
            <a:off x="3354215" y="601200"/>
            <a:ext cx="5354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Relationship Between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Human &amp; Environment Factors, Location and Severity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174F1CF-85A3-4A59-9214-B6CED96162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31038" y="1217202"/>
            <a:ext cx="5943600" cy="26333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696B00-C42B-440D-A2CB-45D7A0E7B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436" y="3808890"/>
            <a:ext cx="5523455" cy="2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60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1782" y="601200"/>
            <a:ext cx="2780608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41" y="702156"/>
            <a:ext cx="2557337" cy="84316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FC7C2-F79C-42D0-A377-BE212CB55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941" y="1646278"/>
            <a:ext cx="2557336" cy="435447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</a:rPr>
              <a:t>Total Counts of Some Contributing Factor (i.e., Human or Environmental) are Present in 65% of ALL Incidents</a:t>
            </a:r>
          </a:p>
          <a:p>
            <a:pPr>
              <a:lnSpc>
                <a:spcPct val="90000"/>
              </a:lnSpc>
            </a:pPr>
            <a:endParaRPr lang="en-US" sz="1075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3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918BB-4171-4BFE-A033-6B62630A84E1}"/>
              </a:ext>
            </a:extLst>
          </p:cNvPr>
          <p:cNvSpPr txBox="1"/>
          <p:nvPr/>
        </p:nvSpPr>
        <p:spPr>
          <a:xfrm>
            <a:off x="4246319" y="601200"/>
            <a:ext cx="3570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Relationship Between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Contributing, Location and Severity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05E3C5-20A9-49EA-9B32-5E1B047FE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549" y="2093860"/>
            <a:ext cx="5620999" cy="267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78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1782" y="601200"/>
            <a:ext cx="2780608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41" y="702156"/>
            <a:ext cx="2557337" cy="84316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Interim SUMMARY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FC7C2-F79C-42D0-A377-BE212CB55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782" y="1646278"/>
            <a:ext cx="2780608" cy="435447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</a:rPr>
              <a:t>The Number of Incidents Between Intersections Was a Surprise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</a:rPr>
              <a:t>Intersection Injuries: “Head-On”</a:t>
            </a:r>
          </a:p>
          <a:p>
            <a:pPr lvl="1">
              <a:lnSpc>
                <a:spcPct val="90000"/>
              </a:lnSpc>
            </a:pPr>
            <a:r>
              <a:rPr lang="en-US" sz="1075" dirty="0">
                <a:solidFill>
                  <a:srgbClr val="FFFFFF"/>
                </a:solidFill>
              </a:rPr>
              <a:t>~ 1/3 of Total Incidents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</a:rPr>
              <a:t>Block Injuries: “Rear-End”</a:t>
            </a:r>
          </a:p>
          <a:p>
            <a:pPr lvl="1">
              <a:lnSpc>
                <a:spcPct val="90000"/>
              </a:lnSpc>
            </a:pPr>
            <a:r>
              <a:rPr lang="en-US" sz="1075" dirty="0">
                <a:solidFill>
                  <a:srgbClr val="FFFFFF"/>
                </a:solidFill>
              </a:rPr>
              <a:t>~1/3 of Total Incidents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</a:rPr>
              <a:t>Some Contributing Factor in 2/3s of Incidents </a:t>
            </a:r>
          </a:p>
          <a:p>
            <a:pPr>
              <a:lnSpc>
                <a:spcPct val="90000"/>
              </a:lnSpc>
            </a:pPr>
            <a:endParaRPr lang="en-US" sz="1075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3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918BB-4171-4BFE-A033-6B62630A84E1}"/>
              </a:ext>
            </a:extLst>
          </p:cNvPr>
          <p:cNvSpPr txBox="1"/>
          <p:nvPr/>
        </p:nvSpPr>
        <p:spPr>
          <a:xfrm>
            <a:off x="4246319" y="601200"/>
            <a:ext cx="3570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Relationship Between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Contributing, Location and Severity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10C773-2E7D-4938-B5FF-6EA4E301495D}"/>
              </a:ext>
            </a:extLst>
          </p:cNvPr>
          <p:cNvSpPr/>
          <p:nvPr/>
        </p:nvSpPr>
        <p:spPr>
          <a:xfrm>
            <a:off x="3231549" y="1507211"/>
            <a:ext cx="565239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Intersection incidents tend to be 'head-on' and Block incidents tend to be 'rear-end.' 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Intersections: ~1/3 of total incidents occur in intersections with ~66% of these 'head-on' incidents resulting in injury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Human factors (i.e., SPEEDING and INATTENTIVENESS) seem to be a minor factor.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Environmental factors (i.e., LIGHTING, WEATHER, etc.) appear to contribute significantly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Block: ~2/3s of total incidents are within the block infrastructure: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~50% of these are 'rear-end' events with an ~50% injury rate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~50% of these are 'head-on' events with ~25% injury rate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Human factors (i.e., SPEEDING and INATTENTIVENESS) seem to be a minor factor.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Environmental factors (e.g., reduced visibility) seem to contribute in a major way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Regardless of location, when motor vehicles impact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pedacyclists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or pedestrians, the result is almost always injury.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Some Contributing Factor (e.g., Human or Environmental) is present in ~2/3s of all incidents.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severity code ratios appear to hold across time of the day.  Though there does appear to be more incidents as the day goes on until 1700.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541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1782" y="601200"/>
            <a:ext cx="2780608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41" y="702156"/>
            <a:ext cx="2557337" cy="84316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Interim Map Based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FC7C2-F79C-42D0-A377-BE212CB55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782" y="1646278"/>
            <a:ext cx="2780608" cy="435447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</a:rPr>
              <a:t>Most Incidents are Clustered Downtown in High Traffic Density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</a:rPr>
              <a:t>Also Along Major Travel Routes</a:t>
            </a:r>
          </a:p>
          <a:p>
            <a:pPr>
              <a:lnSpc>
                <a:spcPct val="90000"/>
              </a:lnSpc>
            </a:pPr>
            <a:endParaRPr lang="en-US" sz="1075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3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918BB-4171-4BFE-A033-6B62630A84E1}"/>
              </a:ext>
            </a:extLst>
          </p:cNvPr>
          <p:cNvSpPr txBox="1"/>
          <p:nvPr/>
        </p:nvSpPr>
        <p:spPr>
          <a:xfrm>
            <a:off x="4646525" y="601200"/>
            <a:ext cx="2770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Relationship Between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Location and Severity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1CAEEE-9372-4A79-ACB7-C00A16761A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81515" y="2096189"/>
            <a:ext cx="529336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15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982</Words>
  <Application>Microsoft Office PowerPoint</Application>
  <PresentationFormat>On-screen Show (4:3)</PresentationFormat>
  <Paragraphs>133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Courier New</vt:lpstr>
      <vt:lpstr>Franklin Gothic Book</vt:lpstr>
      <vt:lpstr>Franklin Gothic Demi</vt:lpstr>
      <vt:lpstr>Symbol</vt:lpstr>
      <vt:lpstr>Times New Roman</vt:lpstr>
      <vt:lpstr>Wingdings 2</vt:lpstr>
      <vt:lpstr>DividendVTI</vt:lpstr>
      <vt:lpstr>Predicting Accident severity in Seattle</vt:lpstr>
      <vt:lpstr>Background</vt:lpstr>
      <vt:lpstr>Data, CLEANING, TRANSFORMATION &amp; FEATURE SELECTION</vt:lpstr>
      <vt:lpstr>EXPLORATORY DATA ANALYSIS</vt:lpstr>
      <vt:lpstr>EXPLORATORY DATA ANALYSIS</vt:lpstr>
      <vt:lpstr>EXPLORATORY DATA ANALYSIS</vt:lpstr>
      <vt:lpstr>EXPLORATORY DATA ANALYSIS</vt:lpstr>
      <vt:lpstr>Interim SUMMARY DATA ANALYSIS</vt:lpstr>
      <vt:lpstr>Interim Map Based ANALYSIS</vt:lpstr>
      <vt:lpstr>Choosing a prediction model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2020-09-10T23:49:51Z</dcterms:created>
  <dcterms:modified xsi:type="dcterms:W3CDTF">2020-09-11T14:24:12Z</dcterms:modified>
</cp:coreProperties>
</file>