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99" r:id="rId7"/>
    <p:sldId id="285" r:id="rId8"/>
    <p:sldId id="286" r:id="rId9"/>
    <p:sldId id="273" r:id="rId10"/>
    <p:sldId id="288" r:id="rId11"/>
    <p:sldId id="297" r:id="rId12"/>
    <p:sldId id="268" r:id="rId13"/>
    <p:sldId id="284" r:id="rId14"/>
    <p:sldId id="287" r:id="rId15"/>
    <p:sldId id="269" r:id="rId16"/>
    <p:sldId id="294" r:id="rId17"/>
    <p:sldId id="296" r:id="rId18"/>
    <p:sldId id="270" r:id="rId19"/>
    <p:sldId id="271" r:id="rId20"/>
    <p:sldId id="298" r:id="rId21"/>
    <p:sldId id="283" r:id="rId22"/>
    <p:sldId id="272" r:id="rId23"/>
    <p:sldId id="289" r:id="rId24"/>
    <p:sldId id="261" r:id="rId25"/>
    <p:sldId id="274" r:id="rId26"/>
    <p:sldId id="275" r:id="rId27"/>
    <p:sldId id="276" r:id="rId28"/>
    <p:sldId id="277" r:id="rId29"/>
    <p:sldId id="278" r:id="rId30"/>
    <p:sldId id="290" r:id="rId31"/>
    <p:sldId id="295" r:id="rId32"/>
    <p:sldId id="293" r:id="rId33"/>
    <p:sldId id="305" r:id="rId34"/>
    <p:sldId id="300" r:id="rId35"/>
    <p:sldId id="306" r:id="rId36"/>
    <p:sldId id="301" r:id="rId37"/>
    <p:sldId id="302" r:id="rId38"/>
    <p:sldId id="303" r:id="rId39"/>
    <p:sldId id="304" r:id="rId40"/>
    <p:sldId id="307" r:id="rId41"/>
    <p:sldId id="308" r:id="rId42"/>
    <p:sldId id="309" r:id="rId43"/>
    <p:sldId id="310" r:id="rId44"/>
    <p:sldId id="312" r:id="rId45"/>
    <p:sldId id="311" r:id="rId46"/>
    <p:sldId id="291" r:id="rId47"/>
    <p:sldId id="292" r:id="rId48"/>
    <p:sldId id="262" r:id="rId49"/>
    <p:sldId id="279" r:id="rId50"/>
    <p:sldId id="280" r:id="rId51"/>
    <p:sldId id="281" r:id="rId52"/>
    <p:sldId id="282" r:id="rId53"/>
    <p:sldId id="264" r:id="rId5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279AE2-D281-4B08-B08F-B6072A8992BD}">
          <p14:sldIdLst>
            <p14:sldId id="256"/>
            <p14:sldId id="257"/>
            <p14:sldId id="267"/>
            <p14:sldId id="258"/>
            <p14:sldId id="259"/>
            <p14:sldId id="299"/>
            <p14:sldId id="285"/>
            <p14:sldId id="286"/>
            <p14:sldId id="273"/>
            <p14:sldId id="288"/>
            <p14:sldId id="297"/>
            <p14:sldId id="268"/>
            <p14:sldId id="284"/>
            <p14:sldId id="287"/>
            <p14:sldId id="269"/>
            <p14:sldId id="294"/>
            <p14:sldId id="296"/>
            <p14:sldId id="270"/>
            <p14:sldId id="271"/>
            <p14:sldId id="298"/>
            <p14:sldId id="283"/>
            <p14:sldId id="272"/>
            <p14:sldId id="289"/>
            <p14:sldId id="261"/>
            <p14:sldId id="274"/>
            <p14:sldId id="275"/>
            <p14:sldId id="276"/>
            <p14:sldId id="277"/>
            <p14:sldId id="278"/>
            <p14:sldId id="290"/>
            <p14:sldId id="295"/>
            <p14:sldId id="293"/>
            <p14:sldId id="305"/>
            <p14:sldId id="300"/>
            <p14:sldId id="306"/>
            <p14:sldId id="301"/>
            <p14:sldId id="302"/>
            <p14:sldId id="303"/>
            <p14:sldId id="304"/>
            <p14:sldId id="307"/>
            <p14:sldId id="308"/>
            <p14:sldId id="309"/>
            <p14:sldId id="310"/>
            <p14:sldId id="312"/>
            <p14:sldId id="311"/>
            <p14:sldId id="291"/>
            <p14:sldId id="292"/>
            <p14:sldId id="262"/>
            <p14:sldId id="279"/>
            <p14:sldId id="280"/>
            <p14:sldId id="281"/>
            <p14:sldId id="28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ttara, Davide" initials="SD" lastIdx="1" clrIdx="0">
    <p:extLst>
      <p:ext uri="{19B8F6BF-5375-455C-9EA6-DF929625EA0E}">
        <p15:presenceInfo xmlns:p15="http://schemas.microsoft.com/office/powerpoint/2012/main" userId="S::Sottara.Davide@mayo.edu::edeefbe8-ef46-4d16-a64e-e67ec4fd7f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E36"/>
    <a:srgbClr val="FF9900"/>
    <a:srgbClr val="FFFF66"/>
    <a:srgbClr val="FF9966"/>
    <a:srgbClr val="69102E"/>
    <a:srgbClr val="66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0T23:00:46.91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173-E71B-4939-A3E2-9BA54A53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FA93-3958-4055-BA76-E9B457B96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140A-03CB-4B42-B151-5365E3EF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34E-E6B3-488C-BBCE-A0A092F5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9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8C6-5CBB-4CEA-9F04-186E1A4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585C-65C1-4E1D-B13A-88843460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CC97-1987-4CDC-A91A-E86E563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1C85-B520-445F-85D6-1EE4ABB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01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B4326-7603-403E-B901-209EB5A5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6E0-4889-451A-9BAF-7D24988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6A26-1B8B-4465-98E9-0B4EBD2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FE1A-3F6C-4723-9750-C00D7A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7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0B34-743B-4A83-944B-8612A5C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539E-F68E-4DFB-9E48-D375B782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23D1-6F71-4C58-9037-2B5DD6D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0347-3845-4F0F-A813-7DC214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3DC-C1F4-4527-802C-23882272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76DE-6B94-476F-9EB5-76F0D47D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220E-0B60-4E27-8EF5-B4BBCCE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8138-2CBA-4405-B63C-9FED51B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80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999-92F5-4189-BE41-50200E1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83D-E418-455C-8B68-F3738614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8CCA-439A-41F7-9FD4-95E49BF9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7979-E026-41D1-A3A5-B60F71C3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E8D7-967D-4E3B-B9FA-D295E376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3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80F-A5EE-4B04-93AD-138774E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FDEF-92D9-4C86-941D-82BFD23D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6D3E-D36F-4B18-8D14-1EAF9554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26385-B9F2-4FF3-B2A5-BEAB13CF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EEDE-2BBE-47B3-A59A-1AE9908C1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6F72-3992-4403-A238-8EC77E5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6287-E7BE-4596-9BE5-4678B5E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3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6071-C055-4F45-B569-8CF4A8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C53F-C503-40EF-B776-03AA3FC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996B-2F84-41F3-B3EB-574B13F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21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AC73-A2CF-42D6-83D3-A04E1A3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6F01-C528-479C-8B45-666237C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79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0D35-7EFE-4E5A-AE6D-2497746C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7BDD-B08A-4892-B83B-EA07C933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8512-D7C8-43D7-AD23-5359C105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021C-9B88-4F74-A70F-80A08443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6CB2-7C2E-44E6-8C12-4A00229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9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856-F177-483F-A55E-304C8D5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CBA21-CE45-4F1D-B2DF-5B827A3A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85F6-C88E-4351-A115-632B7488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EB0-93ED-42F5-A0BF-262FAFB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1803-1C28-4A63-823B-812CED22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7752E61-6B24-47A1-9533-C315294722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0" y="685800"/>
            <a:ext cx="81915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7EBC328-DCDA-4BEC-B8C1-3477B4B77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9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7DE0031-9A47-4884-B006-316B0BE6B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75" y="0"/>
            <a:ext cx="3048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DAC7E28-9DA1-4E89-AB63-6020293130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313"/>
            <a:ext cx="47244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>
            <a:extLst>
              <a:ext uri="{FF2B5EF4-FFF2-40B4-BE49-F238E27FC236}">
                <a16:creationId xmlns:a16="http://schemas.microsoft.com/office/drawing/2014/main" id="{099D60E9-41AB-48D2-A1A6-3106148B58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76200">
            <a:solidFill>
              <a:srgbClr val="FFC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AutoShape 12">
            <a:extLst>
              <a:ext uri="{FF2B5EF4-FFF2-40B4-BE49-F238E27FC236}">
                <a16:creationId xmlns:a16="http://schemas.microsoft.com/office/drawing/2014/main" id="{0E4CA936-1BDE-48C4-A2EE-CFFFB51C7C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85800"/>
            <a:ext cx="2565400" cy="617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4B4B7E3-4D84-49E2-B75E-B6C9A8064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096000"/>
            <a:ext cx="584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8" name="Picture 14" descr="logo_k">
            <a:extLst>
              <a:ext uri="{FF2B5EF4-FFF2-40B4-BE49-F238E27FC236}">
                <a16:creationId xmlns:a16="http://schemas.microsoft.com/office/drawing/2014/main" id="{832817B8-74A9-4780-BF4D-519EE8022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284913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EE713961-F4B2-4450-838F-009F91EC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C024F-C6D6-438A-B34B-D380165B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1834C3-BB6E-4158-BAFD-71F0AA2322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92BC7A-49F1-49EE-BD45-8A12CE4662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D3A6C-A78F-4AA4-95E7-71193705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API4KP</a:t>
            </a:r>
            <a:br>
              <a:rPr lang="en-GB" sz="3600" dirty="0"/>
            </a:br>
            <a:r>
              <a:rPr lang="en-GB" sz="3600" dirty="0"/>
              <a:t>API for Knowledge Bases and Knowledge Platforms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4C2A7-BCC2-4A89-8D2A-FEE573E1D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Revised Submission ad/</a:t>
            </a:r>
            <a:r>
              <a:rPr lang="en-US" b="1" dirty="0">
                <a:solidFill>
                  <a:srgbClr val="FF0000"/>
                </a:solidFill>
              </a:rPr>
              <a:t>TODO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Response to RFP ad/2010-06-09</a:t>
            </a:r>
          </a:p>
          <a:p>
            <a:endParaRPr lang="en-GB" dirty="0"/>
          </a:p>
          <a:p>
            <a:r>
              <a:rPr lang="en-GB" dirty="0"/>
              <a:t>Davide Sottara, PhD</a:t>
            </a:r>
            <a:br>
              <a:rPr lang="en-GB" dirty="0"/>
            </a:br>
            <a:r>
              <a:rPr lang="en-GB" sz="1800" dirty="0"/>
              <a:t>Principal Knowledge Engineer, Mayo Clinic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“Carriers”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2050596"/>
            <a:ext cx="8392886" cy="39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37507"/>
          </a:xfrm>
        </p:spPr>
        <p:txBody>
          <a:bodyPr/>
          <a:lstStyle/>
          <a:p>
            <a:r>
              <a:rPr lang="en-US" dirty="0"/>
              <a:t>Modular, Resource-Oriented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64" y="3282528"/>
            <a:ext cx="583011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Artifact</a:t>
            </a:r>
            <a:r>
              <a:rPr lang="en-GB" dirty="0"/>
              <a:t> Repository APIs (KAR)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8" y="3992335"/>
            <a:ext cx="38290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8"/>
          <a:stretch/>
        </p:blipFill>
        <p:spPr bwMode="auto">
          <a:xfrm>
            <a:off x="5959928" y="4348163"/>
            <a:ext cx="3122839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4"/>
          <a:stretch/>
        </p:blipFill>
        <p:spPr bwMode="auto">
          <a:xfrm>
            <a:off x="76876" y="3570514"/>
            <a:ext cx="193153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5" y="2011433"/>
            <a:ext cx="6490607" cy="8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7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 (KASR)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292106"/>
            <a:ext cx="8213271" cy="3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Repository APIs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2921"/>
            <a:ext cx="280035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68" y="2012497"/>
            <a:ext cx="5524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4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2646791"/>
            <a:ext cx="7976507" cy="27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T*ion APIs (</a:t>
            </a:r>
            <a:r>
              <a:rPr lang="en-GB" dirty="0" err="1"/>
              <a:t>Tx</a:t>
            </a:r>
            <a:r>
              <a:rPr lang="en-GB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20" y="1812471"/>
            <a:ext cx="242887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40" y="4725080"/>
            <a:ext cx="20859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6" y="3658281"/>
            <a:ext cx="2124075" cy="127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6" y="5182281"/>
            <a:ext cx="2114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4" y="3933144"/>
            <a:ext cx="211455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7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61" y="2302329"/>
            <a:ext cx="7401582" cy="41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Base </a:t>
            </a:r>
            <a:br>
              <a:rPr lang="en-GB" dirty="0"/>
            </a:br>
            <a:r>
              <a:rPr lang="en-GB" dirty="0"/>
              <a:t>Manager APIs (KB)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8" y="1885268"/>
            <a:ext cx="212407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" y="4428443"/>
            <a:ext cx="24765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52" y="1885268"/>
            <a:ext cx="4124325" cy="2543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/>
          <a:stretch/>
        </p:blipFill>
        <p:spPr bwMode="auto">
          <a:xfrm>
            <a:off x="3759653" y="4428443"/>
            <a:ext cx="4898572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6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6" y="2508519"/>
            <a:ext cx="7429500" cy="35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i="1" dirty="0"/>
              <a:t>Large Scale</a:t>
            </a:r>
            <a:r>
              <a:rPr lang="en-GB" sz="1800" dirty="0"/>
              <a:t> Knowledge-Driven applications require complex, heterogeneous Knowledge Bases</a:t>
            </a:r>
          </a:p>
          <a:p>
            <a:pPr lvl="1"/>
            <a:r>
              <a:rPr lang="en-GB" sz="1600" dirty="0"/>
              <a:t>OWL Ontologies</a:t>
            </a:r>
          </a:p>
          <a:p>
            <a:pPr lvl="1"/>
            <a:r>
              <a:rPr lang="en-GB" sz="1600" dirty="0"/>
              <a:t>RDF Graphs w/ SPARQL</a:t>
            </a:r>
          </a:p>
          <a:p>
            <a:pPr lvl="1"/>
            <a:r>
              <a:rPr lang="en-GB" sz="1600" dirty="0"/>
              <a:t>UML (Class) Models</a:t>
            </a:r>
          </a:p>
          <a:p>
            <a:pPr lvl="1"/>
            <a:r>
              <a:rPr lang="en-GB" sz="1600" dirty="0"/>
              <a:t>BPMN / DMN / CMMN Process Models</a:t>
            </a:r>
          </a:p>
          <a:p>
            <a:pPr lvl="1"/>
            <a:r>
              <a:rPr lang="en-GB" sz="1600" dirty="0"/>
              <a:t>PMML Predictive Models</a:t>
            </a:r>
          </a:p>
          <a:p>
            <a:pPr lvl="1"/>
            <a:r>
              <a:rPr lang="en-GB" sz="1600" dirty="0" err="1"/>
              <a:t>RuleML</a:t>
            </a:r>
            <a:r>
              <a:rPr lang="en-GB" sz="1600" dirty="0"/>
              <a:t> / RIF / SWRL / CL Rules</a:t>
            </a:r>
          </a:p>
          <a:p>
            <a:pPr lvl="1"/>
            <a:r>
              <a:rPr lang="en-GB" sz="1600" dirty="0" err="1"/>
              <a:t>GraphQL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dirty="0"/>
              <a:t>APIs, when exist, are </a:t>
            </a:r>
            <a:r>
              <a:rPr lang="en-GB" sz="1800" i="1" dirty="0"/>
              <a:t>proprietary </a:t>
            </a:r>
            <a:r>
              <a:rPr lang="en-GB" sz="1800" dirty="0"/>
              <a:t>and/or strongly coupled</a:t>
            </a:r>
          </a:p>
          <a:p>
            <a:pPr lvl="1"/>
            <a:r>
              <a:rPr lang="en-GB" sz="1600" dirty="0"/>
              <a:t>to Languages (e.g. OWL-APIs)</a:t>
            </a:r>
          </a:p>
          <a:p>
            <a:pPr lvl="1"/>
            <a:r>
              <a:rPr lang="en-GB" sz="1600" dirty="0"/>
              <a:t>to Engines/Reasoners (e.g. any commercial </a:t>
            </a:r>
            <a:r>
              <a:rPr lang="en-GB" sz="1600" dirty="0" err="1"/>
              <a:t>BxMS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to Business Domains (e.g. FHIR in healthcare)</a:t>
            </a:r>
          </a:p>
        </p:txBody>
      </p:sp>
    </p:spTree>
    <p:extLst>
      <p:ext uri="{BB962C8B-B14F-4D97-AF65-F5344CB8AC3E}">
        <p14:creationId xmlns:p14="http://schemas.microsoft.com/office/powerpoint/2010/main" val="223759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Inference/Reasoning APIs (</a:t>
            </a:r>
            <a:r>
              <a:rPr lang="en-GB" dirty="0" err="1"/>
              <a:t>Inf</a:t>
            </a:r>
            <a:r>
              <a:rPr lang="en-GB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46" y="2773817"/>
            <a:ext cx="47815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71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01389"/>
              </p:ext>
            </p:extLst>
          </p:nvPr>
        </p:nvGraphicFramePr>
        <p:xfrm>
          <a:off x="498927" y="2082121"/>
          <a:ext cx="8412542" cy="320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6352129" imgH="2416445" progId="Word.Document.12">
                  <p:embed/>
                </p:oleObj>
              </mc:Choice>
              <mc:Fallback>
                <p:oleObj name="Document" r:id="rId3" imgW="6352129" imgH="2416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927" y="2082121"/>
                        <a:ext cx="8412542" cy="3200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67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C38-6842-47CF-A103-3527CE9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Ontologies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48" y="2245177"/>
            <a:ext cx="8818679" cy="3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Supported</a:t>
            </a:r>
            <a:r>
              <a:rPr lang="en-US" sz="2000" dirty="0"/>
              <a:t> : 	Unable to support </a:t>
            </a:r>
            <a:br>
              <a:rPr lang="en-US" sz="2000" dirty="0"/>
            </a:br>
            <a:r>
              <a:rPr lang="en-US" sz="1400" dirty="0"/>
              <a:t>(without major architectural changes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9900"/>
                </a:solidFill>
              </a:rPr>
              <a:t>Not Started </a:t>
            </a:r>
            <a:r>
              <a:rPr lang="en-US" sz="2000" dirty="0"/>
              <a:t>: 		On the Roadmap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Draft</a:t>
            </a:r>
            <a:r>
              <a:rPr lang="en-US" sz="2000" dirty="0"/>
              <a:t> : 			Initial Definition exists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Supported</a:t>
            </a:r>
            <a:r>
              <a:rPr lang="en-US" sz="2000" dirty="0"/>
              <a:t> : 		Defined, ready for implementation</a:t>
            </a:r>
          </a:p>
          <a:p>
            <a:pPr lvl="1"/>
            <a:r>
              <a:rPr lang="en-US" sz="2000" dirty="0">
                <a:solidFill>
                  <a:srgbClr val="009900"/>
                </a:solidFill>
              </a:rPr>
              <a:t>In Progress </a:t>
            </a:r>
            <a:r>
              <a:rPr lang="en-US" sz="2000" dirty="0"/>
              <a:t>:		Partial implementation exists	</a:t>
            </a:r>
          </a:p>
          <a:p>
            <a:pPr lvl="1"/>
            <a:r>
              <a:rPr lang="en-US" sz="2000" b="1" dirty="0">
                <a:solidFill>
                  <a:srgbClr val="009900"/>
                </a:solidFill>
              </a:rPr>
              <a:t>Implemented</a:t>
            </a:r>
            <a:r>
              <a:rPr lang="en-US" sz="2000" dirty="0"/>
              <a:t> : 		1+ example implementations finalized</a:t>
            </a:r>
          </a:p>
          <a:p>
            <a:pPr lvl="1"/>
            <a:r>
              <a:rPr lang="en-US" sz="2000" b="1" dirty="0"/>
              <a:t>Published</a:t>
            </a:r>
            <a:r>
              <a:rPr lang="en-US" sz="2000" dirty="0"/>
              <a:t> : 		Stable and ready for adoption</a:t>
            </a:r>
          </a:p>
        </p:txBody>
      </p:sp>
    </p:spTree>
    <p:extLst>
      <p:ext uri="{BB962C8B-B14F-4D97-AF65-F5344CB8AC3E}">
        <p14:creationId xmlns:p14="http://schemas.microsoft.com/office/powerpoint/2010/main" val="172932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56437"/>
              </p:ext>
            </p:extLst>
          </p:nvPr>
        </p:nvGraphicFramePr>
        <p:xfrm>
          <a:off x="744941" y="2058537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PIM model expressed in UML / MOF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UML Model – Platform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IDL Model – Operations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OWL Model – Underlying 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0722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76618"/>
              </p:ext>
            </p:extLst>
          </p:nvPr>
        </p:nvGraphicFramePr>
        <p:xfrm>
          <a:off x="744941" y="1699146"/>
          <a:ext cx="7772400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Interrogation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List Ontologies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/ Extract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/>
                        <a:t>Resources”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Entities: Classes, Relationships, Datatypes and Individuals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</a:t>
                      </a:r>
                      <a:r>
                        <a:rPr lang="en-GB" sz="1600" i="1" dirty="0"/>
                        <a:t>Fragments” in KB 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 </a:t>
                      </a:r>
                      <a:r>
                        <a:rPr lang="en-GB" sz="1600" i="1" dirty="0"/>
                        <a:t>logically related</a:t>
                      </a:r>
                      <a:r>
                        <a:rPr lang="en-GB" sz="1600" dirty="0"/>
                        <a:t> to an Entity: Sub-, Super-, Equivalent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Selection of “Resource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Resolve URIs of Entities to Representations thereof, and vice-versa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/ Selection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Resouce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De-referencing w/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content negotiation in KASR API)</a:t>
                      </a:r>
                      <a:endParaRPr lang="en-GB" sz="16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br>
                        <a:rPr lang="en-GB" sz="1600" dirty="0">
                          <a:solidFill>
                            <a:srgbClr val="009900"/>
                          </a:solidFill>
                        </a:rPr>
                      </a:b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Test the (structural) Equivalence of two Entities given their representation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Parse + Diff of “Resources” </a:t>
                      </a:r>
                      <a:r>
                        <a:rPr lang="en-GB" sz="1600" i="1" dirty="0"/>
                        <a:t>in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6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75670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70656"/>
              </p:ext>
            </p:extLst>
          </p:nvPr>
        </p:nvGraphicFramePr>
        <p:xfrm>
          <a:off x="826827" y="2358787"/>
          <a:ext cx="77724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Knowledge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Construct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Formulate “Resource (Fragment)</a:t>
                      </a:r>
                      <a:r>
                        <a:rPr lang="en-GB" sz="1600" i="1" dirty="0"/>
                        <a:t>” + Merge in KB</a:t>
                      </a:r>
                      <a:r>
                        <a:rPr lang="en-GB" sz="1600" i="1" baseline="0" dirty="0"/>
                        <a:t> </a:t>
                      </a:r>
                      <a:r>
                        <a:rPr lang="en-GB" sz="1600" i="1" dirty="0"/>
                        <a:t>API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Delete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Separate “Resource (Fragment)</a:t>
                      </a:r>
                      <a:r>
                        <a:rPr lang="en-GB" sz="1600" i="1" dirty="0"/>
                        <a:t>” in KB API</a:t>
                      </a:r>
                      <a:r>
                        <a:rPr lang="en-GB" sz="1600" dirty="0"/>
                        <a:t>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of an Entity (Class, Rel., Individual, ...) in an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i="1" dirty="0"/>
                        <a:t>Formulate </a:t>
                      </a:r>
                      <a:r>
                        <a:rPr lang="en-GB" sz="1600" dirty="0"/>
                        <a:t>+ </a:t>
                      </a:r>
                      <a:r>
                        <a:rPr lang="en-GB" sz="1600" i="1" dirty="0"/>
                        <a:t>Filter </a:t>
                      </a:r>
                      <a:r>
                        <a:rPr lang="en-GB" sz="1600" dirty="0"/>
                        <a:t>with Versioning in KB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33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1453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66568"/>
              </p:ext>
            </p:extLst>
          </p:nvPr>
        </p:nvGraphicFramePr>
        <p:xfrm>
          <a:off x="882555" y="1608161"/>
          <a:ext cx="77724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KP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Consistency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Consistency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Satisfiability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Satisfiability 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entailment / equivalence between two KBs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Entailment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</a:t>
                      </a:r>
                      <a:r>
                        <a:rPr lang="en-GB" sz="1600" dirty="0" err="1"/>
                        <a:t>subsumption</a:t>
                      </a:r>
                      <a:r>
                        <a:rPr lang="en-GB" sz="1600" dirty="0"/>
                        <a:t> between two Expressions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Retrieve all the subsuming/</a:t>
                      </a:r>
                      <a:r>
                        <a:rPr lang="en-GB" sz="1600" dirty="0" err="1"/>
                        <a:t>ed</a:t>
                      </a:r>
                      <a:r>
                        <a:rPr lang="en-GB" sz="1600" dirty="0"/>
                        <a:t> Entities given an Expression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Subsumption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for Class membership of an Individual</a:t>
                      </a:r>
                    </a:p>
                    <a:p>
                      <a:r>
                        <a:rPr lang="en-GB" sz="1600" dirty="0"/>
                        <a:t>Retrieve all the Classes an Individual is member of</a:t>
                      </a:r>
                    </a:p>
                    <a:p>
                      <a:r>
                        <a:rPr lang="en-GB" sz="1600" dirty="0"/>
                        <a:t>Retrieve all members of a Class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Memberhsip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Answer (conjunctive) Queries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in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85396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84204"/>
              </p:ext>
            </p:extLst>
          </p:nvPr>
        </p:nvGraphicFramePr>
        <p:xfrm>
          <a:off x="882555" y="1608161"/>
          <a:ext cx="7772400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Load an OWL Ontology or a RDF Graph in a KB)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Add Resource to KB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Unload Ontology from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Remove Resource from KB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KB API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In</a:t>
                      </a:r>
                      <a:r>
                        <a:rPr lang="en-GB" sz="1600" baseline="0" dirty="0">
                          <a:solidFill>
                            <a:srgbClr val="009900"/>
                          </a:solidFill>
                        </a:rPr>
                        <a:t> Progress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Export and Serialized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Lift/Lower Operations in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60402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87679"/>
              </p:ext>
            </p:extLst>
          </p:nvPr>
        </p:nvGraphicFramePr>
        <p:xfrm>
          <a:off x="882555" y="1608161"/>
          <a:ext cx="77724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PSM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WSDL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B050"/>
                          </a:solidFill>
                        </a:rPr>
                        <a:t>Supported (via IDL)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Support PSM Serializations /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9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“Lambdas”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9900"/>
                          </a:solidFill>
                        </a:rPr>
                        <a:t>Not Started</a:t>
                      </a:r>
                      <a:endParaRPr lang="en-GB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92D050"/>
                          </a:solidFill>
                        </a:rPr>
                        <a:t>Draft</a:t>
                      </a:r>
                      <a:endParaRPr lang="en-GB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526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482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Original RFP addressed (OWL) </a:t>
            </a:r>
            <a:r>
              <a:rPr lang="en-GB" sz="2400" i="1" dirty="0"/>
              <a:t>ontology </a:t>
            </a:r>
            <a:r>
              <a:rPr lang="en-GB" sz="2400" dirty="0"/>
              <a:t>KBs only</a:t>
            </a:r>
          </a:p>
          <a:p>
            <a:pPr lvl="1"/>
            <a:r>
              <a:rPr lang="en-GB" sz="2000" dirty="0"/>
              <a:t>(older versions of) OWL-API and Jena the only options</a:t>
            </a:r>
          </a:p>
          <a:p>
            <a:pPr lvl="2"/>
            <a:r>
              <a:rPr lang="en-GB" sz="1600" dirty="0"/>
              <a:t>“micro-API”</a:t>
            </a:r>
          </a:p>
          <a:p>
            <a:pPr lvl="1"/>
            <a:r>
              <a:rPr lang="en-GB" sz="2000" dirty="0"/>
              <a:t>Decouple </a:t>
            </a:r>
            <a:r>
              <a:rPr lang="en-GB" sz="2000" i="1" dirty="0"/>
              <a:t>representation </a:t>
            </a:r>
            <a:r>
              <a:rPr lang="en-GB" sz="2000" dirty="0"/>
              <a:t>from </a:t>
            </a:r>
            <a:r>
              <a:rPr lang="en-GB" sz="2000" i="1" dirty="0"/>
              <a:t>reasoning </a:t>
            </a:r>
          </a:p>
          <a:p>
            <a:pPr lvl="1"/>
            <a:endParaRPr lang="en-GB" sz="2000" dirty="0"/>
          </a:p>
          <a:p>
            <a:r>
              <a:rPr lang="en-GB" sz="2400" dirty="0"/>
              <a:t>Response generalizes the proposal</a:t>
            </a:r>
          </a:p>
          <a:p>
            <a:pPr lvl="1"/>
            <a:r>
              <a:rPr lang="en-GB" sz="2000" dirty="0"/>
              <a:t>Add </a:t>
            </a:r>
            <a:r>
              <a:rPr lang="en-GB" sz="2000" i="1" dirty="0"/>
              <a:t>management </a:t>
            </a:r>
            <a:r>
              <a:rPr lang="en-GB" sz="2000" dirty="0"/>
              <a:t>and</a:t>
            </a:r>
            <a:r>
              <a:rPr lang="en-GB" sz="2000" i="1" dirty="0"/>
              <a:t> delivery </a:t>
            </a:r>
            <a:r>
              <a:rPr lang="en-GB" sz="2000" dirty="0"/>
              <a:t>dimensions</a:t>
            </a:r>
          </a:p>
          <a:p>
            <a:pPr lvl="1"/>
            <a:r>
              <a:rPr lang="en-GB" sz="2000" dirty="0"/>
              <a:t>Supports other kinds of representable knowledge, </a:t>
            </a:r>
            <a:br>
              <a:rPr lang="en-GB" sz="2000" dirty="0"/>
            </a:br>
            <a:r>
              <a:rPr lang="en-GB" sz="2000" dirty="0"/>
              <a:t>and languages for the expression thereof</a:t>
            </a:r>
          </a:p>
          <a:p>
            <a:pPr lvl="1"/>
            <a:r>
              <a:rPr lang="en-GB" sz="2000" dirty="0"/>
              <a:t>Supports the notion of </a:t>
            </a:r>
            <a:r>
              <a:rPr lang="en-GB" sz="2000" i="1" dirty="0"/>
              <a:t>Composite </a:t>
            </a:r>
            <a:r>
              <a:rPr lang="en-GB" sz="2000" dirty="0"/>
              <a:t>(heterogeneous) KBs</a:t>
            </a:r>
          </a:p>
          <a:p>
            <a:pPr lvl="1"/>
            <a:endParaRPr lang="en-GB" sz="2000" dirty="0"/>
          </a:p>
          <a:p>
            <a:pPr lvl="1"/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4035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7448"/>
              </p:ext>
            </p:extLst>
          </p:nvPr>
        </p:nvGraphicFramePr>
        <p:xfrm>
          <a:off x="882555" y="1608161"/>
          <a:ext cx="7772400" cy="408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Supported</a:t>
                      </a:r>
                      <a:r>
                        <a:rPr lang="en-GB" baseline="0" dirty="0"/>
                        <a:t> 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</a:t>
                      </a:r>
                      <a:r>
                        <a:rPr lang="en-GB" sz="1600" baseline="0" dirty="0"/>
                        <a:t> and </a:t>
                      </a:r>
                      <a:r>
                        <a:rPr lang="en-GB" sz="1600" dirty="0"/>
                        <a:t>Versioning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All operations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Composite</a:t>
                      </a:r>
                      <a:r>
                        <a:rPr lang="en-GB" sz="1600" baseline="0" dirty="0"/>
                        <a:t> Knowledge Resources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Construct, Assemble,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Flatten in KB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br>
                        <a:rPr lang="en-GB" sz="1600" dirty="0">
                          <a:sym typeface="Wingdings" panose="05000000000000000000" pitchFamily="2" charset="2"/>
                        </a:rPr>
                      </a:b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and KASR API map natively 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Operator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Negotiation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apply</a:t>
                      </a:r>
                      <a:r>
                        <a:rPr lang="en-GB" sz="1600" i="1" baseline="0" dirty="0">
                          <a:sym typeface="Wingdings" panose="05000000000000000000" pitchFamily="2" charset="2"/>
                        </a:rPr>
                        <a:t> vs </a:t>
                      </a:r>
                      <a:r>
                        <a:rPr lang="en-GB" sz="1600" i="1" baseline="0" dirty="0" err="1">
                          <a:sym typeface="Wingdings" panose="05000000000000000000" pitchFamily="2" charset="2"/>
                        </a:rPr>
                        <a:t>namedApply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Discover</a:t>
                      </a:r>
                      <a:r>
                        <a:rPr lang="en-GB" sz="1600" baseline="0" dirty="0"/>
                        <a:t> / Describe Knowledge Resources w/ metadata</a:t>
                      </a:r>
                    </a:p>
                    <a:p>
                      <a:r>
                        <a:rPr lang="en-GB" sz="1600" baseline="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Content Negotiation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baseline="0" dirty="0" err="1">
                          <a:sym typeface="Wingdings" panose="05000000000000000000" pitchFamily="2" charset="2"/>
                        </a:rPr>
                        <a:t>getCarrier</a:t>
                      </a:r>
                      <a:r>
                        <a:rPr lang="en-GB" sz="1600" baseline="0" dirty="0">
                          <a:sym typeface="Wingdings" panose="05000000000000000000" pitchFamily="2" charset="2"/>
                        </a:rPr>
                        <a:t> in KASR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Syntactic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Manipulation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‘Horizontal’ operations in </a:t>
                      </a:r>
                      <a:r>
                        <a:rPr lang="en-GB" sz="1600" dirty="0" err="1"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 API)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6342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76299"/>
              </p:ext>
            </p:extLst>
          </p:nvPr>
        </p:nvGraphicFramePr>
        <p:xfrm>
          <a:off x="744941" y="2058537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API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Knowledge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Artifact</a:t>
                      </a:r>
                      <a:r>
                        <a:rPr lang="en-GB" sz="1600" baseline="0" dirty="0"/>
                        <a:t> Repository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Knowledge Asset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Transrepresentation</a:t>
                      </a:r>
                      <a:r>
                        <a:rPr lang="en-GB" sz="1600" baseline="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err="1"/>
                        <a:t>KnowledgeBase</a:t>
                      </a:r>
                      <a:r>
                        <a:rPr lang="en-GB" sz="1600" baseline="0" dirty="0"/>
                        <a:t> Construction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99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Inference</a:t>
                      </a:r>
                      <a:r>
                        <a:rPr lang="en-GB" sz="1600" baseline="0" dirty="0"/>
                        <a:t> / Reasoning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56201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909141"/>
              </p:ext>
            </p:extLst>
          </p:nvPr>
        </p:nvGraphicFramePr>
        <p:xfrm>
          <a:off x="882555" y="2032704"/>
          <a:ext cx="77724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  <a:r>
                        <a:rPr lang="en-GB" baseline="0" dirty="0"/>
                        <a:t>Capabilities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Stateful</a:t>
                      </a:r>
                      <a:r>
                        <a:rPr lang="en-GB" sz="1600" dirty="0"/>
                        <a:t> Reasoning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Inf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API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FFFF00"/>
                          </a:solidFill>
                        </a:rPr>
                        <a:t>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Error</a:t>
                      </a:r>
                      <a:r>
                        <a:rPr lang="en-GB" sz="1600" baseline="0" dirty="0"/>
                        <a:t> Handling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92D05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Explanations /</a:t>
                      </a:r>
                      <a:r>
                        <a:rPr lang="en-US" sz="1600" baseline="0" dirty="0"/>
                        <a:t> Proofs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990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OpenAPI</a:t>
                      </a:r>
                      <a:r>
                        <a:rPr lang="en-US" sz="1600" baseline="0" dirty="0"/>
                        <a:t> 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009900"/>
                          </a:solidFill>
                        </a:rPr>
                        <a:t>Supported*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Supported+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25049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85CB-2A7D-4E8C-9936-F4EDD3A3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F04C-AEEF-4240-828E-05983B95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Mayo Clinic</a:t>
            </a:r>
          </a:p>
          <a:p>
            <a:pPr lvl="1"/>
            <a:r>
              <a:rPr lang="en-US" dirty="0"/>
              <a:t>Clinical Domain Focus</a:t>
            </a:r>
          </a:p>
          <a:p>
            <a:r>
              <a:rPr lang="en-US" dirty="0"/>
              <a:t>Environment with</a:t>
            </a:r>
          </a:p>
          <a:p>
            <a:pPr lvl="1"/>
            <a:r>
              <a:rPr lang="en-US" dirty="0"/>
              <a:t>15+ Asset Types</a:t>
            </a:r>
          </a:p>
          <a:p>
            <a:pPr lvl="1"/>
            <a:r>
              <a:rPr lang="en-US" dirty="0"/>
              <a:t>15+ Standard OMS Languages</a:t>
            </a:r>
          </a:p>
          <a:p>
            <a:pPr lvl="1"/>
            <a:r>
              <a:rPr lang="en-US" dirty="0"/>
              <a:t>10+ Local OMS Languages</a:t>
            </a:r>
          </a:p>
          <a:p>
            <a:r>
              <a:rPr lang="en-US" dirty="0"/>
              <a:t>Open Source Implementation (ASL2)</a:t>
            </a:r>
          </a:p>
          <a:p>
            <a:pPr lvl="1"/>
            <a:r>
              <a:rPr lang="en-US" dirty="0"/>
              <a:t>https://github.com/API4KBs/api4kbs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Knowledge Asset Types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812A9-4E0B-4505-B9D3-295F11DA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3263"/>
            <a:ext cx="8839200" cy="1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7CA3148-D6DE-4730-93C6-3B32C509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81637"/>
            <a:ext cx="8839200" cy="28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F3FD1-DBDF-46F4-9FCD-175BC06BC266}"/>
              </a:ext>
            </a:extLst>
          </p:cNvPr>
          <p:cNvSpPr txBox="1"/>
          <p:nvPr/>
        </p:nvSpPr>
        <p:spPr>
          <a:xfrm>
            <a:off x="6653348" y="624830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Domain 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BC7D9-A159-4133-A1C9-761DBF7A0FEC}"/>
              </a:ext>
            </a:extLst>
          </p:cNvPr>
          <p:cNvSpPr txBox="1"/>
          <p:nvPr/>
        </p:nvSpPr>
        <p:spPr>
          <a:xfrm>
            <a:off x="6653347" y="3612360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Formal</a:t>
            </a:r>
          </a:p>
        </p:txBody>
      </p:sp>
    </p:spTree>
    <p:extLst>
      <p:ext uri="{BB962C8B-B14F-4D97-AF65-F5344CB8AC3E}">
        <p14:creationId xmlns:p14="http://schemas.microsoft.com/office/powerpoint/2010/main" val="296630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D505-1245-4DC7-9186-99E9061C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Languages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475949-82AC-4C71-88A6-E1646AE8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" y="2290103"/>
            <a:ext cx="8458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8C3C9-7672-4978-9AA8-2219865D28D8}"/>
              </a:ext>
            </a:extLst>
          </p:cNvPr>
          <p:cNvSpPr txBox="1"/>
          <p:nvPr/>
        </p:nvSpPr>
        <p:spPr>
          <a:xfrm>
            <a:off x="6653348" y="175255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82BA1-689D-45BC-8204-60E78BE889B5}"/>
              </a:ext>
            </a:extLst>
          </p:cNvPr>
          <p:cNvSpPr txBox="1"/>
          <p:nvPr/>
        </p:nvSpPr>
        <p:spPr>
          <a:xfrm>
            <a:off x="6653348" y="6248301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938689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E216-1931-4645-B048-0B20AD62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4904-7C81-4027-B507-6BDB10D7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parser.applyLift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rdf:RDF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&gt;&lt;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owl:Ontology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rdf:about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="http://foo"/&gt;&lt;/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rdf:RDF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OWL_2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RDF_XML_Syntax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XML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defaultCharset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())),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Abstract_Knowledge_Expression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&gt; serialized =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ontology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(owl -&gt;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parser.applyLower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owl, </a:t>
            </a:r>
            <a:b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Serialized_Knowledge_Expression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OWL_2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TTL_Syntax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defaultCharset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5113-CAA5-4A40-8636-32CC493E5816}"/>
              </a:ext>
            </a:extLst>
          </p:cNvPr>
          <p:cNvSpPr txBox="1"/>
          <p:nvPr/>
        </p:nvSpPr>
        <p:spPr>
          <a:xfrm>
            <a:off x="685799" y="5643154"/>
            <a:ext cx="762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API compatible with any Representation that is registered in the Environment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2655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5C0-1CE2-4641-A55F-5BAC9510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Introspection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E0D5-4224-422E-B84A-9FCE13C1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/* read + lift …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read + lift …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/* server */);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kb.populateKnowledgeBase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kb.introspect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05A09-847B-4A0B-A9D1-896513942CDD}"/>
              </a:ext>
            </a:extLst>
          </p:cNvPr>
          <p:cNvSpPr txBox="1"/>
          <p:nvPr/>
        </p:nvSpPr>
        <p:spPr>
          <a:xfrm>
            <a:off x="685799" y="5643154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Derive canonical ‘Surrogate’ from an Artifact and / or some (</a:t>
            </a:r>
            <a:r>
              <a:rPr lang="en-US" sz="1600" i="1" dirty="0" err="1"/>
              <a:t>parsable</a:t>
            </a:r>
            <a:r>
              <a:rPr lang="en-US" sz="1600" i="1" dirty="0"/>
              <a:t>) metadata Artifact. The canonical Surrogate can be further translated into other representations.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0149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20B4-54E9-4B3A-AF15-4F4F91AE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78A9-A6D8-4872-8234-5163D635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73162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…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…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parser.applyLower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… 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meta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meta.assetId,versionTag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bytes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surrogate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meta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assetRepo.setKnowledgeAssetCarrierVersion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meta.assetId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binary.artifactId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0DD2E-526C-40E5-AEB0-62FA4F18A7A4}"/>
              </a:ext>
            </a:extLst>
          </p:cNvPr>
          <p:cNvSpPr txBox="1"/>
          <p:nvPr/>
        </p:nvSpPr>
        <p:spPr>
          <a:xfrm>
            <a:off x="685800" y="5808617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Publication stores the Artifact in a Repository, and adds metadata to a Knowledge Graph,</a:t>
            </a:r>
          </a:p>
          <a:p>
            <a:r>
              <a:rPr lang="en-US" sz="1600" i="1" dirty="0"/>
              <a:t>Making the Knowledge discoverable and retrievable by applications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0257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B441-620D-406B-BA2F-019A57DA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F0AA-39E3-40A0-90AD-8F918924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3397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assetRepo.listKnowledgeAssets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Decision_Model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assetRepo.getKnowledgeAsset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(“x”, true);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(“y”, 42);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model -&gt;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reasoner.evaluate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model.id,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FC848-0A5C-4397-BE20-9699BAB792FD}"/>
              </a:ext>
            </a:extLst>
          </p:cNvPr>
          <p:cNvSpPr txBox="1"/>
          <p:nvPr/>
        </p:nvSpPr>
        <p:spPr>
          <a:xfrm>
            <a:off x="685800" y="5549537"/>
            <a:ext cx="7622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Knowledge Bases are deployed (or implemented) in Reasoners, and published in Asset Repositories. Clients can invoke the Reasoner with a reference to the KB.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32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BCF-A8F0-4661-B93E-D7A3E3F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Revised Submission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8310-1768-4DB5-8B74-83B9EE85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8207544" cy="823912"/>
          </a:xfrm>
        </p:spPr>
        <p:txBody>
          <a:bodyPr anchor="t"/>
          <a:lstStyle/>
          <a:p>
            <a:r>
              <a:rPr lang="en-GB" b="0" dirty="0"/>
              <a:t>Various Contributors from multiple Organizations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9C51-E7A2-46C2-82D6-64FD3C17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451678"/>
            <a:ext cx="3868737" cy="3684588"/>
          </a:xfrm>
        </p:spPr>
        <p:txBody>
          <a:bodyPr/>
          <a:lstStyle/>
          <a:p>
            <a:r>
              <a:rPr lang="en-GB" sz="2400" dirty="0"/>
              <a:t>Submitters</a:t>
            </a:r>
          </a:p>
          <a:p>
            <a:pPr lvl="1"/>
            <a:r>
              <a:rPr lang="en-GB" sz="2000" dirty="0"/>
              <a:t>88 Solutions</a:t>
            </a:r>
          </a:p>
          <a:p>
            <a:pPr lvl="1"/>
            <a:r>
              <a:rPr lang="en-GB" sz="2000" dirty="0"/>
              <a:t>Thematix Partners LLC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AC2D1-5563-4DC7-8B06-32908D785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5974" y="2338820"/>
            <a:ext cx="4211808" cy="3684588"/>
          </a:xfrm>
        </p:spPr>
        <p:txBody>
          <a:bodyPr/>
          <a:lstStyle/>
          <a:p>
            <a:r>
              <a:rPr lang="en-GB" sz="2400" dirty="0"/>
              <a:t>Supporters</a:t>
            </a:r>
            <a:endParaRPr lang="en-GB" sz="1800" dirty="0"/>
          </a:p>
          <a:p>
            <a:pPr lvl="1"/>
            <a:r>
              <a:rPr lang="en-GB" sz="1600" dirty="0"/>
              <a:t>Arizona State University</a:t>
            </a:r>
          </a:p>
          <a:p>
            <a:pPr lvl="1"/>
            <a:r>
              <a:rPr lang="en-GB" sz="1600" dirty="0" err="1"/>
              <a:t>Athan</a:t>
            </a:r>
            <a:r>
              <a:rPr lang="en-GB" sz="1600" dirty="0"/>
              <a:t> Services</a:t>
            </a:r>
          </a:p>
          <a:p>
            <a:pPr lvl="1"/>
            <a:r>
              <a:rPr lang="en-GB" sz="1600" dirty="0"/>
              <a:t>Cognitive Medical Systems</a:t>
            </a:r>
          </a:p>
          <a:p>
            <a:pPr lvl="1"/>
            <a:r>
              <a:rPr lang="en-GB" sz="1600" dirty="0"/>
              <a:t>Federated Knowledge</a:t>
            </a:r>
          </a:p>
          <a:p>
            <a:pPr lvl="1"/>
            <a:r>
              <a:rPr lang="en-GB" sz="1600" dirty="0"/>
              <a:t>Fraunhofer FOKUS / </a:t>
            </a:r>
            <a:r>
              <a:rPr lang="en-GB" sz="1600" dirty="0" err="1"/>
              <a:t>Freie</a:t>
            </a:r>
            <a:r>
              <a:rPr lang="en-GB" sz="1600" dirty="0"/>
              <a:t> </a:t>
            </a:r>
            <a:r>
              <a:rPr lang="en-GB" sz="1600" dirty="0" err="1"/>
              <a:t>Universitat</a:t>
            </a:r>
            <a:r>
              <a:rPr lang="en-GB" sz="1600" dirty="0"/>
              <a:t> Berlin / </a:t>
            </a:r>
            <a:r>
              <a:rPr lang="en-GB" sz="1600" dirty="0" err="1"/>
              <a:t>Universitat</a:t>
            </a:r>
            <a:r>
              <a:rPr lang="en-GB" sz="1600" dirty="0"/>
              <a:t> Leipzig </a:t>
            </a:r>
          </a:p>
          <a:p>
            <a:pPr lvl="1"/>
            <a:r>
              <a:rPr lang="en-GB" sz="1600" dirty="0"/>
              <a:t>Mayo Clinic</a:t>
            </a:r>
          </a:p>
          <a:p>
            <a:pPr lvl="1"/>
            <a:r>
              <a:rPr lang="en-GB" sz="1600" dirty="0"/>
              <a:t>Micro Focus</a:t>
            </a:r>
          </a:p>
          <a:p>
            <a:pPr lvl="1"/>
            <a:r>
              <a:rPr lang="en-GB" sz="1600" dirty="0"/>
              <a:t>Model Driven Solutions</a:t>
            </a:r>
          </a:p>
          <a:p>
            <a:pPr lvl="1"/>
            <a:r>
              <a:rPr lang="en-GB" sz="1600" dirty="0"/>
              <a:t>U.S. Department of Commerce (NIST)</a:t>
            </a:r>
          </a:p>
          <a:p>
            <a:pPr lvl="1"/>
            <a:r>
              <a:rPr lang="en-US" sz="1600" dirty="0"/>
              <a:t>Otto von Guericke University of Magdeburg</a:t>
            </a:r>
            <a:endParaRPr lang="en-GB" sz="1600" dirty="0"/>
          </a:p>
          <a:p>
            <a:pPr lvl="1"/>
            <a:r>
              <a:rPr lang="en-GB" sz="1600" dirty="0"/>
              <a:t>Raytheon Technologies Company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4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750-00FE-400F-B37A-E77D087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Composites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4246DF-3CA8-4700-ADE5-39A75996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9" y="2040346"/>
            <a:ext cx="7680960" cy="39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9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750-00FE-400F-B37A-E77D087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Composites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4F43-F4E5-477E-BFA0-66A7AB62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643051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constructor.getKnowledgeBaseStructure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rootAssetId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 -&gt;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assembler.assembleCompositeArtifact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 -&gt;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parser.applyLift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(kc,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Abstract_Knowledge_Expression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translator.applyTransrepresent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rep(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FHIR_STU3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SNOMED_CT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flattener.flattenArtifact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rootAssetId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A5DA-038C-4228-BED4-A7B5AE62FEF8}"/>
              </a:ext>
            </a:extLst>
          </p:cNvPr>
          <p:cNvSpPr txBox="1"/>
          <p:nvPr/>
        </p:nvSpPr>
        <p:spPr>
          <a:xfrm>
            <a:off x="685800" y="5436325"/>
            <a:ext cx="762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Complex operations decomposed into well-defined, functional steps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45415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5B76-0AA3-407E-AA09-AE5B78B4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6DE8-0650-47C3-BE7D-E20DF76D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JenaSPARQLQuery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/* parse SPARQL using Jena */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/* parse OWL using Jena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set input query variables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kb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/* server */);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ReasoningAPI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(/* server */).with(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kb.applyBind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kb.initKnowledgeBase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ontology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endParaRPr lang="en-US" sz="14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q.askQuery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oPtr.uuid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oPtr.versionTag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1EBFF-BD7F-4F59-9968-2AD5D73F945E}"/>
              </a:ext>
            </a:extLst>
          </p:cNvPr>
          <p:cNvSpPr/>
          <p:nvPr/>
        </p:nvSpPr>
        <p:spPr>
          <a:xfrm>
            <a:off x="746760" y="60960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Queries are treated as Knowledge Assets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0465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750D2287-5ECE-4B9C-9F4F-723CFF374505}"/>
              </a:ext>
            </a:extLst>
          </p:cNvPr>
          <p:cNvSpPr/>
          <p:nvPr/>
        </p:nvSpPr>
        <p:spPr bwMode="auto">
          <a:xfrm>
            <a:off x="6008914" y="4389288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DA4FC81C-2BA0-4F23-825D-C87CB6D9B2AE}"/>
              </a:ext>
            </a:extLst>
          </p:cNvPr>
          <p:cNvSpPr/>
          <p:nvPr/>
        </p:nvSpPr>
        <p:spPr bwMode="auto">
          <a:xfrm>
            <a:off x="6008914" y="3908052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C07DD9A9-0BC9-45B0-B505-47E920A95B7D}"/>
              </a:ext>
            </a:extLst>
          </p:cNvPr>
          <p:cNvSpPr/>
          <p:nvPr/>
        </p:nvSpPr>
        <p:spPr bwMode="auto">
          <a:xfrm>
            <a:off x="6008914" y="3429898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+SPARQL 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D32958F-2BF0-4376-8A9F-BCBC6747A890}"/>
              </a:ext>
            </a:extLst>
          </p:cNvPr>
          <p:cNvSpPr/>
          <p:nvPr/>
        </p:nvSpPr>
        <p:spPr bwMode="auto">
          <a:xfrm>
            <a:off x="5633309" y="1752600"/>
            <a:ext cx="1872343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Query {   hello: String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B1345-6F88-44A9-AACA-D0660208990E}"/>
              </a:ext>
            </a:extLst>
          </p:cNvPr>
          <p:cNvSpPr/>
          <p:nvPr/>
        </p:nvSpPr>
        <p:spPr bwMode="auto">
          <a:xfrm>
            <a:off x="7149737" y="1615041"/>
            <a:ext cx="1030925" cy="2804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GQL Schema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BA4A0A9-3089-4B75-AB21-30A2A94A16B4}"/>
              </a:ext>
            </a:extLst>
          </p:cNvPr>
          <p:cNvSpPr/>
          <p:nvPr/>
        </p:nvSpPr>
        <p:spPr bwMode="auto">
          <a:xfrm>
            <a:off x="6008914" y="2952206"/>
            <a:ext cx="1123406" cy="644434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BD920-429C-44A8-9075-175AB666BDCB}"/>
              </a:ext>
            </a:extLst>
          </p:cNvPr>
          <p:cNvSpPr txBox="1"/>
          <p:nvPr/>
        </p:nvSpPr>
        <p:spPr>
          <a:xfrm>
            <a:off x="7287938" y="3013165"/>
            <a:ext cx="103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Asset Repository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DA5A4F-0D66-4948-B29A-2505D9DD54F7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 bwMode="auto">
          <a:xfrm>
            <a:off x="6569481" y="2389727"/>
            <a:ext cx="1136" cy="562479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3258BD-F995-4582-824D-C14EC690AAC8}"/>
              </a:ext>
            </a:extLst>
          </p:cNvPr>
          <p:cNvSpPr txBox="1"/>
          <p:nvPr/>
        </p:nvSpPr>
        <p:spPr>
          <a:xfrm>
            <a:off x="6615721" y="2450264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AF636C-9EC7-4BE2-8ECD-78426FE483BD}"/>
              </a:ext>
            </a:extLst>
          </p:cNvPr>
          <p:cNvSpPr/>
          <p:nvPr/>
        </p:nvSpPr>
        <p:spPr bwMode="auto">
          <a:xfrm>
            <a:off x="3616467" y="2919548"/>
            <a:ext cx="1158692" cy="70974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KB Manager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2B8CC-8939-437C-AF0E-443091F9C44A}"/>
              </a:ext>
            </a:extLst>
          </p:cNvPr>
          <p:cNvCxnSpPr>
            <a:cxnSpLocks/>
            <a:stCxn id="12" idx="2"/>
            <a:endCxn id="20" idx="3"/>
          </p:cNvCxnSpPr>
          <p:nvPr/>
        </p:nvCxnSpPr>
        <p:spPr bwMode="auto">
          <a:xfrm flipH="1">
            <a:off x="4775159" y="3274423"/>
            <a:ext cx="1233755" cy="0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5E8F6E-F189-4B58-86D8-9762162DA94E}"/>
              </a:ext>
            </a:extLst>
          </p:cNvPr>
          <p:cNvSpPr txBox="1"/>
          <p:nvPr/>
        </p:nvSpPr>
        <p:spPr>
          <a:xfrm>
            <a:off x="4930320" y="2609761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1. populate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FFAB1EAB-156E-4411-9CAB-527FE3B5F07A}"/>
              </a:ext>
            </a:extLst>
          </p:cNvPr>
          <p:cNvSpPr/>
          <p:nvPr/>
        </p:nvSpPr>
        <p:spPr bwMode="auto">
          <a:xfrm>
            <a:off x="678821" y="2942100"/>
            <a:ext cx="1158692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hello 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46E725-FAC8-4E0C-8CED-60795D67772A}"/>
              </a:ext>
            </a:extLst>
          </p:cNvPr>
          <p:cNvSpPr/>
          <p:nvPr/>
        </p:nvSpPr>
        <p:spPr bwMode="auto">
          <a:xfrm>
            <a:off x="523203" y="3436807"/>
            <a:ext cx="1030925" cy="2804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GQL Query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0C4A0E-B53C-4DE8-A3BD-4E66C5DCC806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 bwMode="auto">
          <a:xfrm flipV="1">
            <a:off x="1837513" y="3270934"/>
            <a:ext cx="1233755" cy="12281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A40-F10A-4987-A04B-BE8C55377E43}"/>
              </a:ext>
            </a:extLst>
          </p:cNvPr>
          <p:cNvSpPr txBox="1"/>
          <p:nvPr/>
        </p:nvSpPr>
        <p:spPr>
          <a:xfrm>
            <a:off x="1888480" y="2583552"/>
            <a:ext cx="10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2. </a:t>
            </a:r>
            <a:r>
              <a:rPr lang="en-US" sz="1400" i="1" dirty="0" err="1"/>
              <a:t>askQuery</a:t>
            </a:r>
            <a:endParaRPr lang="en-US" sz="1400" i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D5AE57-5F8C-42FF-A4B8-4E1495A7CF91}"/>
              </a:ext>
            </a:extLst>
          </p:cNvPr>
          <p:cNvSpPr/>
          <p:nvPr/>
        </p:nvSpPr>
        <p:spPr bwMode="auto">
          <a:xfrm>
            <a:off x="3071268" y="2917538"/>
            <a:ext cx="541791" cy="706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/>
              <a:t>Qry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0A1FE75-9CB5-4AA1-AF75-DA0D89FAE3D9}"/>
              </a:ext>
            </a:extLst>
          </p:cNvPr>
          <p:cNvSpPr/>
          <p:nvPr/>
        </p:nvSpPr>
        <p:spPr bwMode="auto">
          <a:xfrm>
            <a:off x="3071268" y="4353841"/>
            <a:ext cx="541791" cy="7067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/>
              <a:t>Qry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434C21-2B94-4D54-89B5-A562D817AE03}"/>
              </a:ext>
            </a:extLst>
          </p:cNvPr>
          <p:cNvSpPr/>
          <p:nvPr/>
        </p:nvSpPr>
        <p:spPr bwMode="auto">
          <a:xfrm>
            <a:off x="3616467" y="4350884"/>
            <a:ext cx="1158692" cy="70974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KB Manager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B5A33E81-94AD-417D-A4DB-A0340098ED63}"/>
              </a:ext>
            </a:extLst>
          </p:cNvPr>
          <p:cNvSpPr/>
          <p:nvPr/>
        </p:nvSpPr>
        <p:spPr bwMode="auto">
          <a:xfrm>
            <a:off x="5633308" y="5907285"/>
            <a:ext cx="1872343" cy="682230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?hello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:x :h ?hello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EACA7-C76C-4E79-90EA-C6B4221991DB}"/>
              </a:ext>
            </a:extLst>
          </p:cNvPr>
          <p:cNvSpPr/>
          <p:nvPr/>
        </p:nvSpPr>
        <p:spPr bwMode="auto">
          <a:xfrm>
            <a:off x="7287938" y="6250257"/>
            <a:ext cx="776199" cy="4353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SPARQL Query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D259B2-9556-4A36-BD98-8BBC1737ECE0}"/>
              </a:ext>
            </a:extLst>
          </p:cNvPr>
          <p:cNvCxnSpPr>
            <a:cxnSpLocks/>
            <a:stCxn id="47" idx="0"/>
            <a:endCxn id="46" idx="3"/>
          </p:cNvCxnSpPr>
          <p:nvPr/>
        </p:nvCxnSpPr>
        <p:spPr bwMode="auto">
          <a:xfrm flipV="1">
            <a:off x="6569480" y="5033722"/>
            <a:ext cx="1137" cy="873563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3C199DDF-0E8C-4088-AA85-046A2067079B}"/>
              </a:ext>
            </a:extLst>
          </p:cNvPr>
          <p:cNvSpPr/>
          <p:nvPr/>
        </p:nvSpPr>
        <p:spPr bwMode="auto">
          <a:xfrm>
            <a:off x="7131183" y="5357786"/>
            <a:ext cx="1872343" cy="435371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:x :h “world”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CEA183-24D1-4C29-A5E8-EF316F9C8440}"/>
              </a:ext>
            </a:extLst>
          </p:cNvPr>
          <p:cNvSpPr/>
          <p:nvPr/>
        </p:nvSpPr>
        <p:spPr bwMode="auto">
          <a:xfrm>
            <a:off x="8067354" y="5664027"/>
            <a:ext cx="776199" cy="4353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RDF Graph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6B3C5D-3B1B-4868-80C8-FC676E213D2A}"/>
              </a:ext>
            </a:extLst>
          </p:cNvPr>
          <p:cNvCxnSpPr>
            <a:stCxn id="54" idx="0"/>
            <a:endCxn id="46" idx="4"/>
          </p:cNvCxnSpPr>
          <p:nvPr/>
        </p:nvCxnSpPr>
        <p:spPr bwMode="auto">
          <a:xfrm rot="16200000" flipV="1">
            <a:off x="7276698" y="4567128"/>
            <a:ext cx="646281" cy="935035"/>
          </a:xfrm>
          <a:prstGeom prst="bentConnector2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9B213C-8BF2-4DD6-9CAF-79D0993A3651}"/>
              </a:ext>
            </a:extLst>
          </p:cNvPr>
          <p:cNvSpPr txBox="1"/>
          <p:nvPr/>
        </p:nvSpPr>
        <p:spPr>
          <a:xfrm>
            <a:off x="7676037" y="4367444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CAB545-10B6-4446-9C5A-CA981D4D0A90}"/>
              </a:ext>
            </a:extLst>
          </p:cNvPr>
          <p:cNvSpPr txBox="1"/>
          <p:nvPr/>
        </p:nvSpPr>
        <p:spPr>
          <a:xfrm>
            <a:off x="5679550" y="5315309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0. publish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BC46D2-16C8-4760-BAA7-0F26C3853932}"/>
              </a:ext>
            </a:extLst>
          </p:cNvPr>
          <p:cNvCxnSpPr>
            <a:cxnSpLocks/>
            <a:stCxn id="46" idx="2"/>
            <a:endCxn id="41" idx="3"/>
          </p:cNvCxnSpPr>
          <p:nvPr/>
        </p:nvCxnSpPr>
        <p:spPr bwMode="auto">
          <a:xfrm flipH="1" flipV="1">
            <a:off x="4775159" y="4705759"/>
            <a:ext cx="1233755" cy="5746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8070080-AA67-494C-9983-18144DE8C1B2}"/>
              </a:ext>
            </a:extLst>
          </p:cNvPr>
          <p:cNvSpPr txBox="1"/>
          <p:nvPr/>
        </p:nvSpPr>
        <p:spPr>
          <a:xfrm>
            <a:off x="4889865" y="4260892"/>
            <a:ext cx="103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1. populate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21E34A-8E33-4C15-B919-74B16029884F}"/>
              </a:ext>
            </a:extLst>
          </p:cNvPr>
          <p:cNvCxnSpPr>
            <a:stCxn id="37" idx="2"/>
            <a:endCxn id="39" idx="0"/>
          </p:cNvCxnSpPr>
          <p:nvPr/>
        </p:nvCxnSpPr>
        <p:spPr bwMode="auto">
          <a:xfrm>
            <a:off x="3342164" y="3624330"/>
            <a:ext cx="0" cy="729511"/>
          </a:xfrm>
          <a:prstGeom prst="straightConnector1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DE0752E-1ABA-4E4B-97F9-1B71FD803B68}"/>
              </a:ext>
            </a:extLst>
          </p:cNvPr>
          <p:cNvSpPr txBox="1"/>
          <p:nvPr/>
        </p:nvSpPr>
        <p:spPr>
          <a:xfrm>
            <a:off x="2212814" y="3766555"/>
            <a:ext cx="10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3. </a:t>
            </a:r>
            <a:r>
              <a:rPr lang="en-US" sz="1400" i="1" dirty="0" err="1"/>
              <a:t>askQuery</a:t>
            </a:r>
            <a:endParaRPr lang="en-US" sz="1400" i="1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23C010B-C949-4F32-AE0A-E63F5244FFB9}"/>
              </a:ext>
            </a:extLst>
          </p:cNvPr>
          <p:cNvCxnSpPr>
            <a:stCxn id="39" idx="1"/>
            <a:endCxn id="27" idx="2"/>
          </p:cNvCxnSpPr>
          <p:nvPr/>
        </p:nvCxnSpPr>
        <p:spPr bwMode="auto">
          <a:xfrm rot="10800000">
            <a:off x="1038666" y="3717279"/>
            <a:ext cx="2032602" cy="989958"/>
          </a:xfrm>
          <a:prstGeom prst="curvedConnector2">
            <a:avLst/>
          </a:prstGeom>
          <a:solidFill>
            <a:srgbClr val="69102E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BEF203-B7AA-46D1-B9AE-3D257077A1D9}"/>
              </a:ext>
            </a:extLst>
          </p:cNvPr>
          <p:cNvSpPr txBox="1"/>
          <p:nvPr/>
        </p:nvSpPr>
        <p:spPr>
          <a:xfrm>
            <a:off x="685800" y="4468615"/>
            <a:ext cx="143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4. Bind</a:t>
            </a:r>
          </a:p>
        </p:txBody>
      </p:sp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40BA8B7C-CEFE-437F-BAD0-75C3BE5DA929}"/>
              </a:ext>
            </a:extLst>
          </p:cNvPr>
          <p:cNvSpPr/>
          <p:nvPr/>
        </p:nvSpPr>
        <p:spPr bwMode="auto">
          <a:xfrm>
            <a:off x="2334327" y="5187715"/>
            <a:ext cx="1130124" cy="51483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?hello &lt;-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“world”</a:t>
            </a:r>
          </a:p>
        </p:txBody>
      </p: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01042678-3DD3-4656-9128-05863058C727}"/>
              </a:ext>
            </a:extLst>
          </p:cNvPr>
          <p:cNvSpPr/>
          <p:nvPr/>
        </p:nvSpPr>
        <p:spPr bwMode="auto">
          <a:xfrm>
            <a:off x="444744" y="4842947"/>
            <a:ext cx="1255101" cy="514839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“hello” :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“world” }</a:t>
            </a:r>
          </a:p>
        </p:txBody>
      </p:sp>
    </p:spTree>
    <p:extLst>
      <p:ext uri="{BB962C8B-B14F-4D97-AF65-F5344CB8AC3E}">
        <p14:creationId xmlns:p14="http://schemas.microsoft.com/office/powerpoint/2010/main" val="268099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0EE5-3DC9-432F-A375-80AA0AE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“{ hello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GQL, GQL_QRY,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“type Query { hello : String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GQL, GQL_SCHEMA,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KnowledgeCarrier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of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 “SELECT ?hello { BIND(‘world’ as ?hello) }” 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	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withRepresentation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SPARQL, TXT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sparqlQuery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x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assetRepo.setKnowledgeAssetCarrierVersion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x.assetId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x.artifactId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x.artifactVersionTag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x.asBinary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780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11F0-3B40-4207-BCBA-77E06BF9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0EE5-3DC9-432F-A375-80AA0AE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KnowledgeBaseApi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KnowledgeBaseApi.newInstance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askQuery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engine =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new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GraphQLEngine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assetRepository.getKnowledgeAsset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sparqlQuery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.uuid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gqlPtr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kbManager.initKnowledgeBase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gqlSchema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gqlQuery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query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gqlPtr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engine.askQuery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ptr.versionTag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query )))</a:t>
            </a:r>
          </a:p>
          <a:p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076C5-0E1A-4FAE-9DCF-6662946A8118}"/>
              </a:ext>
            </a:extLst>
          </p:cNvPr>
          <p:cNvSpPr/>
          <p:nvPr/>
        </p:nvSpPr>
        <p:spPr>
          <a:xfrm>
            <a:off x="746760" y="6096000"/>
            <a:ext cx="7711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KP components are implemented either (1) adapting existing OOB components to implement the APIs</a:t>
            </a:r>
          </a:p>
          <a:p>
            <a:r>
              <a:rPr lang="en-US" sz="1400" i="1" dirty="0"/>
              <a:t>or (2) implementing the APIs natively or (3) via recursive orchestration of API4KP operations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39392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r>
              <a:rPr lang="en-GB" sz="2400" dirty="0"/>
              <a:t>Move into Finalization Phase</a:t>
            </a:r>
          </a:p>
          <a:p>
            <a:pPr lvl="1"/>
            <a:r>
              <a:rPr lang="en-GB" sz="2000" dirty="0"/>
              <a:t>Refine the Documentation</a:t>
            </a:r>
          </a:p>
          <a:p>
            <a:pPr lvl="1"/>
            <a:r>
              <a:rPr lang="en-GB" sz="2000" dirty="0"/>
              <a:t>Consolidate the various PIM/PSM alignments</a:t>
            </a:r>
          </a:p>
          <a:p>
            <a:pPr lvl="1"/>
            <a:endParaRPr lang="en-GB" sz="2000" dirty="0"/>
          </a:p>
          <a:p>
            <a:r>
              <a:rPr lang="en-GB" sz="2400" dirty="0"/>
              <a:t>Focus on Usability</a:t>
            </a:r>
          </a:p>
          <a:p>
            <a:endParaRPr lang="en-GB" sz="2400" dirty="0"/>
          </a:p>
          <a:p>
            <a:r>
              <a:rPr lang="en-GB" sz="2400" dirty="0"/>
              <a:t>Publish More Examples</a:t>
            </a:r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Implementation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Mayo Clinic “KMDP API Portfolio”</a:t>
            </a:r>
          </a:p>
          <a:p>
            <a:pPr lvl="1"/>
            <a:r>
              <a:rPr lang="en-GB" sz="1600" dirty="0"/>
              <a:t>Care Process Models (BPM+ 4 Health, FHIR)</a:t>
            </a:r>
          </a:p>
          <a:p>
            <a:pPr lvl="1"/>
            <a:r>
              <a:rPr lang="en-GB" sz="1600" dirty="0"/>
              <a:t>Process / Ontology / Terminology / Patient Data integration points</a:t>
            </a:r>
          </a:p>
          <a:p>
            <a:pPr lvl="1"/>
            <a:r>
              <a:rPr lang="en-GB" sz="1600" dirty="0"/>
              <a:t>Individualized Content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Knowledge Asset Repository Facades</a:t>
            </a:r>
          </a:p>
          <a:p>
            <a:pPr lvl="1"/>
            <a:r>
              <a:rPr lang="en-GB" sz="1600" dirty="0"/>
              <a:t>Wrap Mayo Clinic’s native: </a:t>
            </a:r>
          </a:p>
          <a:p>
            <a:pPr lvl="2"/>
            <a:r>
              <a:rPr lang="en-GB" sz="1200" dirty="0"/>
              <a:t>Content Management System </a:t>
            </a:r>
          </a:p>
          <a:p>
            <a:pPr lvl="2"/>
            <a:r>
              <a:rPr lang="en-GB" sz="1200" dirty="0"/>
              <a:t>BPM+ System Authoring / Repository</a:t>
            </a:r>
          </a:p>
          <a:p>
            <a:pPr lvl="2"/>
            <a:r>
              <a:rPr lang="en-GB" sz="1200" dirty="0"/>
              <a:t>Electronic Health Record’s Clinical Decision Support Rule repository </a:t>
            </a:r>
          </a:p>
          <a:p>
            <a:pPr lvl="1"/>
            <a:endParaRPr lang="en-GB" sz="1600" dirty="0"/>
          </a:p>
          <a:p>
            <a:r>
              <a:rPr lang="en-GB" sz="2000" dirty="0"/>
              <a:t>Terminology Service</a:t>
            </a:r>
          </a:p>
          <a:p>
            <a:pPr lvl="1"/>
            <a:r>
              <a:rPr lang="en-GB" sz="1600" dirty="0"/>
              <a:t>RDF + SPARQL</a:t>
            </a:r>
          </a:p>
          <a:p>
            <a:pPr lvl="1"/>
            <a:r>
              <a:rPr lang="en-GB" sz="1600" dirty="0"/>
              <a:t>In collaboration with </a:t>
            </a:r>
            <a:r>
              <a:rPr lang="en-GB" sz="1600" dirty="0" err="1"/>
              <a:t>FraunHofer</a:t>
            </a:r>
            <a:r>
              <a:rPr lang="en-GB" sz="1600" dirty="0"/>
              <a:t> Institute</a:t>
            </a:r>
            <a:br>
              <a:rPr lang="en-GB" sz="1600" dirty="0"/>
            </a:br>
            <a:endParaRPr lang="en-GB" sz="1600" dirty="0"/>
          </a:p>
          <a:p>
            <a:r>
              <a:rPr lang="en-GB" sz="2000" dirty="0"/>
              <a:t>Cross-Standard Initiatives</a:t>
            </a:r>
          </a:p>
          <a:p>
            <a:pPr lvl="1"/>
            <a:r>
              <a:rPr lang="en-GB" sz="1600" dirty="0"/>
              <a:t>OMG’s BPM+4Health vs HL7’s Clinical Practice Guideline on FHIR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810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Exception / Explanation Handling</a:t>
            </a:r>
          </a:p>
          <a:p>
            <a:r>
              <a:rPr lang="en-GB" sz="2800" dirty="0"/>
              <a:t>Most Operations return an (optional) </a:t>
            </a:r>
            <a:r>
              <a:rPr lang="en-GB" sz="2800" i="1" dirty="0"/>
              <a:t>Explanation </a:t>
            </a:r>
            <a:r>
              <a:rPr lang="en-GB" sz="2800" dirty="0"/>
              <a:t>secondary output</a:t>
            </a:r>
          </a:p>
          <a:p>
            <a:pPr lvl="1"/>
            <a:r>
              <a:rPr lang="en-GB" sz="2400" dirty="0"/>
              <a:t>An Explanation is a Knowledge Resource itself, expressed in some KRR language</a:t>
            </a:r>
          </a:p>
          <a:p>
            <a:pPr lvl="2"/>
            <a:r>
              <a:rPr lang="en-GB" sz="2000" dirty="0"/>
              <a:t>Usually provided natively by KP Components </a:t>
            </a:r>
          </a:p>
          <a:p>
            <a:pPr lvl="1"/>
            <a:r>
              <a:rPr lang="en-GB" sz="2400" dirty="0"/>
              <a:t>Explanations are </a:t>
            </a:r>
            <a:r>
              <a:rPr lang="en-GB" sz="2400" i="1" dirty="0"/>
              <a:t>structured</a:t>
            </a:r>
            <a:r>
              <a:rPr lang="en-GB" sz="2400" dirty="0"/>
              <a:t> into complex Resources as Operations are chained</a:t>
            </a:r>
          </a:p>
          <a:p>
            <a:pPr lvl="2"/>
            <a:r>
              <a:rPr lang="en-GB" sz="2000" dirty="0"/>
              <a:t>This capability is expected to be provided by the API layer</a:t>
            </a:r>
          </a:p>
          <a:p>
            <a:pPr lvl="2"/>
            <a:r>
              <a:rPr lang="en-GB" sz="2000" dirty="0"/>
              <a:t>Provenance concepts can be leveraged by actual implementations (e.g. W3C </a:t>
            </a:r>
            <a:r>
              <a:rPr lang="en-GB" sz="2000" dirty="0" err="1"/>
              <a:t>Prov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252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Performance Impact</a:t>
            </a:r>
          </a:p>
          <a:p>
            <a:r>
              <a:rPr lang="en-GB" sz="2800" dirty="0"/>
              <a:t>API overhead should be minimal</a:t>
            </a:r>
          </a:p>
          <a:p>
            <a:pPr lvl="1"/>
            <a:r>
              <a:rPr lang="en-GB" sz="1600" dirty="0"/>
              <a:t>APIs expose, rationalizing and normalizing them, functionalities normally required to use knowledge bases and related platforms </a:t>
            </a:r>
          </a:p>
          <a:p>
            <a:pPr lvl="2"/>
            <a:r>
              <a:rPr lang="en-GB" sz="1200" dirty="0"/>
              <a:t>APIs are compatible with implementations based on </a:t>
            </a:r>
            <a:r>
              <a:rPr lang="en-GB" sz="1200" i="1" dirty="0"/>
              <a:t>facades</a:t>
            </a:r>
          </a:p>
          <a:p>
            <a:pPr lvl="1"/>
            <a:r>
              <a:rPr lang="en-GB" sz="1600" dirty="0"/>
              <a:t>API granularity may change to minimize the number of invocations required by common use cases, across use cases</a:t>
            </a:r>
          </a:p>
          <a:p>
            <a:pPr lvl="2"/>
            <a:r>
              <a:rPr lang="en-GB" sz="1200" dirty="0"/>
              <a:t>Pilot implementation @Mayo Clinic </a:t>
            </a:r>
          </a:p>
          <a:p>
            <a:r>
              <a:rPr lang="en-GB" sz="2800" dirty="0"/>
              <a:t>Web-Service oriented PSMs may be critical</a:t>
            </a:r>
          </a:p>
          <a:p>
            <a:pPr lvl="1"/>
            <a:r>
              <a:rPr lang="en-GB" sz="1600" dirty="0"/>
              <a:t>(same as above)</a:t>
            </a:r>
          </a:p>
          <a:p>
            <a:pPr lvl="1"/>
            <a:r>
              <a:rPr lang="en-GB" sz="1600" dirty="0"/>
              <a:t>APIs designed for chaining </a:t>
            </a:r>
          </a:p>
          <a:p>
            <a:pPr lvl="1"/>
            <a:r>
              <a:rPr lang="en-GB" sz="1600" dirty="0"/>
              <a:t>Resources can be passed by Reference</a:t>
            </a:r>
          </a:p>
          <a:p>
            <a:pPr lvl="1"/>
            <a:r>
              <a:rPr lang="en-GB" sz="1600" dirty="0"/>
              <a:t>Most operations are </a:t>
            </a:r>
            <a:r>
              <a:rPr lang="en-GB" sz="1600" i="1" dirty="0"/>
              <a:t>functional </a:t>
            </a:r>
            <a:r>
              <a:rPr lang="en-GB" sz="1600" dirty="0"/>
              <a:t>(</a:t>
            </a:r>
            <a:r>
              <a:rPr lang="en-GB" sz="1600" dirty="0">
                <a:sym typeface="Wingdings" panose="05000000000000000000" pitchFamily="2" charset="2"/>
              </a:rPr>
              <a:t> caching)</a:t>
            </a:r>
            <a:r>
              <a:rPr lang="en-GB" sz="1600" dirty="0"/>
              <a:t> and suitable for </a:t>
            </a:r>
            <a:r>
              <a:rPr lang="en-GB" sz="1600" i="1" dirty="0"/>
              <a:t>lazy </a:t>
            </a:r>
            <a:r>
              <a:rPr lang="en-GB" sz="16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0082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B03BEE-E1D1-4977-8C9F-79321BE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Scope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C3ADF-7BF9-4096-B8CB-5130FDB7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000" dirty="0"/>
              <a:t>APIs for Knowledge Platforms, to be used in the development of Knowledge-based Applications</a:t>
            </a:r>
            <a:endParaRPr lang="en-GB" sz="2000" dirty="0"/>
          </a:p>
          <a:p>
            <a:pPr lvl="0" hangingPunct="0"/>
            <a:r>
              <a:rPr lang="en-US" sz="2000" dirty="0"/>
              <a:t>Semantics of the Operations exposed by means of the APIs</a:t>
            </a:r>
            <a:endParaRPr lang="en-GB" sz="2000" dirty="0"/>
          </a:p>
          <a:p>
            <a:pPr lvl="1" hangingPunct="0"/>
            <a:r>
              <a:rPr lang="en-US" sz="1800" dirty="0"/>
              <a:t>Decomposition of the Operations into simpler Actions</a:t>
            </a:r>
            <a:endParaRPr lang="en-GB" sz="1800" dirty="0"/>
          </a:p>
          <a:p>
            <a:pPr lvl="0" hangingPunct="0"/>
            <a:r>
              <a:rPr lang="en-US" sz="2000" dirty="0"/>
              <a:t>Definition of ‘Knowledge Base’,  ‘Knowledge Resource’ and related concepts</a:t>
            </a:r>
            <a:endParaRPr lang="en-GB" sz="2000" dirty="0"/>
          </a:p>
          <a:p>
            <a:pPr lvl="0" hangingPunct="0"/>
            <a:r>
              <a:rPr lang="en-US" sz="2000" dirty="0"/>
              <a:t>Definition of ‘Knowledge Platform’ in terms of the functional roles of its major components</a:t>
            </a:r>
            <a:endParaRPr lang="en-GB" sz="2000" dirty="0"/>
          </a:p>
          <a:p>
            <a:pPr lvl="0" hangingPunct="0"/>
            <a:r>
              <a:rPr lang="en-US" sz="2000" dirty="0"/>
              <a:t>Information Models realizing Descriptions (‘metadata’) of Knowledge Resources minimally viable for Knowledge Management and Delivery</a:t>
            </a:r>
            <a:endParaRPr lang="en-GB" sz="2000" dirty="0"/>
          </a:p>
          <a:p>
            <a:pPr lvl="1" hangingPunct="0"/>
            <a:r>
              <a:rPr lang="en-US" sz="1800" dirty="0"/>
              <a:t>including Vocabularies to designate Knowledge Representation Languages/Notations and related concepts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36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Security</a:t>
            </a:r>
          </a:p>
          <a:p>
            <a:r>
              <a:rPr lang="en-GB" sz="2400" dirty="0"/>
              <a:t>API specification is transparent to any security layer imposed around (</a:t>
            </a:r>
            <a:r>
              <a:rPr lang="en-GB" sz="2400" dirty="0" err="1"/>
              <a:t>i</a:t>
            </a:r>
            <a:r>
              <a:rPr lang="en-GB" sz="2400" dirty="0"/>
              <a:t>) access to Knowledge Resources and (ii) invocation of the APIs.</a:t>
            </a:r>
          </a:p>
          <a:p>
            <a:pPr lvl="1"/>
            <a:r>
              <a:rPr lang="en-GB" sz="2000" dirty="0"/>
              <a:t>E.g. RESTful implementations are likely to use OAuth or other state of the art mechanisms</a:t>
            </a:r>
          </a:p>
          <a:p>
            <a:r>
              <a:rPr lang="en-GB" sz="2400" dirty="0"/>
              <a:t>Caveats</a:t>
            </a:r>
          </a:p>
          <a:p>
            <a:pPr lvl="1"/>
            <a:r>
              <a:rPr lang="en-GB" sz="2000" dirty="0"/>
              <a:t>Knowledge Resource Descriptions (aka “metadata”) carry licensing information, possibly expressed in a computable format</a:t>
            </a:r>
          </a:p>
          <a:p>
            <a:pPr lvl="1"/>
            <a:r>
              <a:rPr lang="en-GB" sz="2000" dirty="0"/>
              <a:t>APIs can be used to abstract knowledge-based policy enforcement systems, or components thereof (e.g. access control rules implemented in a BRMS)</a:t>
            </a: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1942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91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Related Work</a:t>
            </a:r>
          </a:p>
          <a:p>
            <a:r>
              <a:rPr lang="en-GB" sz="2400" dirty="0"/>
              <a:t>CTS-2</a:t>
            </a:r>
          </a:p>
          <a:p>
            <a:pPr lvl="1"/>
            <a:r>
              <a:rPr lang="en-GB" sz="1800" dirty="0"/>
              <a:t>A terminology service is a special case of KP, working on KBs of a specific kind</a:t>
            </a:r>
          </a:p>
          <a:p>
            <a:pPr lvl="1"/>
            <a:r>
              <a:rPr lang="en-GB" sz="1800" dirty="0"/>
              <a:t>A conceptual mapping of CTS-2 like* operations to particular configurations of API4KP operations will be provided as a corollary</a:t>
            </a:r>
          </a:p>
          <a:p>
            <a:r>
              <a:rPr lang="en-GB" sz="2400" dirty="0"/>
              <a:t>DOL</a:t>
            </a:r>
          </a:p>
          <a:p>
            <a:pPr lvl="1"/>
            <a:r>
              <a:rPr lang="en-GB" sz="1800" dirty="0"/>
              <a:t>API4KP is </a:t>
            </a:r>
            <a:r>
              <a:rPr lang="en-GB" sz="1800" i="1" dirty="0"/>
              <a:t>more general </a:t>
            </a:r>
            <a:r>
              <a:rPr lang="en-GB" sz="1800" dirty="0"/>
              <a:t>than DOL</a:t>
            </a:r>
          </a:p>
          <a:p>
            <a:pPr lvl="2"/>
            <a:r>
              <a:rPr lang="en-GB" sz="1400" dirty="0"/>
              <a:t>DOL makes more specific assumptions about the nature of Knowledge Resources and Knowledge Bases. </a:t>
            </a:r>
          </a:p>
          <a:p>
            <a:pPr lvl="2"/>
            <a:r>
              <a:rPr lang="en-GB" sz="1400" dirty="0"/>
              <a:t>API4KP reuses, generalizing them, many of the concepts and operations defined in DOL</a:t>
            </a:r>
          </a:p>
          <a:p>
            <a:pPr lvl="1"/>
            <a:r>
              <a:rPr lang="en-GB" sz="1800" dirty="0"/>
              <a:t>DOL can provide API4KP services</a:t>
            </a:r>
          </a:p>
          <a:p>
            <a:pPr lvl="2"/>
            <a:r>
              <a:rPr lang="en-GB" sz="1400" dirty="0"/>
              <a:t>DOL specifications describe complex KB, and are Knowledge Resources themselves</a:t>
            </a:r>
          </a:p>
          <a:p>
            <a:pPr lvl="2"/>
            <a:r>
              <a:rPr lang="en-GB" sz="1400" dirty="0"/>
              <a:t>DOL specifications could be interpreted in terms of (chains of) API4KP operations</a:t>
            </a:r>
          </a:p>
          <a:p>
            <a:pPr lvl="2"/>
            <a:r>
              <a:rPr lang="en-GB" sz="1400" dirty="0"/>
              <a:t>Implementations of DOL operations could be exposed through API4KP </a:t>
            </a:r>
          </a:p>
          <a:p>
            <a:pPr lvl="1"/>
            <a:endParaRPr lang="en-GB" sz="20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7022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Changes to ODM</a:t>
            </a:r>
          </a:p>
          <a:p>
            <a:r>
              <a:rPr lang="en-GB" sz="2400" dirty="0"/>
              <a:t>No need to change the ODM has arisen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Standard URIs to denote logics, languages and formats for knowledge representation – and versions thereof - are needed</a:t>
            </a:r>
          </a:p>
          <a:p>
            <a:pPr lvl="1"/>
            <a:r>
              <a:rPr lang="en-GB" sz="1600" dirty="0"/>
              <a:t>The role of ‘model’ MIME types is being investigated</a:t>
            </a:r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159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29D-C413-49EE-835C-9152D2D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1D76-EFDA-4CCB-BD5F-6AFC14FE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0000"/>
                </a:highlight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018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7A0-0AA5-47AE-86A5-4E8E2F7B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Specification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52A0-D09A-4DBA-9F93-5AE7AFD2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89" y="1819332"/>
            <a:ext cx="7428411" cy="47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Artifacts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136515" y="1676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Ontologies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[DL]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36515" y="31245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Model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uml-v2.5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79715" y="1676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API4KP Terminologies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owl-v2 [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]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rdf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xml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797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699115" y="1668247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Enums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99115" y="31245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POJO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Classes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991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(Web)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Service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java-v11 [spring]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60260" y="4724759"/>
            <a:ext cx="9906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Web API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Spec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openapi-v2 + 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yaml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36515" y="47247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Operations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Interfaces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IDL-v3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97230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Compiler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397230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JaxB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397230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Codegen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584315" y="1791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OWL / SKOS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MIREOT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584315" y="32388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XMI to XSD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84315" y="48390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270115" y="4038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Swagger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to IDL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65515" y="3924659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Resource Schemas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xsd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+ xml</a:t>
            </a:r>
          </a:p>
        </p:txBody>
      </p:sp>
      <p:cxnSp>
        <p:nvCxnSpPr>
          <p:cNvPr id="97" name="Straight Arrow Connector 96"/>
          <p:cNvCxnSpPr>
            <a:stCxn id="80" idx="3"/>
            <a:endCxn id="92" idx="1"/>
          </p:cNvCxnSpPr>
          <p:nvPr/>
        </p:nvCxnSpPr>
        <p:spPr>
          <a:xfrm>
            <a:off x="21271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8" name="Straight Arrow Connector 97"/>
          <p:cNvCxnSpPr>
            <a:stCxn id="92" idx="3"/>
            <a:endCxn id="82" idx="1"/>
          </p:cNvCxnSpPr>
          <p:nvPr/>
        </p:nvCxnSpPr>
        <p:spPr>
          <a:xfrm>
            <a:off x="3422515" y="1943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9" name="Straight Arrow Connector 98"/>
          <p:cNvCxnSpPr>
            <a:stCxn id="82" idx="3"/>
            <a:endCxn id="89" idx="1"/>
          </p:cNvCxnSpPr>
          <p:nvPr/>
        </p:nvCxnSpPr>
        <p:spPr>
          <a:xfrm>
            <a:off x="4870315" y="19434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0" name="Straight Arrow Connector 99"/>
          <p:cNvCxnSpPr>
            <a:stCxn id="89" idx="3"/>
            <a:endCxn id="84" idx="1"/>
          </p:cNvCxnSpPr>
          <p:nvPr/>
        </p:nvCxnSpPr>
        <p:spPr>
          <a:xfrm flipV="1">
            <a:off x="6235430" y="1934947"/>
            <a:ext cx="463685" cy="85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1" name="Straight Arrow Connector 100"/>
          <p:cNvCxnSpPr>
            <a:stCxn id="81" idx="3"/>
            <a:endCxn id="93" idx="1"/>
          </p:cNvCxnSpPr>
          <p:nvPr/>
        </p:nvCxnSpPr>
        <p:spPr>
          <a:xfrm>
            <a:off x="21271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2" name="Straight Arrow Connector 101"/>
          <p:cNvCxnSpPr>
            <a:stCxn id="93" idx="3"/>
            <a:endCxn id="83" idx="1"/>
          </p:cNvCxnSpPr>
          <p:nvPr/>
        </p:nvCxnSpPr>
        <p:spPr>
          <a:xfrm>
            <a:off x="3422515" y="33912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3" name="Straight Arrow Connector 102"/>
          <p:cNvCxnSpPr>
            <a:stCxn id="83" idx="3"/>
            <a:endCxn id="90" idx="1"/>
          </p:cNvCxnSpPr>
          <p:nvPr/>
        </p:nvCxnSpPr>
        <p:spPr>
          <a:xfrm>
            <a:off x="4870315" y="3391259"/>
            <a:ext cx="52691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4" name="Straight Arrow Connector 103"/>
          <p:cNvCxnSpPr>
            <a:stCxn id="90" idx="3"/>
            <a:endCxn id="85" idx="1"/>
          </p:cNvCxnSpPr>
          <p:nvPr/>
        </p:nvCxnSpPr>
        <p:spPr>
          <a:xfrm>
            <a:off x="6235430" y="33912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3"/>
            <a:endCxn id="86" idx="1"/>
          </p:cNvCxnSpPr>
          <p:nvPr/>
        </p:nvCxnSpPr>
        <p:spPr>
          <a:xfrm>
            <a:off x="6235430" y="4991459"/>
            <a:ext cx="46368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6" name="Straight Arrow Connector 105"/>
          <p:cNvCxnSpPr>
            <a:stCxn id="87" idx="3"/>
            <a:endCxn id="91" idx="1"/>
          </p:cNvCxnSpPr>
          <p:nvPr/>
        </p:nvCxnSpPr>
        <p:spPr>
          <a:xfrm>
            <a:off x="4850860" y="4991459"/>
            <a:ext cx="54637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7" name="Straight Arrow Connector 106"/>
          <p:cNvCxnSpPr>
            <a:stCxn id="87" idx="1"/>
            <a:endCxn id="94" idx="3"/>
          </p:cNvCxnSpPr>
          <p:nvPr/>
        </p:nvCxnSpPr>
        <p:spPr>
          <a:xfrm flipH="1">
            <a:off x="3422515" y="4991459"/>
            <a:ext cx="437745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8" name="Straight Arrow Connector 107"/>
          <p:cNvCxnSpPr>
            <a:stCxn id="94" idx="1"/>
            <a:endCxn id="88" idx="3"/>
          </p:cNvCxnSpPr>
          <p:nvPr/>
        </p:nvCxnSpPr>
        <p:spPr>
          <a:xfrm flipH="1">
            <a:off x="2127115" y="49914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9" name="Straight Arrow Connector 108"/>
          <p:cNvCxnSpPr>
            <a:stCxn id="95" idx="3"/>
            <a:endCxn id="96" idx="1"/>
          </p:cNvCxnSpPr>
          <p:nvPr/>
        </p:nvCxnSpPr>
        <p:spPr>
          <a:xfrm>
            <a:off x="4108315" y="4191359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0" name="Elbow Connector 109"/>
          <p:cNvCxnSpPr>
            <a:stCxn id="83" idx="2"/>
            <a:endCxn id="95" idx="0"/>
          </p:cNvCxnSpPr>
          <p:nvPr/>
        </p:nvCxnSpPr>
        <p:spPr>
          <a:xfrm rot="5400000">
            <a:off x="3841615" y="3505559"/>
            <a:ext cx="381000" cy="685800"/>
          </a:xfrm>
          <a:prstGeom prst="bentConnector3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1" name="Elbow Connector 110"/>
          <p:cNvCxnSpPr>
            <a:stCxn id="96" idx="3"/>
            <a:endCxn id="91" idx="0"/>
          </p:cNvCxnSpPr>
          <p:nvPr/>
        </p:nvCxnSpPr>
        <p:spPr>
          <a:xfrm>
            <a:off x="5556115" y="4191359"/>
            <a:ext cx="260215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2" name="Rounded Rectangle 111"/>
          <p:cNvSpPr/>
          <p:nvPr/>
        </p:nvSpPr>
        <p:spPr>
          <a:xfrm>
            <a:off x="3955915" y="2514959"/>
            <a:ext cx="838200" cy="304800"/>
          </a:xfrm>
          <a:prstGeom prst="roundRect">
            <a:avLst/>
          </a:prstGeom>
          <a:gradFill rotWithShape="1">
            <a:gsLst>
              <a:gs pos="0">
                <a:srgbClr val="78909C">
                  <a:tint val="50000"/>
                  <a:satMod val="300000"/>
                </a:srgbClr>
              </a:gs>
              <a:gs pos="35000">
                <a:srgbClr val="78909C">
                  <a:tint val="37000"/>
                  <a:satMod val="300000"/>
                </a:srgbClr>
              </a:gs>
              <a:gs pos="100000">
                <a:srgbClr val="78909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8909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SKOS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to XSD</a:t>
            </a:r>
          </a:p>
        </p:txBody>
      </p:sp>
      <p:cxnSp>
        <p:nvCxnSpPr>
          <p:cNvPr id="113" name="Straight Arrow Connector 112"/>
          <p:cNvCxnSpPr>
            <a:stCxn id="82" idx="2"/>
            <a:endCxn id="112" idx="0"/>
          </p:cNvCxnSpPr>
          <p:nvPr/>
        </p:nvCxnSpPr>
        <p:spPr>
          <a:xfrm>
            <a:off x="4375015" y="22101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/>
          <p:cNvCxnSpPr>
            <a:stCxn id="112" idx="2"/>
            <a:endCxn id="83" idx="0"/>
          </p:cNvCxnSpPr>
          <p:nvPr/>
        </p:nvCxnSpPr>
        <p:spPr>
          <a:xfrm>
            <a:off x="4375015" y="2819759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5" name="Straight Arrow Connector 114"/>
          <p:cNvCxnSpPr>
            <a:stCxn id="85" idx="0"/>
            <a:endCxn id="84" idx="2"/>
          </p:cNvCxnSpPr>
          <p:nvPr/>
        </p:nvCxnSpPr>
        <p:spPr>
          <a:xfrm flipV="1">
            <a:off x="7194415" y="2201647"/>
            <a:ext cx="0" cy="922912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6" name="Straight Arrow Connector 115"/>
          <p:cNvCxnSpPr>
            <a:stCxn id="86" idx="0"/>
            <a:endCxn id="85" idx="2"/>
          </p:cNvCxnSpPr>
          <p:nvPr/>
        </p:nvCxnSpPr>
        <p:spPr>
          <a:xfrm flipV="1">
            <a:off x="7194415" y="3657959"/>
            <a:ext cx="0" cy="10668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lgDash"/>
            <a:tailEnd type="arrow"/>
          </a:ln>
          <a:effectLst/>
        </p:spPr>
      </p:cxnSp>
      <p:cxnSp>
        <p:nvCxnSpPr>
          <p:cNvPr id="117" name="Elbow Connector 116"/>
          <p:cNvCxnSpPr>
            <a:stCxn id="95" idx="1"/>
            <a:endCxn id="94" idx="0"/>
          </p:cNvCxnSpPr>
          <p:nvPr/>
        </p:nvCxnSpPr>
        <p:spPr>
          <a:xfrm rot="10800000" flipV="1">
            <a:off x="3003415" y="4191359"/>
            <a:ext cx="266700" cy="647700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3879715" y="6186160"/>
            <a:ext cx="990600" cy="533400"/>
          </a:xfrm>
          <a:prstGeom prst="rect">
            <a:avLst/>
          </a:prstGeom>
          <a:gradFill rotWithShape="1">
            <a:gsLst>
              <a:gs pos="0">
                <a:srgbClr val="212121">
                  <a:tint val="50000"/>
                  <a:satMod val="300000"/>
                </a:srgbClr>
              </a:gs>
              <a:gs pos="35000">
                <a:srgbClr val="212121">
                  <a:tint val="37000"/>
                  <a:satMod val="300000"/>
                </a:srgbClr>
              </a:gs>
              <a:gs pos="100000">
                <a:srgbClr val="2121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1212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API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Documentation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b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</a:b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html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955915" y="5271760"/>
            <a:ext cx="838200" cy="914400"/>
            <a:chOff x="2797108" y="2215599"/>
            <a:chExt cx="838200" cy="914400"/>
          </a:xfrm>
        </p:grpSpPr>
        <p:sp>
          <p:nvSpPr>
            <p:cNvPr id="120" name="Rounded Rectangle 119"/>
            <p:cNvSpPr/>
            <p:nvPr/>
          </p:nvSpPr>
          <p:spPr>
            <a:xfrm>
              <a:off x="2797108" y="2520399"/>
              <a:ext cx="838200" cy="304800"/>
            </a:xfrm>
            <a:prstGeom prst="roundRect">
              <a:avLst/>
            </a:prstGeom>
            <a:gradFill rotWithShape="1">
              <a:gsLst>
                <a:gs pos="0">
                  <a:srgbClr val="78909C">
                    <a:tint val="50000"/>
                    <a:satMod val="300000"/>
                  </a:srgbClr>
                </a:gs>
                <a:gs pos="35000">
                  <a:srgbClr val="78909C">
                    <a:tint val="37000"/>
                    <a:satMod val="300000"/>
                  </a:srgbClr>
                </a:gs>
                <a:gs pos="100000">
                  <a:srgbClr val="78909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8909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Swagger</a:t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</a:b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to HTML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>
              <a:off x="3216208" y="22155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2" name="Straight Arrow Connector 121"/>
            <p:cNvCxnSpPr>
              <a:stCxn id="120" idx="2"/>
            </p:cNvCxnSpPr>
            <p:nvPr/>
          </p:nvCxnSpPr>
          <p:spPr>
            <a:xfrm>
              <a:off x="3216208" y="2825199"/>
              <a:ext cx="0" cy="30480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87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9" y="1826079"/>
            <a:ext cx="7474484" cy="4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Module / Identifiers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31" y="1527959"/>
            <a:ext cx="5099697" cy="5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91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high_contrast</Template>
  <TotalTime>764</TotalTime>
  <Words>2968</Words>
  <Application>Microsoft Office PowerPoint</Application>
  <PresentationFormat>On-screen Show (4:3)</PresentationFormat>
  <Paragraphs>476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Courier New</vt:lpstr>
      <vt:lpstr>Times</vt:lpstr>
      <vt:lpstr>Times New Roman</vt:lpstr>
      <vt:lpstr>Wingdings</vt:lpstr>
      <vt:lpstr>Default Design</vt:lpstr>
      <vt:lpstr>Document</vt:lpstr>
      <vt:lpstr>API4KP API for Knowledge Bases and Knowledge Platforms</vt:lpstr>
      <vt:lpstr>Background</vt:lpstr>
      <vt:lpstr>Background</vt:lpstr>
      <vt:lpstr>Revised Submission Group</vt:lpstr>
      <vt:lpstr>Submission Scope</vt:lpstr>
      <vt:lpstr>Specification Environment</vt:lpstr>
      <vt:lpstr>Specification Artifacts</vt:lpstr>
      <vt:lpstr>API Integration</vt:lpstr>
      <vt:lpstr>Core Module / Identifiers</vt:lpstr>
      <vt:lpstr>Core Module / “Carriers”</vt:lpstr>
      <vt:lpstr>Service Architecture</vt:lpstr>
      <vt:lpstr>Artifact Repository APIs (KAR)</vt:lpstr>
      <vt:lpstr>Asset Repository APIs (KASR)</vt:lpstr>
      <vt:lpstr>Asset Repository APIs</vt:lpstr>
      <vt:lpstr>Language T*ion APIs (Tx)</vt:lpstr>
      <vt:lpstr>Language T*ion APIs (Tx)</vt:lpstr>
      <vt:lpstr>Knowledge Base  Manager APIs (KB)</vt:lpstr>
      <vt:lpstr>Knowledge Base  Manager APIs (KB)</vt:lpstr>
      <vt:lpstr>Inference/Reasoning APIs (Inf)</vt:lpstr>
      <vt:lpstr>Inference/Reasoning APIs (Inf)</vt:lpstr>
      <vt:lpstr>Ontologies</vt:lpstr>
      <vt:lpstr>Ontologies</vt:lpstr>
      <vt:lpstr>Maturity Model</vt:lpstr>
      <vt:lpstr>Requirements</vt:lpstr>
      <vt:lpstr>Requirements</vt:lpstr>
      <vt:lpstr>Requirements</vt:lpstr>
      <vt:lpstr>Requirements</vt:lpstr>
      <vt:lpstr>Requirements</vt:lpstr>
      <vt:lpstr>Requirements</vt:lpstr>
      <vt:lpstr>Additional Features</vt:lpstr>
      <vt:lpstr> Summary</vt:lpstr>
      <vt:lpstr>Roadmap</vt:lpstr>
      <vt:lpstr>Example Implementation</vt:lpstr>
      <vt:lpstr>Knowledge Asset Types</vt:lpstr>
      <vt:lpstr>OMS Languages</vt:lpstr>
      <vt:lpstr>Example / Parsing</vt:lpstr>
      <vt:lpstr>Example / Introspection</vt:lpstr>
      <vt:lpstr>Example / Publication</vt:lpstr>
      <vt:lpstr>Example / Inference</vt:lpstr>
      <vt:lpstr>Example / Composites</vt:lpstr>
      <vt:lpstr>Example / Composites</vt:lpstr>
      <vt:lpstr>Example / Query</vt:lpstr>
      <vt:lpstr>Example / GraphQL +SPARQL </vt:lpstr>
      <vt:lpstr>Example / GraphQL </vt:lpstr>
      <vt:lpstr>Example / GraphQL </vt:lpstr>
      <vt:lpstr>Next Steps</vt:lpstr>
      <vt:lpstr>Implementation Use Cases</vt:lpstr>
      <vt:lpstr>Discussion</vt:lpstr>
      <vt:lpstr>Discussion</vt:lpstr>
      <vt:lpstr>Discussion</vt:lpstr>
      <vt:lpstr>Discussion</vt:lpstr>
      <vt:lpstr>Discussion</vt:lpstr>
      <vt:lpstr>Important Dates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Sottara, Davide</dc:creator>
  <cp:lastModifiedBy>Sottara, Davide</cp:lastModifiedBy>
  <cp:revision>67</cp:revision>
  <dcterms:created xsi:type="dcterms:W3CDTF">2017-12-05T20:14:16Z</dcterms:created>
  <dcterms:modified xsi:type="dcterms:W3CDTF">2021-03-21T06:18:23Z</dcterms:modified>
</cp:coreProperties>
</file>