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6" r:id="rId6"/>
    <p:sldId id="259" r:id="rId7"/>
    <p:sldId id="268" r:id="rId8"/>
    <p:sldId id="269" r:id="rId9"/>
    <p:sldId id="270" r:id="rId10"/>
    <p:sldId id="271" r:id="rId11"/>
    <p:sldId id="273" r:id="rId12"/>
    <p:sldId id="272" r:id="rId13"/>
    <p:sldId id="261" r:id="rId14"/>
    <p:sldId id="274" r:id="rId15"/>
    <p:sldId id="275" r:id="rId16"/>
    <p:sldId id="276" r:id="rId17"/>
    <p:sldId id="277" r:id="rId18"/>
    <p:sldId id="278" r:id="rId19"/>
    <p:sldId id="262" r:id="rId20"/>
    <p:sldId id="279" r:id="rId21"/>
    <p:sldId id="280" r:id="rId22"/>
    <p:sldId id="281" r:id="rId23"/>
    <p:sldId id="282" r:id="rId24"/>
    <p:sldId id="263" r:id="rId25"/>
    <p:sldId id="264" r:id="rId2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279AE2-D281-4B08-B08F-B6072A8992BD}">
          <p14:sldIdLst>
            <p14:sldId id="256"/>
            <p14:sldId id="257"/>
            <p14:sldId id="267"/>
            <p14:sldId id="258"/>
            <p14:sldId id="266"/>
            <p14:sldId id="259"/>
            <p14:sldId id="268"/>
            <p14:sldId id="269"/>
            <p14:sldId id="270"/>
            <p14:sldId id="271"/>
            <p14:sldId id="273"/>
            <p14:sldId id="272"/>
            <p14:sldId id="261"/>
            <p14:sldId id="274"/>
            <p14:sldId id="275"/>
            <p14:sldId id="276"/>
            <p14:sldId id="277"/>
            <p14:sldId id="278"/>
            <p14:sldId id="262"/>
            <p14:sldId id="279"/>
            <p14:sldId id="280"/>
            <p14:sldId id="281"/>
            <p14:sldId id="28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66"/>
    <a:srgbClr val="FF9966"/>
    <a:srgbClr val="FF9900"/>
    <a:srgbClr val="FFCE36"/>
    <a:srgbClr val="69102E"/>
    <a:srgbClr val="66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47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7173-E71B-4939-A3E2-9BA54A537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CFA93-3958-4055-BA76-E9B457B96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3140A-03CB-4B42-B151-5365E3EF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5934E-E6B3-488C-BBCE-A0A092F5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993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98C6-5CBB-4CEA-9F04-186E1A45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4585C-65C1-4E1D-B13A-888434606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ACC97-1987-4CDC-A91A-E86E563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1C85-B520-445F-85D6-1EE4ABBE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01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B4326-7603-403E-B901-209EB5A55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D66E0-4889-451A-9BAF-7D24988D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6A26-1B8B-4465-98E9-0B4EBD21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DFE1A-3F6C-4723-9750-C00D7AF7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756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0B34-743B-4A83-944B-8612A5CF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539E-F68E-4DFB-9E48-D375B782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623D1-6F71-4C58-9037-2B5DD6DA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0347-3845-4F0F-A813-7DC2145A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69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A3DC-C1F4-4527-802C-23882272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476DE-6B94-476F-9EB5-76F0D47D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220E-0B60-4E27-8EF5-B4BBCCEE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C8138-2CBA-4405-B63C-9FED51B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80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8999-92F5-4189-BE41-50200E19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483D-E418-455C-8B68-F37386148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08CCA-439A-41F7-9FD4-95E49BF97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D7979-E026-41D1-A3A5-B60F71C3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CE8D7-967D-4E3B-B9FA-D295E376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23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B80F-A5EE-4B04-93AD-138774E1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1FDEF-92D9-4C86-941D-82BFD23D4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76D3E-D36F-4B18-8D14-1EAF9554F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26385-B9F2-4FF3-B2A5-BEAB13CF4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7EEDE-2BBE-47B3-A59A-1AE9908C1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66F72-3992-4403-A238-8EC77E50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26287-E7BE-4596-9BE5-4678B5E5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38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6071-C055-4F45-B569-8CF4A890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C53F-C503-40EF-B776-03AA3FCE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3996B-2F84-41F3-B3EB-574B13F1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213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7AC73-A2CF-42D6-83D3-A04E1A35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F6F01-C528-479C-8B45-666237C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79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0D35-7EFE-4E5A-AE6D-2497746C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7BDD-B08A-4892-B83B-EA07C933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48512-D7C8-43D7-AD23-5359C105B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021C-9B88-4F74-A70F-80A08443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16CB2-7C2E-44E6-8C12-4A002290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98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A856-F177-483F-A55E-304C8D59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CBA21-CE45-4F1D-B2DF-5B827A3A6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385F6-C88E-4351-A115-632B74889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FEB0-93ED-42F5-A0BF-262FAFBB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01803-1C28-4A63-823B-812CED22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37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77752E61-6B24-47A1-9533-C315294722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2500" y="685800"/>
            <a:ext cx="81915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7EBC328-DCDA-4BEC-B8C1-3477B4B77A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92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97DE0031-9A47-4884-B006-316B0BE6B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5875" y="0"/>
            <a:ext cx="3048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DAC7E28-9DA1-4E89-AB63-6020293130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7313"/>
            <a:ext cx="4724400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Line 11">
            <a:extLst>
              <a:ext uri="{FF2B5EF4-FFF2-40B4-BE49-F238E27FC236}">
                <a16:creationId xmlns:a16="http://schemas.microsoft.com/office/drawing/2014/main" id="{099D60E9-41AB-48D2-A1A6-3106148B58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76200">
            <a:solidFill>
              <a:srgbClr val="FFCE3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6" name="AutoShape 12">
            <a:extLst>
              <a:ext uri="{FF2B5EF4-FFF2-40B4-BE49-F238E27FC236}">
                <a16:creationId xmlns:a16="http://schemas.microsoft.com/office/drawing/2014/main" id="{0E4CA936-1BDE-48C4-A2EE-CFFFB51C7C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85800"/>
            <a:ext cx="2565400" cy="6172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4B4B7E3-4D84-49E2-B75E-B6C9A8064F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096000"/>
            <a:ext cx="584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38" name="Picture 14" descr="logo_k">
            <a:extLst>
              <a:ext uri="{FF2B5EF4-FFF2-40B4-BE49-F238E27FC236}">
                <a16:creationId xmlns:a16="http://schemas.microsoft.com/office/drawing/2014/main" id="{832817B8-74A9-4780-BF4D-519EE8022E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25" y="6284913"/>
            <a:ext cx="944563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EE713961-F4B2-4450-838F-009F91EC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AC024F-C6D6-438A-B34B-D380165B7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F1834C3-BB6E-4158-BAFD-71F0AA2322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892BC7A-49F1-49EE-BD45-8A12CE4662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1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D3A6C-A78F-4AA4-95E7-71193705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API4KP</a:t>
            </a:r>
            <a:br>
              <a:rPr lang="en-GB" sz="3600" dirty="0"/>
            </a:br>
            <a:r>
              <a:rPr lang="en-GB" sz="3600" dirty="0"/>
              <a:t>API for Knowledge Bases and Knowledge Platforms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54C2A7-BCC2-4A89-8D2A-FEE573E1D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ad/2017-11-08</a:t>
            </a:r>
            <a:br>
              <a:rPr lang="en-GB" dirty="0"/>
            </a:br>
            <a:r>
              <a:rPr lang="en-GB" dirty="0"/>
              <a:t>Initial Submission </a:t>
            </a:r>
            <a:r>
              <a:rPr lang="en-US" b="1" dirty="0"/>
              <a:t>ad/2017-11-08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Response to RFP ad/2010-06-09</a:t>
            </a:r>
          </a:p>
          <a:p>
            <a:endParaRPr lang="en-GB" dirty="0"/>
          </a:p>
          <a:p>
            <a:r>
              <a:rPr lang="en-GB" dirty="0"/>
              <a:t>Davide Sottara, PhD</a:t>
            </a:r>
            <a:br>
              <a:rPr lang="en-GB" dirty="0"/>
            </a:br>
            <a:r>
              <a:rPr lang="en-GB" sz="1800" dirty="0"/>
              <a:t>Department of Biomedical Informatics, Arizona State University</a:t>
            </a:r>
            <a:br>
              <a:rPr lang="en-GB" sz="1800" dirty="0"/>
            </a:br>
            <a:r>
              <a:rPr lang="en-GB" sz="1800" dirty="0"/>
              <a:t>Mayo Clinic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Reasoning Base Module</a:t>
            </a:r>
          </a:p>
        </p:txBody>
      </p:sp>
      <p:pic>
        <p:nvPicPr>
          <p:cNvPr id="4" name="image16.png" descr="Reasoning Service.png">
            <a:extLst>
              <a:ext uri="{FF2B5EF4-FFF2-40B4-BE49-F238E27FC236}">
                <a16:creationId xmlns:a16="http://schemas.microsoft.com/office/drawing/2014/main" id="{F9B91503-04B4-4B77-8020-8423B72F40C0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08534" y="1666168"/>
            <a:ext cx="7354062" cy="459199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18252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FEBE-632E-4F0C-9FA2-54B67DE6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Module</a:t>
            </a:r>
          </a:p>
        </p:txBody>
      </p:sp>
      <p:pic>
        <p:nvPicPr>
          <p:cNvPr id="4" name="image59.png" descr="Platform Base.png">
            <a:extLst>
              <a:ext uri="{FF2B5EF4-FFF2-40B4-BE49-F238E27FC236}">
                <a16:creationId xmlns:a16="http://schemas.microsoft.com/office/drawing/2014/main" id="{B2E79861-8FD7-405D-BF4B-FC0A9062AF67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10982" y="1711656"/>
            <a:ext cx="6122035" cy="45720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82659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4C38-6842-47CF-A103-3527CE9E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Ontologies</a:t>
            </a:r>
          </a:p>
        </p:txBody>
      </p:sp>
      <p:pic>
        <p:nvPicPr>
          <p:cNvPr id="4" name="image34.png">
            <a:extLst>
              <a:ext uri="{FF2B5EF4-FFF2-40B4-BE49-F238E27FC236}">
                <a16:creationId xmlns:a16="http://schemas.microsoft.com/office/drawing/2014/main" id="{F3EDE839-1C87-4D05-A0DE-B43490FBA2A7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5217" y="1675067"/>
            <a:ext cx="7218031" cy="4506761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62996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251586"/>
              </p:ext>
            </p:extLst>
          </p:nvPr>
        </p:nvGraphicFramePr>
        <p:xfrm>
          <a:off x="744941" y="2058537"/>
          <a:ext cx="77724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Reference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PIM model expressed in UML / MOF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UML Model – Platform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92D050"/>
                          </a:solidFill>
                        </a:rPr>
                        <a:t>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IDL Model – Operations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OWL Model – Underlying Ontology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Initial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687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6D5E64-3339-403F-8159-72800401BB3F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310722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941286"/>
              </p:ext>
            </p:extLst>
          </p:nvPr>
        </p:nvGraphicFramePr>
        <p:xfrm>
          <a:off x="744941" y="1699146"/>
          <a:ext cx="7772400" cy="4241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KB Interrogation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List Ontologies in a KB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Extract “</a:t>
                      </a:r>
                      <a:r>
                        <a:rPr lang="en-GB" sz="1600" i="1" dirty="0"/>
                        <a:t>Resources”</a:t>
                      </a:r>
                      <a:r>
                        <a:rPr lang="en-GB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List Entities: Classes, Relationships, Datatypes and Individuals in a KB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Carve “Resource </a:t>
                      </a:r>
                      <a:r>
                        <a:rPr lang="en-GB" sz="1600" i="1" dirty="0"/>
                        <a:t>Fragments”</a:t>
                      </a:r>
                      <a:r>
                        <a:rPr lang="en-GB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List Entities </a:t>
                      </a:r>
                      <a:r>
                        <a:rPr lang="en-GB" sz="1600" i="1" dirty="0"/>
                        <a:t>logically related</a:t>
                      </a:r>
                      <a:r>
                        <a:rPr lang="en-GB" sz="1600" dirty="0"/>
                        <a:t> to an Entity: Sub-, Super-, Equivalent 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Carve “Resource Fragments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”)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/>
                        <a:t>Resolve URIs of Entities to Representations thereof, and vice-versa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Query / Carve “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Resouce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Fragments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”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6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sym typeface="Wingdings" panose="05000000000000000000" pitchFamily="2" charset="2"/>
                        </a:rPr>
                        <a:t>Test the (structural) Equivalence of two Entities given their representation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sym typeface="Wingdings" panose="05000000000000000000" pitchFamily="2" charset="2"/>
                        </a:rPr>
                        <a:t>(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Parse + Diff “Expressions” </a:t>
                      </a:r>
                      <a:r>
                        <a:rPr lang="en-GB" sz="1600" i="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268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275670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066145"/>
              </p:ext>
            </p:extLst>
          </p:nvPr>
        </p:nvGraphicFramePr>
        <p:xfrm>
          <a:off x="826827" y="2358787"/>
          <a:ext cx="7772400" cy="2352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Knowledge Resource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Construct an Entity (Class, Rel., Individual, ...) in an Ontology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Construct “Resource (Fragment)</a:t>
                      </a:r>
                      <a:r>
                        <a:rPr lang="en-GB" sz="1600" i="1" dirty="0"/>
                        <a:t>” + Merge</a:t>
                      </a:r>
                      <a:r>
                        <a:rPr lang="en-GB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Delete an Entity (Class, Rel., Individual, ...) in an Ontology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Filter “Resource (Fragment)</a:t>
                      </a:r>
                      <a:r>
                        <a:rPr lang="en-GB" sz="1600" i="1" dirty="0"/>
                        <a:t>”</a:t>
                      </a:r>
                      <a:r>
                        <a:rPr lang="en-GB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Modification of an Entity (Class, Rel., Individual, ...) in an Ontology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i="1" dirty="0"/>
                        <a:t>Construct </a:t>
                      </a:r>
                      <a:r>
                        <a:rPr lang="en-GB" sz="1600" dirty="0"/>
                        <a:t>+ </a:t>
                      </a:r>
                      <a:r>
                        <a:rPr lang="en-GB" sz="1600" i="1" dirty="0"/>
                        <a:t>Filter </a:t>
                      </a:r>
                      <a:r>
                        <a:rPr lang="en-GB" sz="1600" dirty="0"/>
                        <a:t>with Versioning)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336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3114537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61713"/>
              </p:ext>
            </p:extLst>
          </p:nvPr>
        </p:nvGraphicFramePr>
        <p:xfrm>
          <a:off x="882555" y="1608161"/>
          <a:ext cx="7772400" cy="457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KP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Check the Consistency of a KB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Consistency 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Check the Satisfiability of a KB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Satisfiability 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Test the (mutual) entailment / equivalence between two KBs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Entailment 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Test the (mutual) </a:t>
                      </a:r>
                      <a:r>
                        <a:rPr lang="en-GB" sz="1600" dirty="0" err="1"/>
                        <a:t>subsumption</a:t>
                      </a:r>
                      <a:r>
                        <a:rPr lang="en-GB" sz="1600" dirty="0"/>
                        <a:t> between two Expressions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Retrieve all the subsuming/</a:t>
                      </a:r>
                      <a:r>
                        <a:rPr lang="en-GB" sz="1600" dirty="0" err="1"/>
                        <a:t>ed</a:t>
                      </a:r>
                      <a:r>
                        <a:rPr lang="en-GB" sz="1600" dirty="0"/>
                        <a:t> Entities given an Expression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Subsumption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8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Test for Class membership of an Individual</a:t>
                      </a:r>
                    </a:p>
                    <a:p>
                      <a:r>
                        <a:rPr lang="en-GB" sz="1600" dirty="0"/>
                        <a:t>Retrieve all the Classes an Individual is member of</a:t>
                      </a:r>
                    </a:p>
                    <a:p>
                      <a:r>
                        <a:rPr lang="en-GB" sz="1600" dirty="0"/>
                        <a:t>Retrieve all members of a Class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Check </a:t>
                      </a:r>
                      <a:r>
                        <a:rPr lang="en-GB" sz="1600" i="1" dirty="0" err="1">
                          <a:sym typeface="Wingdings" panose="05000000000000000000" pitchFamily="2" charset="2"/>
                        </a:rPr>
                        <a:t>Memberhsip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Answer (conjunctive) Queries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Query 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76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285396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99751"/>
              </p:ext>
            </p:extLst>
          </p:nvPr>
        </p:nvGraphicFramePr>
        <p:xfrm>
          <a:off x="882555" y="1608161"/>
          <a:ext cx="7772400" cy="210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KB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Load an OWL Ontology or a RDF Graph in a KB)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Add Resource to KB </a:t>
                      </a:r>
                      <a:r>
                        <a:rPr lang="en-GB" sz="1600" i="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Unload Ontology from KB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Remove Resource from KB 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Export and Serialized Ontology</a:t>
                      </a:r>
                    </a:p>
                    <a:p>
                      <a:r>
                        <a:rPr lang="en-GB" sz="1600" dirty="0"/>
                        <a:t>(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600" i="1" dirty="0">
                          <a:sym typeface="Wingdings" panose="05000000000000000000" pitchFamily="2" charset="2"/>
                        </a:rPr>
                        <a:t>All “Syntactic” Operations </a:t>
                      </a:r>
                      <a:r>
                        <a:rPr lang="en-GB" sz="1600" dirty="0">
                          <a:sym typeface="Wingdings" panose="05000000000000000000" pitchFamily="2" charset="2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9900"/>
                          </a:solidFill>
                        </a:rPr>
                        <a:t>Supported</a:t>
                      </a:r>
                      <a:endParaRPr lang="en-GB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260402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3EA9-EE96-423E-8ACC-37C0793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92C4A-61BC-4735-937F-A594DCFD8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940598"/>
              </p:ext>
            </p:extLst>
          </p:nvPr>
        </p:nvGraphicFramePr>
        <p:xfrm>
          <a:off x="882555" y="1608161"/>
          <a:ext cx="77724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7453">
                  <a:extLst>
                    <a:ext uri="{9D8B030D-6E8A-4147-A177-3AD203B41FA5}">
                      <a16:colId xmlns:a16="http://schemas.microsoft.com/office/drawing/2014/main" val="4174694290"/>
                    </a:ext>
                  </a:extLst>
                </a:gridCol>
                <a:gridCol w="2384947">
                  <a:extLst>
                    <a:ext uri="{9D8B030D-6E8A-4147-A177-3AD203B41FA5}">
                      <a16:colId xmlns:a16="http://schemas.microsoft.com/office/drawing/2014/main" val="16407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Requirements – PSM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FFFF66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WSDL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C00000"/>
                          </a:solidFill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Bind PIM to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FFFF66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Support PSM Serializations /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FFFF66"/>
                          </a:solidFill>
                        </a:rPr>
                        <a:t>In Progress</a:t>
                      </a:r>
                      <a:endParaRPr lang="en-GB" sz="16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90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8D0ADE-BB52-43A4-AF75-8BBA2860E51D}"/>
              </a:ext>
            </a:extLst>
          </p:cNvPr>
          <p:cNvSpPr txBox="1"/>
          <p:nvPr/>
        </p:nvSpPr>
        <p:spPr>
          <a:xfrm>
            <a:off x="882555" y="6136943"/>
            <a:ext cx="729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Most </a:t>
            </a:r>
            <a:r>
              <a:rPr lang="en-GB" sz="1600" dirty="0">
                <a:solidFill>
                  <a:srgbClr val="00B050"/>
                </a:solidFill>
              </a:rPr>
              <a:t>Supported</a:t>
            </a:r>
            <a:r>
              <a:rPr lang="en-GB" sz="1600" dirty="0"/>
              <a:t> features are nevertheless incomplete and subject to evolution</a:t>
            </a:r>
          </a:p>
        </p:txBody>
      </p:sp>
    </p:spTree>
    <p:extLst>
      <p:ext uri="{BB962C8B-B14F-4D97-AF65-F5344CB8AC3E}">
        <p14:creationId xmlns:p14="http://schemas.microsoft.com/office/powerpoint/2010/main" val="3448258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Exception / Explanation Handling</a:t>
            </a:r>
          </a:p>
          <a:p>
            <a:r>
              <a:rPr lang="en-GB" sz="2800" dirty="0"/>
              <a:t>Most Operations return an (optional) </a:t>
            </a:r>
            <a:r>
              <a:rPr lang="en-GB" sz="2800" i="1" dirty="0"/>
              <a:t>Explanation </a:t>
            </a:r>
            <a:r>
              <a:rPr lang="en-GB" sz="2800" dirty="0"/>
              <a:t>secondary output</a:t>
            </a:r>
          </a:p>
          <a:p>
            <a:pPr lvl="1"/>
            <a:r>
              <a:rPr lang="en-GB" sz="2400" dirty="0"/>
              <a:t>An Explanation is a Knowledge Resource itself, expressed in some KRR language</a:t>
            </a:r>
          </a:p>
          <a:p>
            <a:pPr lvl="2"/>
            <a:r>
              <a:rPr lang="en-GB" sz="2000" dirty="0"/>
              <a:t>Usually provided natively by KP Components </a:t>
            </a:r>
          </a:p>
          <a:p>
            <a:pPr lvl="1"/>
            <a:r>
              <a:rPr lang="en-GB" sz="2400" dirty="0"/>
              <a:t>Explanations are </a:t>
            </a:r>
            <a:r>
              <a:rPr lang="en-GB" sz="2400" i="1" dirty="0"/>
              <a:t>structured</a:t>
            </a:r>
            <a:r>
              <a:rPr lang="en-GB" sz="2400" dirty="0"/>
              <a:t> into complex Resources as Operations are chained</a:t>
            </a:r>
          </a:p>
          <a:p>
            <a:pPr lvl="2"/>
            <a:r>
              <a:rPr lang="en-GB" sz="2000" dirty="0"/>
              <a:t>This capability is expected to be provided by the API layer</a:t>
            </a:r>
          </a:p>
          <a:p>
            <a:pPr lvl="2"/>
            <a:r>
              <a:rPr lang="en-GB" sz="2000" dirty="0"/>
              <a:t>Provenance concepts can be leveraged by actual implementations (e.g. W3C </a:t>
            </a:r>
            <a:r>
              <a:rPr lang="en-GB" sz="2000" dirty="0" err="1"/>
              <a:t>Prov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25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575-448E-43FD-A928-0D1169E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D90-9091-4F0D-8A11-95AD8846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i="1" dirty="0"/>
              <a:t>Large Scale</a:t>
            </a:r>
            <a:r>
              <a:rPr lang="en-GB" sz="2400" dirty="0"/>
              <a:t> Knowledge-Driven applications require complex, heterogeneous Knowledge Bases</a:t>
            </a:r>
          </a:p>
          <a:p>
            <a:pPr lvl="1"/>
            <a:r>
              <a:rPr lang="en-GB" sz="2000" dirty="0"/>
              <a:t>OWL Ontologies</a:t>
            </a:r>
          </a:p>
          <a:p>
            <a:pPr lvl="1"/>
            <a:r>
              <a:rPr lang="en-GB" sz="2000" dirty="0"/>
              <a:t>UML (Class) Models</a:t>
            </a:r>
          </a:p>
          <a:p>
            <a:pPr lvl="1"/>
            <a:r>
              <a:rPr lang="en-GB" sz="2000" dirty="0"/>
              <a:t>BPMN / DMN / CMMN Process Models</a:t>
            </a:r>
          </a:p>
          <a:p>
            <a:pPr lvl="1"/>
            <a:r>
              <a:rPr lang="en-GB" sz="2000" dirty="0"/>
              <a:t>PMML Predictive Models</a:t>
            </a:r>
          </a:p>
          <a:p>
            <a:pPr lvl="1"/>
            <a:r>
              <a:rPr lang="en-GB" sz="2000" dirty="0" err="1"/>
              <a:t>RuleML</a:t>
            </a:r>
            <a:r>
              <a:rPr lang="en-GB" sz="2000" dirty="0"/>
              <a:t> / RIF / SWRL / CL Rules</a:t>
            </a:r>
          </a:p>
          <a:p>
            <a:pPr lvl="1"/>
            <a:r>
              <a:rPr lang="en-GB" sz="2000" dirty="0"/>
              <a:t>…</a:t>
            </a:r>
          </a:p>
          <a:p>
            <a:r>
              <a:rPr lang="en-GB" sz="2400" dirty="0"/>
              <a:t>APIs, when exist, are </a:t>
            </a:r>
            <a:r>
              <a:rPr lang="en-GB" sz="2400" i="1" dirty="0"/>
              <a:t>proprietary </a:t>
            </a:r>
            <a:r>
              <a:rPr lang="en-GB" sz="2400" dirty="0"/>
              <a:t>and/or strongly coupled</a:t>
            </a:r>
          </a:p>
          <a:p>
            <a:pPr lvl="1"/>
            <a:r>
              <a:rPr lang="en-GB" sz="2000" dirty="0"/>
              <a:t>to Languages (e.g. OWL-APIs)</a:t>
            </a:r>
          </a:p>
          <a:p>
            <a:pPr lvl="1"/>
            <a:r>
              <a:rPr lang="en-GB" sz="2000" dirty="0"/>
              <a:t>to Engines/Reasoners (e.g. any commercial </a:t>
            </a:r>
            <a:r>
              <a:rPr lang="en-GB" sz="2000" dirty="0" err="1"/>
              <a:t>BxMS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759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Performance Impact</a:t>
            </a:r>
          </a:p>
          <a:p>
            <a:r>
              <a:rPr lang="en-GB" sz="2800" dirty="0"/>
              <a:t>API overhead should be minimal</a:t>
            </a:r>
          </a:p>
          <a:p>
            <a:pPr lvl="1"/>
            <a:r>
              <a:rPr lang="en-GB" sz="1600" dirty="0"/>
              <a:t>APIs expose, rationalizing and normalizing them, functionalities normally required to use knowledge bases and related platforms </a:t>
            </a:r>
          </a:p>
          <a:p>
            <a:pPr lvl="2"/>
            <a:r>
              <a:rPr lang="en-GB" sz="1200" dirty="0"/>
              <a:t>APIs are compatible with implementations based on </a:t>
            </a:r>
            <a:r>
              <a:rPr lang="en-GB" sz="1200" i="1" dirty="0"/>
              <a:t>facades</a:t>
            </a:r>
          </a:p>
          <a:p>
            <a:pPr lvl="1"/>
            <a:r>
              <a:rPr lang="en-GB" sz="1600" dirty="0"/>
              <a:t>API granularity may change to minimize the number of invocations required by common use cases, across use cases</a:t>
            </a:r>
          </a:p>
          <a:p>
            <a:pPr lvl="2"/>
            <a:r>
              <a:rPr lang="en-GB" sz="1200" dirty="0"/>
              <a:t>Pilot implementation @Mayo Clinic </a:t>
            </a:r>
          </a:p>
          <a:p>
            <a:r>
              <a:rPr lang="en-GB" sz="2800" dirty="0"/>
              <a:t>Web-Service oriented PSMs may be critical</a:t>
            </a:r>
          </a:p>
          <a:p>
            <a:pPr lvl="1"/>
            <a:r>
              <a:rPr lang="en-GB" sz="1600" dirty="0"/>
              <a:t>(same as above)</a:t>
            </a:r>
          </a:p>
          <a:p>
            <a:pPr lvl="1"/>
            <a:r>
              <a:rPr lang="en-GB" sz="1600" dirty="0"/>
              <a:t>APIs designed for chaining </a:t>
            </a:r>
          </a:p>
          <a:p>
            <a:pPr lvl="1"/>
            <a:r>
              <a:rPr lang="en-GB" sz="1600" dirty="0"/>
              <a:t>Resources can be passed by Reference</a:t>
            </a:r>
          </a:p>
          <a:p>
            <a:pPr lvl="1"/>
            <a:r>
              <a:rPr lang="en-GB" sz="1600" dirty="0"/>
              <a:t>Most operations are </a:t>
            </a:r>
            <a:r>
              <a:rPr lang="en-GB" sz="1600" i="1" dirty="0"/>
              <a:t>functional </a:t>
            </a:r>
            <a:r>
              <a:rPr lang="en-GB" sz="1600" dirty="0"/>
              <a:t>(</a:t>
            </a:r>
            <a:r>
              <a:rPr lang="en-GB" sz="1600" dirty="0">
                <a:sym typeface="Wingdings" panose="05000000000000000000" pitchFamily="2" charset="2"/>
              </a:rPr>
              <a:t> caching)</a:t>
            </a:r>
            <a:r>
              <a:rPr lang="en-GB" sz="1600" dirty="0"/>
              <a:t> and suitable for </a:t>
            </a:r>
            <a:r>
              <a:rPr lang="en-GB" sz="1600" i="1" dirty="0"/>
              <a:t>lazy </a:t>
            </a:r>
            <a:r>
              <a:rPr lang="en-GB" sz="1600" dirty="0"/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00082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Security</a:t>
            </a:r>
          </a:p>
          <a:p>
            <a:r>
              <a:rPr lang="en-GB" sz="2400" dirty="0"/>
              <a:t>API specification is transparent to any security layer imposed around (</a:t>
            </a:r>
            <a:r>
              <a:rPr lang="en-GB" sz="2400" dirty="0" err="1"/>
              <a:t>i</a:t>
            </a:r>
            <a:r>
              <a:rPr lang="en-GB" sz="2400" dirty="0"/>
              <a:t>) access to Knowledge Resources and (ii) invocation of the APIs.</a:t>
            </a:r>
          </a:p>
          <a:p>
            <a:pPr lvl="1"/>
            <a:r>
              <a:rPr lang="en-GB" sz="2000" dirty="0"/>
              <a:t>E.g. RESTful implementations are likely to use OAuth or other state of the art mechanisms</a:t>
            </a:r>
          </a:p>
          <a:p>
            <a:r>
              <a:rPr lang="en-GB" sz="2400" dirty="0"/>
              <a:t>Caveats</a:t>
            </a:r>
          </a:p>
          <a:p>
            <a:pPr lvl="1"/>
            <a:r>
              <a:rPr lang="en-GB" sz="2000" dirty="0"/>
              <a:t>Knowledge Resource Descriptions (aka “metadata”) carry licensing information, possibly expressed in a computable format</a:t>
            </a:r>
          </a:p>
          <a:p>
            <a:pPr lvl="1"/>
            <a:r>
              <a:rPr lang="en-GB" sz="2000" dirty="0"/>
              <a:t>APIs can be used to abstract knowledge-based policy enforcement systems, or components thereof (e.g. access control rules implemented in a BRMS)</a:t>
            </a:r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41942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0916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Related Works</a:t>
            </a:r>
          </a:p>
          <a:p>
            <a:r>
              <a:rPr lang="en-GB" sz="2400" dirty="0"/>
              <a:t>CTS-2</a:t>
            </a:r>
          </a:p>
          <a:p>
            <a:pPr lvl="1"/>
            <a:r>
              <a:rPr lang="en-GB" sz="1800" dirty="0"/>
              <a:t>A terminology service is a special case of KP, working on KBs of a specific kind</a:t>
            </a:r>
          </a:p>
          <a:p>
            <a:pPr lvl="1"/>
            <a:r>
              <a:rPr lang="en-GB" sz="1800" dirty="0"/>
              <a:t>A conceptual mapping of CTS-2 like* operations to particular configurations of API4KP operations will be provided as a corollary</a:t>
            </a:r>
          </a:p>
          <a:p>
            <a:r>
              <a:rPr lang="en-GB" sz="2400" dirty="0"/>
              <a:t>DOL</a:t>
            </a:r>
          </a:p>
          <a:p>
            <a:pPr lvl="1"/>
            <a:r>
              <a:rPr lang="en-GB" sz="1800" dirty="0"/>
              <a:t>API4KP is </a:t>
            </a:r>
            <a:r>
              <a:rPr lang="en-GB" sz="1800" i="1" dirty="0"/>
              <a:t>more general </a:t>
            </a:r>
            <a:r>
              <a:rPr lang="en-GB" sz="1800" dirty="0"/>
              <a:t>than DOL</a:t>
            </a:r>
          </a:p>
          <a:p>
            <a:pPr lvl="2"/>
            <a:r>
              <a:rPr lang="en-GB" sz="1400" dirty="0"/>
              <a:t>DOL makes more specific assumptions about the nature of Knowledge Resources and Knowledge Bases. </a:t>
            </a:r>
          </a:p>
          <a:p>
            <a:pPr lvl="2"/>
            <a:r>
              <a:rPr lang="en-GB" sz="1400" dirty="0"/>
              <a:t>API4KP reuses, generalizing them, many of the concepts and operations defined in DOL</a:t>
            </a:r>
          </a:p>
          <a:p>
            <a:pPr lvl="1"/>
            <a:r>
              <a:rPr lang="en-GB" sz="1800" dirty="0"/>
              <a:t>DOL can provide API4KP services</a:t>
            </a:r>
          </a:p>
          <a:p>
            <a:pPr lvl="2"/>
            <a:r>
              <a:rPr lang="en-GB" sz="1400" dirty="0"/>
              <a:t>DOL specifications describe complex KB, and are Knowledge Resources themselves</a:t>
            </a:r>
          </a:p>
          <a:p>
            <a:pPr lvl="2"/>
            <a:r>
              <a:rPr lang="en-GB" sz="1400" dirty="0"/>
              <a:t>DOL specifications could be interpreted in terms of (chains of) API4KP operations</a:t>
            </a:r>
          </a:p>
          <a:p>
            <a:pPr lvl="2"/>
            <a:r>
              <a:rPr lang="en-GB" sz="1400" dirty="0"/>
              <a:t>Implementations of DOL operations could be exposed through API4KP </a:t>
            </a:r>
          </a:p>
          <a:p>
            <a:pPr lvl="1"/>
            <a:endParaRPr lang="en-GB" sz="20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8702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CBEE-33A1-4336-ADED-85B8796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531-441B-45F9-BCC1-63A876E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0181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Changes to ODM</a:t>
            </a:r>
          </a:p>
          <a:p>
            <a:r>
              <a:rPr lang="en-GB" sz="2400" dirty="0"/>
              <a:t>No need to change the ODM has arisen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Standard URIs to denote logics, languages and formats for knowledge representation – and versions thereof - are needed</a:t>
            </a:r>
          </a:p>
          <a:p>
            <a:pPr lvl="1"/>
            <a:r>
              <a:rPr lang="en-GB" sz="1600" dirty="0"/>
              <a:t>The role of ‘model’ MIME types is being investigated</a:t>
            </a:r>
          </a:p>
          <a:p>
            <a:pPr lvl="1"/>
            <a:endParaRPr lang="en-GB" sz="24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21598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0932-B6CA-438F-942A-2364FC2D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406F-B8F5-4A5B-A3E6-11C61731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Refine the documentation of the specification</a:t>
            </a:r>
          </a:p>
          <a:p>
            <a:r>
              <a:rPr lang="en-GB" sz="2400" dirty="0"/>
              <a:t>Produce the machine-computable files</a:t>
            </a:r>
          </a:p>
          <a:p>
            <a:pPr lvl="1"/>
            <a:r>
              <a:rPr lang="en-GB" sz="2000" dirty="0"/>
              <a:t>Refine the PIM model</a:t>
            </a:r>
          </a:p>
          <a:p>
            <a:pPr lvl="1"/>
            <a:r>
              <a:rPr lang="en-GB" sz="2000" dirty="0"/>
              <a:t>Create the PSM model</a:t>
            </a:r>
          </a:p>
          <a:p>
            <a:r>
              <a:rPr lang="en-GB" sz="2400" dirty="0"/>
              <a:t>Consolidate the implementation</a:t>
            </a:r>
          </a:p>
          <a:p>
            <a:pPr lvl="1"/>
            <a:r>
              <a:rPr lang="en-GB" sz="2000" dirty="0"/>
              <a:t>Demonstrate utility</a:t>
            </a:r>
          </a:p>
          <a:p>
            <a:pPr lvl="2"/>
            <a:r>
              <a:rPr lang="en-GB" sz="1800" dirty="0"/>
              <a:t>Reference implementation at Mayo Clinic</a:t>
            </a:r>
          </a:p>
          <a:p>
            <a:pPr lvl="2"/>
            <a:r>
              <a:rPr lang="en-GB" sz="1800" dirty="0"/>
              <a:t>Implement wrappers around service providers </a:t>
            </a:r>
            <a:br>
              <a:rPr lang="en-GB" sz="1800" dirty="0"/>
            </a:br>
            <a:r>
              <a:rPr lang="en-GB" sz="1600" dirty="0"/>
              <a:t>(e.g. open source knowledge repositories, reasoners/engines, etc..)</a:t>
            </a:r>
          </a:p>
          <a:p>
            <a:pPr lvl="1"/>
            <a:r>
              <a:rPr lang="en-GB" sz="2000" dirty="0"/>
              <a:t>Demonstrate usability</a:t>
            </a:r>
          </a:p>
          <a:p>
            <a:pPr lvl="2"/>
            <a:r>
              <a:rPr lang="en-GB" sz="1800" dirty="0"/>
              <a:t>Improve development cycles</a:t>
            </a:r>
          </a:p>
          <a:p>
            <a:pPr lvl="2"/>
            <a:r>
              <a:rPr lang="en-GB" sz="1800" dirty="0"/>
              <a:t>Convenient orchestration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094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29D-C413-49EE-835C-9152D2DA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1D76-EFDA-4CCB-BD5F-6AFC14FE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Status update</a:t>
            </a:r>
          </a:p>
          <a:p>
            <a:pPr lvl="1"/>
            <a:r>
              <a:rPr lang="en-GB" dirty="0"/>
              <a:t>Q1 2018</a:t>
            </a:r>
          </a:p>
          <a:p>
            <a:r>
              <a:rPr lang="en-GB" dirty="0"/>
              <a:t>Revised submission</a:t>
            </a:r>
          </a:p>
          <a:p>
            <a:pPr lvl="1"/>
            <a:r>
              <a:rPr lang="en-GB" dirty="0"/>
              <a:t>Q2 2018</a:t>
            </a:r>
          </a:p>
        </p:txBody>
      </p:sp>
    </p:spTree>
    <p:extLst>
      <p:ext uri="{BB962C8B-B14F-4D97-AF65-F5344CB8AC3E}">
        <p14:creationId xmlns:p14="http://schemas.microsoft.com/office/powerpoint/2010/main" val="290182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575-448E-43FD-A928-0D1169E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D90-9091-4F0D-8A11-95AD8846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Original RFP addressed (OWL) </a:t>
            </a:r>
            <a:r>
              <a:rPr lang="en-GB" sz="2400" i="1" dirty="0"/>
              <a:t>ontology </a:t>
            </a:r>
            <a:r>
              <a:rPr lang="en-GB" sz="2400" dirty="0"/>
              <a:t>KBs only</a:t>
            </a:r>
          </a:p>
          <a:p>
            <a:pPr lvl="1"/>
            <a:r>
              <a:rPr lang="en-GB" sz="2000" dirty="0"/>
              <a:t>(older versions of) OWL-API and Jena the only options</a:t>
            </a:r>
          </a:p>
          <a:p>
            <a:pPr lvl="2"/>
            <a:r>
              <a:rPr lang="en-GB" sz="1600" dirty="0"/>
              <a:t>“micro-API”</a:t>
            </a:r>
          </a:p>
          <a:p>
            <a:pPr lvl="1"/>
            <a:r>
              <a:rPr lang="en-GB" sz="2000" dirty="0"/>
              <a:t>Decouple </a:t>
            </a:r>
            <a:r>
              <a:rPr lang="en-GB" sz="2000" i="1" dirty="0"/>
              <a:t>representation </a:t>
            </a:r>
            <a:r>
              <a:rPr lang="en-GB" sz="2000" dirty="0"/>
              <a:t>from </a:t>
            </a:r>
            <a:r>
              <a:rPr lang="en-GB" sz="2000" i="1" dirty="0"/>
              <a:t>reasoning </a:t>
            </a:r>
          </a:p>
          <a:p>
            <a:pPr lvl="1"/>
            <a:endParaRPr lang="en-GB" sz="2000" dirty="0"/>
          </a:p>
          <a:p>
            <a:r>
              <a:rPr lang="en-GB" sz="2400" dirty="0"/>
              <a:t>Response generalizes the proposal</a:t>
            </a:r>
          </a:p>
          <a:p>
            <a:pPr lvl="1"/>
            <a:r>
              <a:rPr lang="en-GB" sz="2000" dirty="0"/>
              <a:t>Add </a:t>
            </a:r>
            <a:r>
              <a:rPr lang="en-GB" sz="2000" i="1" dirty="0"/>
              <a:t>management </a:t>
            </a:r>
            <a:r>
              <a:rPr lang="en-GB" sz="2000" dirty="0"/>
              <a:t>and</a:t>
            </a:r>
            <a:r>
              <a:rPr lang="en-GB" sz="2000" i="1" dirty="0"/>
              <a:t> delivery </a:t>
            </a:r>
            <a:r>
              <a:rPr lang="en-GB" sz="2000" dirty="0"/>
              <a:t>dimensions</a:t>
            </a:r>
          </a:p>
          <a:p>
            <a:pPr lvl="1"/>
            <a:r>
              <a:rPr lang="en-GB" sz="2000" dirty="0"/>
              <a:t>Supports other kinds of representable knowledge, </a:t>
            </a:r>
            <a:br>
              <a:rPr lang="en-GB" sz="2000" dirty="0"/>
            </a:br>
            <a:r>
              <a:rPr lang="en-GB" sz="2000" dirty="0"/>
              <a:t>and languages for the expression thereof</a:t>
            </a:r>
          </a:p>
          <a:p>
            <a:pPr lvl="1"/>
            <a:r>
              <a:rPr lang="en-GB" sz="2000" dirty="0"/>
              <a:t>Supports the notion of </a:t>
            </a:r>
            <a:r>
              <a:rPr lang="en-GB" sz="2000" i="1" dirty="0"/>
              <a:t>Composite </a:t>
            </a:r>
            <a:r>
              <a:rPr lang="en-GB" sz="2000" dirty="0"/>
              <a:t>(heterogeneous) KBs</a:t>
            </a:r>
          </a:p>
          <a:p>
            <a:pPr lvl="1"/>
            <a:endParaRPr lang="en-GB" sz="2000" dirty="0"/>
          </a:p>
          <a:p>
            <a:pPr lvl="1"/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54035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FBCF-A8F0-4661-B93E-D7A3E3F9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Submission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F8310-1768-4DB5-8B74-83B9EE85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8207544" cy="823912"/>
          </a:xfrm>
        </p:spPr>
        <p:txBody>
          <a:bodyPr anchor="t"/>
          <a:lstStyle/>
          <a:p>
            <a:r>
              <a:rPr lang="en-GB" b="0" dirty="0"/>
              <a:t>Various Contributors from multiple Organizations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9C51-E7A2-46C2-82D6-64FD3C176A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400" dirty="0"/>
              <a:t>Submitters</a:t>
            </a:r>
          </a:p>
          <a:p>
            <a:pPr lvl="1"/>
            <a:r>
              <a:rPr lang="en-GB" sz="2000" dirty="0"/>
              <a:t>88 Solutions</a:t>
            </a:r>
          </a:p>
          <a:p>
            <a:pPr lvl="1"/>
            <a:r>
              <a:rPr lang="en-GB" sz="2000" dirty="0"/>
              <a:t>Adaptive, Inc.</a:t>
            </a:r>
          </a:p>
          <a:p>
            <a:pPr lvl="1"/>
            <a:r>
              <a:rPr lang="en-GB" sz="2000" dirty="0"/>
              <a:t>Model Driven Solutions</a:t>
            </a:r>
          </a:p>
          <a:p>
            <a:pPr lvl="1"/>
            <a:r>
              <a:rPr lang="en-GB" sz="2000" dirty="0" err="1"/>
              <a:t>Thematix</a:t>
            </a:r>
            <a:r>
              <a:rPr lang="en-GB" sz="2000" dirty="0"/>
              <a:t> Partners LLC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AC2D1-5563-4DC7-8B06-32908D7852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sz="2400" dirty="0"/>
              <a:t>Supporters</a:t>
            </a:r>
          </a:p>
          <a:p>
            <a:pPr lvl="1"/>
            <a:r>
              <a:rPr lang="en-GB" sz="2000" dirty="0"/>
              <a:t>Arizona State University</a:t>
            </a:r>
          </a:p>
          <a:p>
            <a:pPr lvl="1"/>
            <a:r>
              <a:rPr lang="en-GB" sz="2000" dirty="0" err="1"/>
              <a:t>Athan</a:t>
            </a:r>
            <a:r>
              <a:rPr lang="en-GB" sz="2000" dirty="0"/>
              <a:t> Services</a:t>
            </a:r>
          </a:p>
          <a:p>
            <a:pPr lvl="1"/>
            <a:r>
              <a:rPr lang="en-GB" sz="2000" dirty="0"/>
              <a:t>Cognitive Medical Systems</a:t>
            </a:r>
          </a:p>
          <a:p>
            <a:pPr lvl="1"/>
            <a:r>
              <a:rPr lang="en-GB" sz="2000" dirty="0"/>
              <a:t>Mayo Clinic</a:t>
            </a:r>
          </a:p>
          <a:p>
            <a:pPr lvl="1"/>
            <a:r>
              <a:rPr lang="en-GB" sz="2000" dirty="0"/>
              <a:t>U.S. Department of Commerce</a:t>
            </a:r>
          </a:p>
          <a:p>
            <a:pPr lvl="1"/>
            <a:r>
              <a:rPr lang="en-US" sz="2000" dirty="0"/>
              <a:t>Otto von Guericke University of Magdeburg</a:t>
            </a:r>
            <a:endParaRPr lang="en-GB" sz="2000" dirty="0"/>
          </a:p>
          <a:p>
            <a:pPr lvl="1"/>
            <a:r>
              <a:rPr lang="en-GB" sz="2000" dirty="0"/>
              <a:t>Raytheon Company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44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FBCF-A8F0-4661-B93E-D7A3E3F9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Submission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F8310-1768-4DB5-8B74-83B9EE85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sz="2800" b="0" dirty="0"/>
              <a:t>Mix of contributor with different backgrounds</a:t>
            </a:r>
          </a:p>
          <a:p>
            <a:pPr lvl="1"/>
            <a:r>
              <a:rPr lang="en-GB" sz="2400" b="0" dirty="0"/>
              <a:t>Academic</a:t>
            </a:r>
          </a:p>
          <a:p>
            <a:pPr lvl="1"/>
            <a:r>
              <a:rPr lang="en-GB" sz="2400" b="0" dirty="0"/>
              <a:t>Industrial </a:t>
            </a:r>
          </a:p>
          <a:p>
            <a:pPr lvl="1"/>
            <a:r>
              <a:rPr lang="en-GB" sz="2400" b="0" dirty="0"/>
              <a:t>Independent Consulting</a:t>
            </a:r>
          </a:p>
          <a:p>
            <a:pPr lvl="1"/>
            <a:endParaRPr lang="en-GB" sz="2400" b="0" dirty="0"/>
          </a:p>
          <a:p>
            <a:r>
              <a:rPr lang="en-GB" sz="2800" b="0" dirty="0"/>
              <a:t>Cross</a:t>
            </a:r>
            <a:r>
              <a:rPr lang="en-GB" sz="2800" dirty="0"/>
              <a:t>-industry standard</a:t>
            </a:r>
          </a:p>
          <a:p>
            <a:pPr lvl="1"/>
            <a:r>
              <a:rPr lang="en-GB" sz="2400" dirty="0"/>
              <a:t>with focus on healthcare</a:t>
            </a:r>
            <a:endParaRPr lang="en-GB" sz="2400" b="0" dirty="0"/>
          </a:p>
        </p:txBody>
      </p:sp>
    </p:spTree>
    <p:extLst>
      <p:ext uri="{BB962C8B-B14F-4D97-AF65-F5344CB8AC3E}">
        <p14:creationId xmlns:p14="http://schemas.microsoft.com/office/powerpoint/2010/main" val="349543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B03BEE-E1D1-4977-8C9F-79321BED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Submission Scope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AC3ADF-7BF9-4096-B8CB-5130FDB7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2000" dirty="0"/>
              <a:t>APIs for Knowledge Platforms, to be used in the development of Knowledge-based Applications</a:t>
            </a:r>
            <a:endParaRPr lang="en-GB" sz="2000" dirty="0"/>
          </a:p>
          <a:p>
            <a:pPr lvl="0" hangingPunct="0"/>
            <a:r>
              <a:rPr lang="en-US" sz="2000" dirty="0"/>
              <a:t>Semantics of the Operations exposed by means of the APIs</a:t>
            </a:r>
            <a:endParaRPr lang="en-GB" sz="2000" dirty="0"/>
          </a:p>
          <a:p>
            <a:pPr lvl="1" hangingPunct="0"/>
            <a:r>
              <a:rPr lang="en-US" sz="1800" dirty="0"/>
              <a:t>Decomposition of the Operations into simpler Actions</a:t>
            </a:r>
            <a:endParaRPr lang="en-GB" sz="1800" dirty="0"/>
          </a:p>
          <a:p>
            <a:pPr lvl="0" hangingPunct="0"/>
            <a:r>
              <a:rPr lang="en-US" sz="2000" dirty="0"/>
              <a:t>Definition of ‘Knowledge Base’,  ‘Knowledge Resource’ and related concepts</a:t>
            </a:r>
            <a:endParaRPr lang="en-GB" sz="2000" dirty="0"/>
          </a:p>
          <a:p>
            <a:pPr lvl="0" hangingPunct="0"/>
            <a:r>
              <a:rPr lang="en-US" sz="2000" dirty="0"/>
              <a:t>Definition of ‘Knowledge Platform’ in terms of the functional roles of its major components</a:t>
            </a:r>
            <a:endParaRPr lang="en-GB" sz="2000" dirty="0"/>
          </a:p>
          <a:p>
            <a:pPr lvl="0" hangingPunct="0"/>
            <a:r>
              <a:rPr lang="en-US" sz="2000" dirty="0"/>
              <a:t>Information Models realizing Descriptions (‘metadata’) of Knowledge Resources minimally viable for Knowledge Management and Delivery</a:t>
            </a:r>
            <a:endParaRPr lang="en-GB" sz="2000" dirty="0"/>
          </a:p>
          <a:p>
            <a:pPr lvl="1" hangingPunct="0"/>
            <a:r>
              <a:rPr lang="en-US" sz="1800" dirty="0"/>
              <a:t>including Vocabularies to designate Knowledge Representation Languages/Notations and related concepts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93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Repository Module</a:t>
            </a:r>
          </a:p>
        </p:txBody>
      </p:sp>
      <p:pic>
        <p:nvPicPr>
          <p:cNvPr id="5" name="image44.png" descr="Repository Archive.png">
            <a:extLst>
              <a:ext uri="{FF2B5EF4-FFF2-40B4-BE49-F238E27FC236}">
                <a16:creationId xmlns:a16="http://schemas.microsoft.com/office/drawing/2014/main" id="{5D1AE949-0209-478D-AF81-C8B566968D1E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94609" y="2531196"/>
            <a:ext cx="6939537" cy="341013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4767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Module</a:t>
            </a:r>
          </a:p>
        </p:txBody>
      </p:sp>
      <p:pic>
        <p:nvPicPr>
          <p:cNvPr id="4" name="image38.png" descr="Language Service.png">
            <a:extLst>
              <a:ext uri="{FF2B5EF4-FFF2-40B4-BE49-F238E27FC236}">
                <a16:creationId xmlns:a16="http://schemas.microsoft.com/office/drawing/2014/main" id="{6D7A1939-A989-471D-8E49-D8431D01910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10396" y="2070479"/>
            <a:ext cx="7777304" cy="3775312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4601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4DA-CFBC-40C0-B966-5F970BB1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Base Module</a:t>
            </a:r>
          </a:p>
        </p:txBody>
      </p:sp>
      <p:pic>
        <p:nvPicPr>
          <p:cNvPr id="5" name="image18.png" descr="KBase Service.png">
            <a:extLst>
              <a:ext uri="{FF2B5EF4-FFF2-40B4-BE49-F238E27FC236}">
                <a16:creationId xmlns:a16="http://schemas.microsoft.com/office/drawing/2014/main" id="{DE46BCE0-2796-4ADE-B44F-A704EFFCE34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81706" y="2665862"/>
            <a:ext cx="8704373" cy="281598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4018623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9102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9102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high_contrast</Template>
  <TotalTime>190</TotalTime>
  <Words>1123</Words>
  <Application>Microsoft Office PowerPoint</Application>
  <PresentationFormat>On-screen Show (4:3)</PresentationFormat>
  <Paragraphs>211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Times</vt:lpstr>
      <vt:lpstr>Wingdings</vt:lpstr>
      <vt:lpstr>Default Design</vt:lpstr>
      <vt:lpstr>API4KP API for Knowledge Bases and Knowledge Platforms</vt:lpstr>
      <vt:lpstr>Background</vt:lpstr>
      <vt:lpstr>Background</vt:lpstr>
      <vt:lpstr>Initial Submission Group</vt:lpstr>
      <vt:lpstr>Initial Submission Group</vt:lpstr>
      <vt:lpstr>Submission Scope</vt:lpstr>
      <vt:lpstr>Repository Module</vt:lpstr>
      <vt:lpstr>Language Module</vt:lpstr>
      <vt:lpstr>Knowledge Base Module</vt:lpstr>
      <vt:lpstr>Reasoning Base Module</vt:lpstr>
      <vt:lpstr>Platform Module</vt:lpstr>
      <vt:lpstr>Ontologies</vt:lpstr>
      <vt:lpstr>Requirements</vt:lpstr>
      <vt:lpstr>Requirements</vt:lpstr>
      <vt:lpstr>Requirements</vt:lpstr>
      <vt:lpstr>Requirements</vt:lpstr>
      <vt:lpstr>Requirements</vt:lpstr>
      <vt:lpstr>Requirements</vt:lpstr>
      <vt:lpstr>Discussion</vt:lpstr>
      <vt:lpstr>Discussion</vt:lpstr>
      <vt:lpstr>Discussion</vt:lpstr>
      <vt:lpstr>Discussion</vt:lpstr>
      <vt:lpstr>Discussion</vt:lpstr>
      <vt:lpstr>Next Steps</vt:lpstr>
      <vt:lpstr>Important Dates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Sottara, Davide</dc:creator>
  <cp:lastModifiedBy>Sottara, Davide</cp:lastModifiedBy>
  <cp:revision>28</cp:revision>
  <dcterms:created xsi:type="dcterms:W3CDTF">2017-12-05T20:14:16Z</dcterms:created>
  <dcterms:modified xsi:type="dcterms:W3CDTF">2017-12-06T17:00:19Z</dcterms:modified>
</cp:coreProperties>
</file>