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85" r:id="rId7"/>
    <p:sldId id="286" r:id="rId8"/>
    <p:sldId id="273" r:id="rId9"/>
    <p:sldId id="288" r:id="rId10"/>
    <p:sldId id="297" r:id="rId11"/>
    <p:sldId id="268" r:id="rId12"/>
    <p:sldId id="284" r:id="rId13"/>
    <p:sldId id="287" r:id="rId14"/>
    <p:sldId id="269" r:id="rId15"/>
    <p:sldId id="294" r:id="rId16"/>
    <p:sldId id="296" r:id="rId17"/>
    <p:sldId id="270" r:id="rId18"/>
    <p:sldId id="271" r:id="rId19"/>
    <p:sldId id="298" r:id="rId20"/>
    <p:sldId id="283" r:id="rId21"/>
    <p:sldId id="272" r:id="rId22"/>
    <p:sldId id="289" r:id="rId23"/>
    <p:sldId id="261" r:id="rId24"/>
    <p:sldId id="274" r:id="rId25"/>
    <p:sldId id="275" r:id="rId26"/>
    <p:sldId id="276" r:id="rId27"/>
    <p:sldId id="277" r:id="rId28"/>
    <p:sldId id="278" r:id="rId29"/>
    <p:sldId id="290" r:id="rId30"/>
    <p:sldId id="295" r:id="rId31"/>
    <p:sldId id="293" r:id="rId32"/>
    <p:sldId id="291" r:id="rId33"/>
    <p:sldId id="292" r:id="rId34"/>
    <p:sldId id="262" r:id="rId35"/>
    <p:sldId id="279" r:id="rId36"/>
    <p:sldId id="280" r:id="rId37"/>
    <p:sldId id="281" r:id="rId38"/>
    <p:sldId id="282" r:id="rId39"/>
    <p:sldId id="264" r:id="rId4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279AE2-D281-4B08-B08F-B6072A8992BD}">
          <p14:sldIdLst>
            <p14:sldId id="256"/>
            <p14:sldId id="257"/>
            <p14:sldId id="267"/>
            <p14:sldId id="258"/>
            <p14:sldId id="259"/>
            <p14:sldId id="285"/>
            <p14:sldId id="286"/>
            <p14:sldId id="273"/>
            <p14:sldId id="288"/>
            <p14:sldId id="297"/>
            <p14:sldId id="268"/>
            <p14:sldId id="284"/>
            <p14:sldId id="287"/>
            <p14:sldId id="269"/>
            <p14:sldId id="294"/>
            <p14:sldId id="296"/>
            <p14:sldId id="270"/>
            <p14:sldId id="271"/>
            <p14:sldId id="298"/>
            <p14:sldId id="283"/>
            <p14:sldId id="272"/>
            <p14:sldId id="289"/>
            <p14:sldId id="261"/>
            <p14:sldId id="274"/>
            <p14:sldId id="275"/>
            <p14:sldId id="276"/>
            <p14:sldId id="277"/>
            <p14:sldId id="278"/>
            <p14:sldId id="290"/>
            <p14:sldId id="295"/>
            <p14:sldId id="293"/>
            <p14:sldId id="291"/>
            <p14:sldId id="292"/>
            <p14:sldId id="262"/>
            <p14:sldId id="279"/>
            <p14:sldId id="280"/>
            <p14:sldId id="281"/>
            <p14:sldId id="282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CE36"/>
    <a:srgbClr val="FF9900"/>
    <a:srgbClr val="FFFF66"/>
    <a:srgbClr val="FF9966"/>
    <a:srgbClr val="69102E"/>
    <a:srgbClr val="66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0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7173-E71B-4939-A3E2-9BA54A537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CFA93-3958-4055-BA76-E9B457B96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3140A-03CB-4B42-B151-5365E3EF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5934E-E6B3-488C-BBCE-A0A092F5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993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98C6-5CBB-4CEA-9F04-186E1A45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4585C-65C1-4E1D-B13A-888434606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ACC97-1987-4CDC-A91A-E86E5631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11C85-B520-445F-85D6-1EE4ABBE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2012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EB4326-7603-403E-B901-209EB5A55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D66E0-4889-451A-9BAF-7D24988D4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06A26-1B8B-4465-98E9-0B4EBD21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DFE1A-3F6C-4723-9750-C00D7AF7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756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0B34-743B-4A83-944B-8612A5CF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8539E-F68E-4DFB-9E48-D375B782C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623D1-6F71-4C58-9037-2B5DD6DA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0347-3845-4F0F-A813-7DC2145A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69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A3DC-C1F4-4527-802C-23882272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476DE-6B94-476F-9EB5-76F0D47D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2220E-0B60-4E27-8EF5-B4BBCCEE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C8138-2CBA-4405-B63C-9FED51B9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6809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8999-92F5-4189-BE41-50200E19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A483D-E418-455C-8B68-F37386148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08CCA-439A-41F7-9FD4-95E49BF97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D7979-E026-41D1-A3A5-B60F71C3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CE8D7-967D-4E3B-B9FA-D295E376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6231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B80F-A5EE-4B04-93AD-138774E1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1FDEF-92D9-4C86-941D-82BFD23D4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76D3E-D36F-4B18-8D14-1EAF9554F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26385-B9F2-4FF3-B2A5-BEAB13CF4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C7EEDE-2BBE-47B3-A59A-1AE9908C1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066F72-3992-4403-A238-8EC77E50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126287-E7BE-4596-9BE5-4678B5E5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389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6071-C055-4F45-B569-8CF4A890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EC53F-C503-40EF-B776-03AA3FCE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3996B-2F84-41F3-B3EB-574B13F1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213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7AC73-A2CF-42D6-83D3-A04E1A35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F6F01-C528-479C-8B45-666237C3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799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20D35-7EFE-4E5A-AE6D-2497746CD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7BDD-B08A-4892-B83B-EA07C9336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48512-D7C8-43D7-AD23-5359C105B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3021C-9B88-4F74-A70F-80A08443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16CB2-7C2E-44E6-8C12-4A002290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9985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A856-F177-483F-A55E-304C8D59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CBA21-CE45-4F1D-B2DF-5B827A3A6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385F6-C88E-4351-A115-632B74889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6FEB0-93ED-42F5-A0BF-262FAFBB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01803-1C28-4A63-823B-812CED22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37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>
            <a:extLst>
              <a:ext uri="{FF2B5EF4-FFF2-40B4-BE49-F238E27FC236}">
                <a16:creationId xmlns:a16="http://schemas.microsoft.com/office/drawing/2014/main" id="{77752E61-6B24-47A1-9533-C3152947228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52500" y="685800"/>
            <a:ext cx="81915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37EBC328-DCDA-4BEC-B8C1-3477B4B77A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492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97DE0031-9A47-4884-B006-316B0BE6B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5875" y="0"/>
            <a:ext cx="3048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DAC7E28-9DA1-4E89-AB63-6020293130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7313"/>
            <a:ext cx="4724400" cy="41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Line 11">
            <a:extLst>
              <a:ext uri="{FF2B5EF4-FFF2-40B4-BE49-F238E27FC236}">
                <a16:creationId xmlns:a16="http://schemas.microsoft.com/office/drawing/2014/main" id="{099D60E9-41AB-48D2-A1A6-3106148B58F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520700"/>
            <a:ext cx="9144000" cy="0"/>
          </a:xfrm>
          <a:prstGeom prst="line">
            <a:avLst/>
          </a:prstGeom>
          <a:noFill/>
          <a:ln w="76200">
            <a:solidFill>
              <a:srgbClr val="FFCE3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6" name="AutoShape 12">
            <a:extLst>
              <a:ext uri="{FF2B5EF4-FFF2-40B4-BE49-F238E27FC236}">
                <a16:creationId xmlns:a16="http://schemas.microsoft.com/office/drawing/2014/main" id="{0E4CA936-1BDE-48C4-A2EE-CFFFB51C7C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1800" y="685800"/>
            <a:ext cx="2565400" cy="6172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E4B4B7E3-4D84-49E2-B75E-B6C9A8064F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1800" y="6096000"/>
            <a:ext cx="584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038" name="Picture 14" descr="logo_k">
            <a:extLst>
              <a:ext uri="{FF2B5EF4-FFF2-40B4-BE49-F238E27FC236}">
                <a16:creationId xmlns:a16="http://schemas.microsoft.com/office/drawing/2014/main" id="{832817B8-74A9-4780-BF4D-519EE8022E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825" y="6284913"/>
            <a:ext cx="944563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EE713961-F4B2-4450-838F-009F91EC0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AC024F-C6D6-438A-B34B-D380165B7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F1834C3-BB6E-4158-BAFD-71F0AA2322E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892BC7A-49F1-49EE-BD45-8A12CE46621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460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3D3A6C-A78F-4AA4-95E7-711937058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API4KP</a:t>
            </a:r>
            <a:br>
              <a:rPr lang="en-GB" sz="3600" dirty="0"/>
            </a:br>
            <a:r>
              <a:rPr lang="en-GB" sz="3600" dirty="0"/>
              <a:t>API for Knowledge Bases and Knowledge Platforms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54C2A7-BCC2-4A89-8D2A-FEE573E1D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Revised Submission (preview) ad/2020-08-13</a:t>
            </a:r>
            <a:br>
              <a:rPr lang="en-GB" dirty="0"/>
            </a:br>
            <a:br>
              <a:rPr lang="en-GB" dirty="0"/>
            </a:br>
            <a:r>
              <a:rPr lang="en-GB" dirty="0"/>
              <a:t>Response to RFP ad/2010-06-09</a:t>
            </a:r>
          </a:p>
          <a:p>
            <a:endParaRPr lang="en-GB" dirty="0"/>
          </a:p>
          <a:p>
            <a:r>
              <a:rPr lang="en-GB" dirty="0"/>
              <a:t>Davide Sottara, PhD</a:t>
            </a:r>
            <a:br>
              <a:rPr lang="en-GB" dirty="0"/>
            </a:br>
            <a:r>
              <a:rPr lang="en-GB" sz="1800" dirty="0"/>
              <a:t>Principal Knowledge Engineer, Mayo Clinic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737507"/>
          </a:xfrm>
        </p:spPr>
        <p:txBody>
          <a:bodyPr/>
          <a:lstStyle/>
          <a:p>
            <a:r>
              <a:rPr lang="en-US" dirty="0"/>
              <a:t>Modular, Resource-Oriented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64" y="3282528"/>
            <a:ext cx="5830114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2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E4DA-CFBC-40C0-B966-5F970BB1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Artifact</a:t>
            </a:r>
            <a:r>
              <a:rPr lang="en-GB" dirty="0"/>
              <a:t> Repository APIs (KAR)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728" y="3992335"/>
            <a:ext cx="3829050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18"/>
          <a:stretch/>
        </p:blipFill>
        <p:spPr bwMode="auto">
          <a:xfrm>
            <a:off x="5959928" y="4348163"/>
            <a:ext cx="3122839" cy="2390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34"/>
          <a:stretch/>
        </p:blipFill>
        <p:spPr bwMode="auto">
          <a:xfrm>
            <a:off x="76876" y="3570514"/>
            <a:ext cx="1931535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55" y="2011433"/>
            <a:ext cx="6490607" cy="86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7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E4DA-CFBC-40C0-B966-5F970BB1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Asset Repository APIs (KASR)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" y="2292106"/>
            <a:ext cx="8213271" cy="30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22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E4DA-CFBC-40C0-B966-5F970BB1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Asset Repository APIs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602921"/>
            <a:ext cx="280035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768" y="2012497"/>
            <a:ext cx="55245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543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E4DA-CFBC-40C0-B966-5F970BB1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T*ion APIs (</a:t>
            </a:r>
            <a:r>
              <a:rPr lang="en-GB" dirty="0" err="1"/>
              <a:t>Tx</a:t>
            </a:r>
            <a:r>
              <a:rPr lang="en-GB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5" y="2646791"/>
            <a:ext cx="7976507" cy="273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11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E4DA-CFBC-40C0-B966-5F970BB1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T*ion APIs (</a:t>
            </a:r>
            <a:r>
              <a:rPr lang="en-GB" dirty="0" err="1"/>
              <a:t>Tx</a:t>
            </a:r>
            <a:r>
              <a:rPr lang="en-GB" dirty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20" y="1812471"/>
            <a:ext cx="2428875" cy="217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540" y="4725080"/>
            <a:ext cx="2085975" cy="1285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66" y="3658281"/>
            <a:ext cx="2124075" cy="127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96" y="5182281"/>
            <a:ext cx="2114550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4" y="3933144"/>
            <a:ext cx="2114550" cy="2143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579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875E4DA-CFBC-40C0-B966-5F970BB1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GB" dirty="0"/>
              <a:t>Knowledge Base </a:t>
            </a:r>
            <a:br>
              <a:rPr lang="en-GB" dirty="0"/>
            </a:br>
            <a:r>
              <a:rPr lang="en-GB" dirty="0"/>
              <a:t>Manager APIs (KB)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61" y="2302329"/>
            <a:ext cx="7401582" cy="414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97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E4DA-CFBC-40C0-B966-5F970BB1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Knowledge Base </a:t>
            </a:r>
            <a:br>
              <a:rPr lang="en-GB" dirty="0"/>
            </a:br>
            <a:r>
              <a:rPr lang="en-GB" dirty="0"/>
              <a:t>Manager APIs (KB)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18" y="1885268"/>
            <a:ext cx="2124075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20" y="4428443"/>
            <a:ext cx="2476500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652" y="1885268"/>
            <a:ext cx="4124325" cy="25431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"/>
          <a:stretch/>
        </p:blipFill>
        <p:spPr bwMode="auto">
          <a:xfrm>
            <a:off x="3759653" y="4428443"/>
            <a:ext cx="4898572" cy="2381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862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E4DA-CFBC-40C0-B966-5F970BB1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Inference/Reasoning APIs (</a:t>
            </a:r>
            <a:r>
              <a:rPr lang="en-GB" dirty="0" err="1"/>
              <a:t>Inf</a:t>
            </a:r>
            <a:r>
              <a:rPr lang="en-GB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36" y="2508519"/>
            <a:ext cx="7429500" cy="35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29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E4DA-CFBC-40C0-B966-5F970BB1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Inference/Reasoning APIs (</a:t>
            </a:r>
            <a:r>
              <a:rPr lang="en-GB" dirty="0" err="1"/>
              <a:t>Inf</a:t>
            </a:r>
            <a:r>
              <a:rPr lang="en-GB" dirty="0"/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746" y="2773817"/>
            <a:ext cx="47815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71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3575-448E-43FD-A928-0D1169EC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AD90-9091-4F0D-8A11-95AD88460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i="1" dirty="0"/>
              <a:t>Large Scale</a:t>
            </a:r>
            <a:r>
              <a:rPr lang="en-GB" sz="1800" dirty="0"/>
              <a:t> Knowledge-Driven applications require complex, heterogeneous Knowledge Bases</a:t>
            </a:r>
          </a:p>
          <a:p>
            <a:pPr lvl="1"/>
            <a:r>
              <a:rPr lang="en-GB" sz="1600" dirty="0"/>
              <a:t>OWL Ontologies</a:t>
            </a:r>
          </a:p>
          <a:p>
            <a:pPr lvl="1"/>
            <a:r>
              <a:rPr lang="en-GB" sz="1600" dirty="0"/>
              <a:t>RDF Graphs w/ SPARQL</a:t>
            </a:r>
          </a:p>
          <a:p>
            <a:pPr lvl="1"/>
            <a:r>
              <a:rPr lang="en-GB" sz="1600" dirty="0"/>
              <a:t>UML (Class) Models</a:t>
            </a:r>
          </a:p>
          <a:p>
            <a:pPr lvl="1"/>
            <a:r>
              <a:rPr lang="en-GB" sz="1600" dirty="0"/>
              <a:t>BPMN / DMN / CMMN Process Models</a:t>
            </a:r>
          </a:p>
          <a:p>
            <a:pPr lvl="1"/>
            <a:r>
              <a:rPr lang="en-GB" sz="1600" dirty="0"/>
              <a:t>PMML Predictive Models</a:t>
            </a:r>
          </a:p>
          <a:p>
            <a:pPr lvl="1"/>
            <a:r>
              <a:rPr lang="en-GB" sz="1600" dirty="0" err="1"/>
              <a:t>RuleML</a:t>
            </a:r>
            <a:r>
              <a:rPr lang="en-GB" sz="1600" dirty="0"/>
              <a:t> / RIF / SWRL / CL Rules</a:t>
            </a:r>
          </a:p>
          <a:p>
            <a:pPr lvl="1"/>
            <a:r>
              <a:rPr lang="en-GB" sz="1600" dirty="0" err="1"/>
              <a:t>GraphQL</a:t>
            </a:r>
            <a:endParaRPr lang="en-GB" sz="1600" dirty="0"/>
          </a:p>
          <a:p>
            <a:pPr lvl="1"/>
            <a:endParaRPr lang="en-GB" sz="1600" dirty="0"/>
          </a:p>
          <a:p>
            <a:r>
              <a:rPr lang="en-GB" sz="1800" dirty="0"/>
              <a:t>APIs, when exist, are </a:t>
            </a:r>
            <a:r>
              <a:rPr lang="en-GB" sz="1800" i="1" dirty="0"/>
              <a:t>proprietary </a:t>
            </a:r>
            <a:r>
              <a:rPr lang="en-GB" sz="1800" dirty="0"/>
              <a:t>and/or strongly coupled</a:t>
            </a:r>
          </a:p>
          <a:p>
            <a:pPr lvl="1"/>
            <a:r>
              <a:rPr lang="en-GB" sz="1600" dirty="0"/>
              <a:t>to Languages (e.g. OWL-APIs)</a:t>
            </a:r>
          </a:p>
          <a:p>
            <a:pPr lvl="1"/>
            <a:r>
              <a:rPr lang="en-GB" sz="1600" dirty="0"/>
              <a:t>to Engines/Reasoners (e.g. any commercial </a:t>
            </a:r>
            <a:r>
              <a:rPr lang="en-GB" sz="1600" dirty="0" err="1"/>
              <a:t>BxMS</a:t>
            </a:r>
            <a:r>
              <a:rPr lang="en-GB" sz="1600" dirty="0"/>
              <a:t>)</a:t>
            </a:r>
          </a:p>
          <a:p>
            <a:pPr lvl="1"/>
            <a:r>
              <a:rPr lang="en-GB" sz="1600" dirty="0"/>
              <a:t>to Business Domains (e.g. FHIR in healthcare)</a:t>
            </a:r>
          </a:p>
        </p:txBody>
      </p:sp>
    </p:spTree>
    <p:extLst>
      <p:ext uri="{BB962C8B-B14F-4D97-AF65-F5344CB8AC3E}">
        <p14:creationId xmlns:p14="http://schemas.microsoft.com/office/powerpoint/2010/main" val="2237598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Ontologies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201389"/>
              </p:ext>
            </p:extLst>
          </p:nvPr>
        </p:nvGraphicFramePr>
        <p:xfrm>
          <a:off x="498927" y="2082121"/>
          <a:ext cx="8412542" cy="3200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3" imgW="6352129" imgH="2416445" progId="Word.Document.12">
                  <p:embed/>
                </p:oleObj>
              </mc:Choice>
              <mc:Fallback>
                <p:oleObj name="Document" r:id="rId3" imgW="6352129" imgH="2416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8927" y="2082121"/>
                        <a:ext cx="8412542" cy="3200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6675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4C38-6842-47CF-A103-3527CE9E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Ontologies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448" y="2245177"/>
            <a:ext cx="8818679" cy="374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69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Maturity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Not Supported</a:t>
            </a:r>
            <a:r>
              <a:rPr lang="en-US" sz="2000" dirty="0"/>
              <a:t> : 	Unable to support </a:t>
            </a:r>
            <a:br>
              <a:rPr lang="en-US" sz="2000" dirty="0"/>
            </a:br>
            <a:r>
              <a:rPr lang="en-US" sz="1400" dirty="0"/>
              <a:t>(without major architectural changes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FF9900"/>
                </a:solidFill>
              </a:rPr>
              <a:t>Not Started </a:t>
            </a:r>
            <a:r>
              <a:rPr lang="en-US" sz="2000" dirty="0"/>
              <a:t>: 		On the Roadmap</a:t>
            </a:r>
          </a:p>
          <a:p>
            <a:pPr lvl="1"/>
            <a:r>
              <a:rPr lang="en-US" sz="2000" dirty="0">
                <a:solidFill>
                  <a:srgbClr val="92D050"/>
                </a:solidFill>
              </a:rPr>
              <a:t>Draft</a:t>
            </a:r>
            <a:r>
              <a:rPr lang="en-US" sz="2000" dirty="0"/>
              <a:t> : 			Initial Definition exists</a:t>
            </a:r>
          </a:p>
          <a:p>
            <a:pPr lvl="1"/>
            <a:r>
              <a:rPr lang="en-US" sz="2000" dirty="0">
                <a:solidFill>
                  <a:srgbClr val="009900"/>
                </a:solidFill>
              </a:rPr>
              <a:t>Supported</a:t>
            </a:r>
            <a:r>
              <a:rPr lang="en-US" sz="2000" dirty="0"/>
              <a:t> : 		Defined, ready for implementation</a:t>
            </a:r>
          </a:p>
          <a:p>
            <a:pPr lvl="1"/>
            <a:r>
              <a:rPr lang="en-US" sz="2000" dirty="0">
                <a:solidFill>
                  <a:srgbClr val="009900"/>
                </a:solidFill>
              </a:rPr>
              <a:t>In Progress </a:t>
            </a:r>
            <a:r>
              <a:rPr lang="en-US" sz="2000" dirty="0"/>
              <a:t>:		Partial implementation exists	</a:t>
            </a:r>
          </a:p>
          <a:p>
            <a:pPr lvl="1"/>
            <a:r>
              <a:rPr lang="en-US" sz="2000" b="1" dirty="0">
                <a:solidFill>
                  <a:srgbClr val="009900"/>
                </a:solidFill>
              </a:rPr>
              <a:t>Implemented</a:t>
            </a:r>
            <a:r>
              <a:rPr lang="en-US" sz="2000" dirty="0"/>
              <a:t> : 		1+ example implementations finalized</a:t>
            </a:r>
          </a:p>
          <a:p>
            <a:pPr lvl="1"/>
            <a:r>
              <a:rPr lang="en-US" sz="2000" b="1" dirty="0"/>
              <a:t>Published</a:t>
            </a:r>
            <a:r>
              <a:rPr lang="en-US" sz="2000" dirty="0"/>
              <a:t> : 		Stable and ready for adoption</a:t>
            </a:r>
          </a:p>
        </p:txBody>
      </p:sp>
    </p:spTree>
    <p:extLst>
      <p:ext uri="{BB962C8B-B14F-4D97-AF65-F5344CB8AC3E}">
        <p14:creationId xmlns:p14="http://schemas.microsoft.com/office/powerpoint/2010/main" val="1729321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954345"/>
              </p:ext>
            </p:extLst>
          </p:nvPr>
        </p:nvGraphicFramePr>
        <p:xfrm>
          <a:off x="744941" y="2058537"/>
          <a:ext cx="77724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Requirements – Reference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PIM model expressed in UML / MOF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UML Model – Platform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IDL Model – Operations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9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OWL Model – Underlying Ontology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7687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6D5E64-3339-403F-8159-72800401BB3F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Supported+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3107221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517647"/>
              </p:ext>
            </p:extLst>
          </p:nvPr>
        </p:nvGraphicFramePr>
        <p:xfrm>
          <a:off x="744941" y="1699146"/>
          <a:ext cx="7772400" cy="4485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Requirements – KB Interrogation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List Ontologies in a KB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Separation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/ Extract of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en-GB" sz="1600" i="1" dirty="0"/>
                        <a:t>Resources” in KB API</a:t>
                      </a:r>
                      <a:r>
                        <a:rPr lang="en-GB" sz="16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/>
                        <a:t>List Entities: Classes, Relationships, Datatypes and Individuals in a KB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Selection of “Resource </a:t>
                      </a:r>
                      <a:r>
                        <a:rPr lang="en-GB" sz="1600" i="1" dirty="0"/>
                        <a:t>Fragments” in KB API</a:t>
                      </a:r>
                      <a:r>
                        <a:rPr lang="en-GB" sz="16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/>
                        <a:t>List Entities </a:t>
                      </a:r>
                      <a:r>
                        <a:rPr lang="en-GB" sz="1600" i="1" dirty="0"/>
                        <a:t>logically related</a:t>
                      </a:r>
                      <a:r>
                        <a:rPr lang="en-GB" sz="1600" dirty="0"/>
                        <a:t> to an Entity: Sub-, Super-, Equivalent 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Selection of “Resource Fragments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” </a:t>
                      </a:r>
                      <a:r>
                        <a:rPr lang="en-GB" sz="1600" i="1" dirty="0"/>
                        <a:t>in KB API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9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/>
                        <a:t>Resolve URIs of Entities to Representations thereof, and vice-versa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Query / Selection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of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en-GB" sz="1600" i="1" dirty="0" err="1">
                          <a:sym typeface="Wingdings" panose="05000000000000000000" pitchFamily="2" charset="2"/>
                        </a:rPr>
                        <a:t>Resouce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Fragments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” </a:t>
                      </a:r>
                      <a:r>
                        <a:rPr lang="en-GB" sz="1600" i="1" dirty="0"/>
                        <a:t>in KB API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sym typeface="Wingdings" panose="05000000000000000000" pitchFamily="2" charset="2"/>
                        </a:rPr>
                        <a:t>( De-referencing w/</a:t>
                      </a:r>
                      <a:r>
                        <a:rPr lang="en-GB" sz="1600" baseline="0" dirty="0">
                          <a:sym typeface="Wingdings" panose="05000000000000000000" pitchFamily="2" charset="2"/>
                        </a:rPr>
                        <a:t> content negotiation in KASR API)</a:t>
                      </a:r>
                      <a:endParaRPr lang="en-GB" sz="1600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9900"/>
                        </a:solidFill>
                      </a:endParaRPr>
                    </a:p>
                    <a:p>
                      <a:endParaRPr lang="en-GB" sz="1600" dirty="0">
                        <a:solidFill>
                          <a:srgbClr val="009900"/>
                        </a:solidFill>
                      </a:endParaRPr>
                    </a:p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In Progress</a:t>
                      </a:r>
                      <a:br>
                        <a:rPr lang="en-GB" sz="1600" dirty="0">
                          <a:solidFill>
                            <a:srgbClr val="009900"/>
                          </a:solidFill>
                        </a:rPr>
                      </a:br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  <a:endParaRPr lang="en-GB" sz="1600" b="1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76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sym typeface="Wingdings" panose="05000000000000000000" pitchFamily="2" charset="2"/>
                        </a:rPr>
                        <a:t>Test the (structural) Equivalence of two Entities given their representation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sym typeface="Wingdings" panose="05000000000000000000" pitchFamily="2" charset="2"/>
                        </a:rPr>
                        <a:t>(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Parse + Diff of “Resources” </a:t>
                      </a:r>
                      <a:r>
                        <a:rPr lang="en-GB" sz="1600" i="1" dirty="0"/>
                        <a:t>in KB API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600" i="0" dirty="0"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In Progress</a:t>
                      </a:r>
                      <a:endParaRPr lang="en-GB" sz="1600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268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8D0ADE-BB52-43A4-AF75-8BBA2860E51D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Supported+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2756709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670656"/>
              </p:ext>
            </p:extLst>
          </p:nvPr>
        </p:nvGraphicFramePr>
        <p:xfrm>
          <a:off x="826827" y="2358787"/>
          <a:ext cx="7772400" cy="2352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Requirements – Knowledge Resource Modification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Construct an Entity (Class, Rel., Individual, ...) in an Ontology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Formulate “Resource (Fragment)</a:t>
                      </a:r>
                      <a:r>
                        <a:rPr lang="en-GB" sz="1600" i="1" dirty="0"/>
                        <a:t>” + Merge in KB</a:t>
                      </a:r>
                      <a:r>
                        <a:rPr lang="en-GB" sz="1600" i="1" baseline="0" dirty="0"/>
                        <a:t> </a:t>
                      </a:r>
                      <a:r>
                        <a:rPr lang="en-GB" sz="1600" i="1" dirty="0"/>
                        <a:t>API</a:t>
                      </a:r>
                      <a:r>
                        <a:rPr lang="en-GB" sz="16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Delete an Entity (Class, Rel., Individual, ...) in an Ontology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Separate “Resource (Fragment)</a:t>
                      </a:r>
                      <a:r>
                        <a:rPr lang="en-GB" sz="1600" i="1" dirty="0"/>
                        <a:t>” in KB API</a:t>
                      </a:r>
                      <a:r>
                        <a:rPr lang="en-GB" sz="1600" dirty="0"/>
                        <a:t>)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Modification of an Entity (Class, Rel., Individual, ...) in an Ontology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i="1" dirty="0"/>
                        <a:t>Formulate </a:t>
                      </a:r>
                      <a:r>
                        <a:rPr lang="en-GB" sz="1600" dirty="0"/>
                        <a:t>+ </a:t>
                      </a:r>
                      <a:r>
                        <a:rPr lang="en-GB" sz="1600" i="1" dirty="0"/>
                        <a:t>Filter </a:t>
                      </a:r>
                      <a:r>
                        <a:rPr lang="en-GB" sz="1600" dirty="0"/>
                        <a:t>with Versioning in KB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dirty="0"/>
                        <a:t>API)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3336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8D0ADE-BB52-43A4-AF75-8BBA2860E51D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Supported+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3114537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066568"/>
              </p:ext>
            </p:extLst>
          </p:nvPr>
        </p:nvGraphicFramePr>
        <p:xfrm>
          <a:off x="882555" y="1608161"/>
          <a:ext cx="7772400" cy="4577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Requirements – KP 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Check the Consistency of a KB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Check Consistency  in </a:t>
                      </a:r>
                      <a:r>
                        <a:rPr lang="en-GB" sz="1600" i="1" dirty="0" err="1">
                          <a:sym typeface="Wingdings" panose="05000000000000000000" pitchFamily="2" charset="2"/>
                        </a:rPr>
                        <a:t>Inf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 API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Check the Satisfiability of a KB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Check Satisfiability  in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600" i="1" baseline="0" dirty="0" err="1">
                          <a:sym typeface="Wingdings" panose="05000000000000000000" pitchFamily="2" charset="2"/>
                        </a:rPr>
                        <a:t>Inf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 API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Test the (mutual) entailment / equivalence between two KBs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Check Entailment  in </a:t>
                      </a:r>
                      <a:r>
                        <a:rPr lang="en-GB" sz="1600" i="1" dirty="0" err="1">
                          <a:sym typeface="Wingdings" panose="05000000000000000000" pitchFamily="2" charset="2"/>
                        </a:rPr>
                        <a:t>Inf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 API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Test the (mutual) </a:t>
                      </a:r>
                      <a:r>
                        <a:rPr lang="en-GB" sz="1600" dirty="0" err="1"/>
                        <a:t>subsumption</a:t>
                      </a:r>
                      <a:r>
                        <a:rPr lang="en-GB" sz="1600" dirty="0"/>
                        <a:t> between two Expressions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Retrieve all the subsuming/</a:t>
                      </a:r>
                      <a:r>
                        <a:rPr lang="en-GB" sz="1600" dirty="0" err="1"/>
                        <a:t>ed</a:t>
                      </a:r>
                      <a:r>
                        <a:rPr lang="en-GB" sz="1600" dirty="0"/>
                        <a:t> Entities given an Expression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Check </a:t>
                      </a:r>
                      <a:r>
                        <a:rPr lang="en-GB" sz="1600" i="1" dirty="0" err="1">
                          <a:sym typeface="Wingdings" panose="05000000000000000000" pitchFamily="2" charset="2"/>
                        </a:rPr>
                        <a:t>Subsumption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 in </a:t>
                      </a:r>
                      <a:r>
                        <a:rPr lang="en-GB" sz="1600" i="1" dirty="0" err="1">
                          <a:sym typeface="Wingdings" panose="05000000000000000000" pitchFamily="2" charset="2"/>
                        </a:rPr>
                        <a:t>Inf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 API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8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Test for Class membership of an Individual</a:t>
                      </a:r>
                    </a:p>
                    <a:p>
                      <a:r>
                        <a:rPr lang="en-GB" sz="1600" dirty="0"/>
                        <a:t>Retrieve all the Classes an Individual is member of</a:t>
                      </a:r>
                    </a:p>
                    <a:p>
                      <a:r>
                        <a:rPr lang="en-GB" sz="1600" dirty="0"/>
                        <a:t>Retrieve all members of a Class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Check </a:t>
                      </a:r>
                      <a:r>
                        <a:rPr lang="en-GB" sz="1600" i="1" dirty="0" err="1">
                          <a:sym typeface="Wingdings" panose="05000000000000000000" pitchFamily="2" charset="2"/>
                        </a:rPr>
                        <a:t>Memberhsip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 in </a:t>
                      </a:r>
                      <a:r>
                        <a:rPr lang="en-GB" sz="1600" i="1" dirty="0" err="1">
                          <a:sym typeface="Wingdings" panose="05000000000000000000" pitchFamily="2" charset="2"/>
                        </a:rPr>
                        <a:t>Inf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 API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90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Answer (conjunctive) Queries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Query in </a:t>
                      </a:r>
                      <a:r>
                        <a:rPr lang="en-GB" sz="1600" i="1" dirty="0" err="1">
                          <a:sym typeface="Wingdings" panose="05000000000000000000" pitchFamily="2" charset="2"/>
                        </a:rPr>
                        <a:t>Inf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API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5761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8D0ADE-BB52-43A4-AF75-8BBA2860E51D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Supported+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2853965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384204"/>
              </p:ext>
            </p:extLst>
          </p:nvPr>
        </p:nvGraphicFramePr>
        <p:xfrm>
          <a:off x="882555" y="1608161"/>
          <a:ext cx="7772400" cy="2108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Requirements – KB Manipulation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Load an OWL Ontology or a RDF Graph in a KB)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Add Resource to KB in KB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API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600" i="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Unload Ontology from KB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Remove Resource from KB in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KB API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In</a:t>
                      </a:r>
                      <a:r>
                        <a:rPr lang="en-GB" sz="1600" baseline="0" dirty="0">
                          <a:solidFill>
                            <a:srgbClr val="009900"/>
                          </a:solidFill>
                        </a:rPr>
                        <a:t> Progress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Export and Serialized Ontology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Lift/Lower Operations in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600" i="1" baseline="0" dirty="0" err="1">
                          <a:sym typeface="Wingdings" panose="05000000000000000000" pitchFamily="2" charset="2"/>
                        </a:rPr>
                        <a:t>Tx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API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21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8D0ADE-BB52-43A4-AF75-8BBA2860E51D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Supported+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2604022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209680"/>
              </p:ext>
            </p:extLst>
          </p:nvPr>
        </p:nvGraphicFramePr>
        <p:xfrm>
          <a:off x="882555" y="1608161"/>
          <a:ext cx="77724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Requirements – PSM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Bind PIM to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Bind PIM to WSDL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B050"/>
                          </a:solidFill>
                        </a:rPr>
                        <a:t>Draft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Bind PIM to 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Support PSM Serializations / Implementations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00B050"/>
                          </a:solidFill>
                        </a:rPr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290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8D0ADE-BB52-43A4-AF75-8BBA2860E51D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Supported+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3448258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</a:t>
            </a:r>
            <a:r>
              <a:rPr lang="en-GB" dirty="0" err="1"/>
              <a:t>Featuers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37448"/>
              </p:ext>
            </p:extLst>
          </p:nvPr>
        </p:nvGraphicFramePr>
        <p:xfrm>
          <a:off x="882555" y="1608161"/>
          <a:ext cx="7772400" cy="4089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Supported</a:t>
                      </a:r>
                      <a:r>
                        <a:rPr lang="en-GB" baseline="0" dirty="0"/>
                        <a:t> Capabilities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Identification</a:t>
                      </a:r>
                      <a:r>
                        <a:rPr lang="en-GB" sz="1600" baseline="0" dirty="0"/>
                        <a:t> and </a:t>
                      </a:r>
                      <a:r>
                        <a:rPr lang="en-GB" sz="1600" dirty="0"/>
                        <a:t>Versioning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All operations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Composite</a:t>
                      </a:r>
                      <a:r>
                        <a:rPr lang="en-GB" sz="1600" baseline="0" dirty="0"/>
                        <a:t> Knowledge Resources</a:t>
                      </a:r>
                      <a:endParaRPr lang="en-GB" sz="1600" dirty="0"/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Construct, Assemble,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Flatten in KB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API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br>
                        <a:rPr lang="en-GB" sz="1600" dirty="0">
                          <a:sym typeface="Wingdings" panose="05000000000000000000" pitchFamily="2" charset="2"/>
                        </a:rPr>
                      </a:br>
                      <a:r>
                        <a:rPr lang="en-GB" sz="1600" dirty="0">
                          <a:sym typeface="Wingdings" panose="05000000000000000000" pitchFamily="2" charset="2"/>
                        </a:rPr>
                        <a:t>( </a:t>
                      </a:r>
                      <a:r>
                        <a:rPr lang="en-GB" sz="1600" dirty="0" err="1">
                          <a:sym typeface="Wingdings" panose="05000000000000000000" pitchFamily="2" charset="2"/>
                        </a:rPr>
                        <a:t>Tx</a:t>
                      </a:r>
                      <a:r>
                        <a:rPr lang="en-GB" sz="1600" baseline="0" dirty="0">
                          <a:sym typeface="Wingdings" panose="05000000000000000000" pitchFamily="2" charset="2"/>
                        </a:rPr>
                        <a:t> and KASR API map natively 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Operator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dirty="0"/>
                        <a:t>Negotiation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apply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vs </a:t>
                      </a:r>
                      <a:r>
                        <a:rPr lang="en-GB" sz="1600" i="1" baseline="0" dirty="0" err="1">
                          <a:sym typeface="Wingdings" panose="05000000000000000000" pitchFamily="2" charset="2"/>
                        </a:rPr>
                        <a:t>namedApply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Discover</a:t>
                      </a:r>
                      <a:r>
                        <a:rPr lang="en-GB" sz="1600" baseline="0" dirty="0"/>
                        <a:t> / Describe Knowledge Resources w/ metadata</a:t>
                      </a:r>
                    </a:p>
                    <a:p>
                      <a:r>
                        <a:rPr lang="en-GB" sz="1600" baseline="0" dirty="0"/>
                        <a:t>(</a:t>
                      </a:r>
                      <a:r>
                        <a:rPr lang="en-GB" sz="1600" baseline="0" dirty="0">
                          <a:sym typeface="Wingdings" panose="05000000000000000000" pitchFamily="2" charset="2"/>
                        </a:rPr>
                        <a:t> KASR API)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8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Content Negotiation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(</a:t>
                      </a:r>
                      <a:r>
                        <a:rPr lang="en-GB" sz="1600" baseline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baseline="0" dirty="0" err="1">
                          <a:sym typeface="Wingdings" panose="05000000000000000000" pitchFamily="2" charset="2"/>
                        </a:rPr>
                        <a:t>getCarrier</a:t>
                      </a:r>
                      <a:r>
                        <a:rPr lang="en-GB" sz="1600" baseline="0" dirty="0">
                          <a:sym typeface="Wingdings" panose="05000000000000000000" pitchFamily="2" charset="2"/>
                        </a:rPr>
                        <a:t> in KASR API)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90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Syntactic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dirty="0"/>
                        <a:t>Manipulation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‘Horizontal’ operations in </a:t>
                      </a:r>
                      <a:r>
                        <a:rPr lang="en-GB" sz="1600" dirty="0" err="1">
                          <a:sym typeface="Wingdings" panose="05000000000000000000" pitchFamily="2" charset="2"/>
                        </a:rPr>
                        <a:t>Tx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 API)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5761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8D0ADE-BB52-43A4-AF75-8BBA2860E51D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Supported+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346342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3575-448E-43FD-A928-0D1169EC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AD90-9091-4F0D-8A11-95AD88460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Original RFP addressed (OWL) </a:t>
            </a:r>
            <a:r>
              <a:rPr lang="en-GB" sz="2400" i="1" dirty="0"/>
              <a:t>ontology </a:t>
            </a:r>
            <a:r>
              <a:rPr lang="en-GB" sz="2400" dirty="0"/>
              <a:t>KBs only</a:t>
            </a:r>
          </a:p>
          <a:p>
            <a:pPr lvl="1"/>
            <a:r>
              <a:rPr lang="en-GB" sz="2000" dirty="0"/>
              <a:t>(older versions of) OWL-API and Jena the only options</a:t>
            </a:r>
          </a:p>
          <a:p>
            <a:pPr lvl="2"/>
            <a:r>
              <a:rPr lang="en-GB" sz="1600" dirty="0"/>
              <a:t>“micro-API”</a:t>
            </a:r>
          </a:p>
          <a:p>
            <a:pPr lvl="1"/>
            <a:r>
              <a:rPr lang="en-GB" sz="2000" dirty="0"/>
              <a:t>Decouple </a:t>
            </a:r>
            <a:r>
              <a:rPr lang="en-GB" sz="2000" i="1" dirty="0"/>
              <a:t>representation </a:t>
            </a:r>
            <a:r>
              <a:rPr lang="en-GB" sz="2000" dirty="0"/>
              <a:t>from </a:t>
            </a:r>
            <a:r>
              <a:rPr lang="en-GB" sz="2000" i="1" dirty="0"/>
              <a:t>reasoning </a:t>
            </a:r>
          </a:p>
          <a:p>
            <a:pPr lvl="1"/>
            <a:endParaRPr lang="en-GB" sz="2000" dirty="0"/>
          </a:p>
          <a:p>
            <a:r>
              <a:rPr lang="en-GB" sz="2400" dirty="0"/>
              <a:t>Response generalizes the proposal</a:t>
            </a:r>
          </a:p>
          <a:p>
            <a:pPr lvl="1"/>
            <a:r>
              <a:rPr lang="en-GB" sz="2000" dirty="0"/>
              <a:t>Add </a:t>
            </a:r>
            <a:r>
              <a:rPr lang="en-GB" sz="2000" i="1" dirty="0"/>
              <a:t>management </a:t>
            </a:r>
            <a:r>
              <a:rPr lang="en-GB" sz="2000" dirty="0"/>
              <a:t>and</a:t>
            </a:r>
            <a:r>
              <a:rPr lang="en-GB" sz="2000" i="1" dirty="0"/>
              <a:t> delivery </a:t>
            </a:r>
            <a:r>
              <a:rPr lang="en-GB" sz="2000" dirty="0"/>
              <a:t>dimensions</a:t>
            </a:r>
          </a:p>
          <a:p>
            <a:pPr lvl="1"/>
            <a:r>
              <a:rPr lang="en-GB" sz="2000" dirty="0"/>
              <a:t>Supports other kinds of representable knowledge, </a:t>
            </a:r>
            <a:br>
              <a:rPr lang="en-GB" sz="2000" dirty="0"/>
            </a:br>
            <a:r>
              <a:rPr lang="en-GB" sz="2000" dirty="0"/>
              <a:t>and languages for the expression thereof</a:t>
            </a:r>
          </a:p>
          <a:p>
            <a:pPr lvl="1"/>
            <a:r>
              <a:rPr lang="en-GB" sz="2000" dirty="0"/>
              <a:t>Supports the notion of </a:t>
            </a:r>
            <a:r>
              <a:rPr lang="en-GB" sz="2000" i="1" dirty="0"/>
              <a:t>Composite </a:t>
            </a:r>
            <a:r>
              <a:rPr lang="en-GB" sz="2000" dirty="0"/>
              <a:t>(heterogeneous) KBs</a:t>
            </a:r>
          </a:p>
          <a:p>
            <a:pPr lvl="1"/>
            <a:endParaRPr lang="en-GB" sz="2000" dirty="0"/>
          </a:p>
          <a:p>
            <a:pPr lvl="1"/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2540355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39454"/>
              </p:ext>
            </p:extLst>
          </p:nvPr>
        </p:nvGraphicFramePr>
        <p:xfrm>
          <a:off x="744941" y="2058537"/>
          <a:ext cx="77724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API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Knowledge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baseline="0" dirty="0" err="1"/>
                        <a:t>Artifact</a:t>
                      </a:r>
                      <a:r>
                        <a:rPr lang="en-GB" sz="1600" baseline="0" dirty="0"/>
                        <a:t> Repository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/>
                        <a:t>Knowledge Asset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 err="1"/>
                        <a:t>Transrepresentation</a:t>
                      </a:r>
                      <a:r>
                        <a:rPr lang="en-GB" sz="1600" baseline="0" dirty="0"/>
                        <a:t>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9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 err="1"/>
                        <a:t>KnowledgeBase</a:t>
                      </a:r>
                      <a:r>
                        <a:rPr lang="en-GB" sz="1600" baseline="0" dirty="0"/>
                        <a:t> Construction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kern="1200" dirty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76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/>
                        <a:t>Inference</a:t>
                      </a:r>
                      <a:r>
                        <a:rPr lang="en-GB" sz="1600" baseline="0" dirty="0"/>
                        <a:t> / Reasoning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kern="1200" dirty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Draft / 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6D5E64-3339-403F-8159-72800401BB3F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Supported+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562013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513772"/>
              </p:ext>
            </p:extLst>
          </p:nvPr>
        </p:nvGraphicFramePr>
        <p:xfrm>
          <a:off x="882555" y="2032704"/>
          <a:ext cx="7772400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Future </a:t>
                      </a:r>
                      <a:r>
                        <a:rPr lang="en-GB" baseline="0" dirty="0"/>
                        <a:t>Capabilities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Stateful</a:t>
                      </a:r>
                      <a:r>
                        <a:rPr lang="en-GB" sz="1600" dirty="0"/>
                        <a:t> Reasoning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 err="1">
                          <a:sym typeface="Wingdings" panose="05000000000000000000" pitchFamily="2" charset="2"/>
                        </a:rPr>
                        <a:t>Inf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API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rgbClr val="FFFF00"/>
                          </a:solidFill>
                        </a:rPr>
                        <a:t>Roadmap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Error</a:t>
                      </a:r>
                      <a:r>
                        <a:rPr lang="en-GB" sz="1600" baseline="0" dirty="0"/>
                        <a:t> Handling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rgbClr val="92D050"/>
                          </a:solidFill>
                        </a:rPr>
                        <a:t>Draft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Explanations /</a:t>
                      </a:r>
                      <a:r>
                        <a:rPr lang="en-US" sz="1600" baseline="0" dirty="0"/>
                        <a:t> Proofs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rgbClr val="009900"/>
                          </a:solidFill>
                        </a:rPr>
                        <a:t>Draft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OpenAPI</a:t>
                      </a:r>
                      <a:r>
                        <a:rPr lang="en-US" sz="1600" baseline="0" dirty="0"/>
                        <a:t> 3.0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rgbClr val="FFFF00"/>
                          </a:solidFill>
                        </a:rPr>
                        <a:t>Roadmap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880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8D0ADE-BB52-43A4-AF75-8BBA2860E51D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Supported+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2250491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0932-B6CA-438F-942A-2364FC2D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406F-B8F5-4A5B-A3E6-11C617314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none">
            <a:normAutofit lnSpcReduction="10000"/>
          </a:bodyPr>
          <a:lstStyle/>
          <a:p>
            <a:r>
              <a:rPr lang="en-GB" sz="2400" dirty="0"/>
              <a:t>Refine the Documentation of the Specification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Consolidate the various PIM/PSM alignments</a:t>
            </a:r>
          </a:p>
          <a:p>
            <a:pPr lvl="1"/>
            <a:r>
              <a:rPr lang="en-GB" sz="2000" dirty="0"/>
              <a:t>UML (interfaces) / IDL / OpenAPI / WSDL</a:t>
            </a:r>
          </a:p>
          <a:p>
            <a:pPr lvl="1"/>
            <a:r>
              <a:rPr lang="en-GB" sz="2000" dirty="0"/>
              <a:t>UML (classes) / XSD / JSON(LD) schemas</a:t>
            </a:r>
          </a:p>
          <a:p>
            <a:pPr lvl="1"/>
            <a:endParaRPr lang="en-GB" sz="2000" dirty="0"/>
          </a:p>
          <a:p>
            <a:r>
              <a:rPr lang="en-GB" sz="2400" dirty="0"/>
              <a:t>Add / Publish examples</a:t>
            </a:r>
          </a:p>
          <a:p>
            <a:pPr lvl="1"/>
            <a:r>
              <a:rPr lang="en-GB" sz="1800" dirty="0"/>
              <a:t>Demonstrate integration with: </a:t>
            </a:r>
          </a:p>
          <a:p>
            <a:pPr lvl="2"/>
            <a:r>
              <a:rPr lang="en-GB" sz="1400" dirty="0" err="1"/>
              <a:t>GraphQL</a:t>
            </a:r>
            <a:endParaRPr lang="en-GB" sz="1400" dirty="0"/>
          </a:p>
          <a:p>
            <a:pPr lvl="2"/>
            <a:r>
              <a:rPr lang="en-GB" sz="1400" dirty="0"/>
              <a:t>OWL-API, Jena, and other Semantic Web APIs</a:t>
            </a:r>
          </a:p>
          <a:p>
            <a:pPr lvl="2"/>
            <a:r>
              <a:rPr lang="en-GB" sz="1400" dirty="0" err="1"/>
              <a:t>Cyc</a:t>
            </a:r>
            <a:r>
              <a:rPr lang="en-GB" sz="1400" dirty="0"/>
              <a:t> and other ‘Knowledge Bases’</a:t>
            </a:r>
          </a:p>
          <a:p>
            <a:pPr lvl="2"/>
            <a:r>
              <a:rPr lang="en-GB" sz="1400" dirty="0"/>
              <a:t>Popular Rule Engines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37810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0932-B6CA-438F-942A-2364FC2D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Implementation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406F-B8F5-4A5B-A3E6-11C617314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/>
              <a:t>Mayo Clinic “KMDP API Portfolio”</a:t>
            </a:r>
          </a:p>
          <a:p>
            <a:pPr lvl="1"/>
            <a:r>
              <a:rPr lang="en-GB" sz="1600" dirty="0"/>
              <a:t>Care Process Models (BPM+ 4 Health, FHIR)</a:t>
            </a:r>
          </a:p>
          <a:p>
            <a:pPr lvl="1"/>
            <a:r>
              <a:rPr lang="en-GB" sz="1600" dirty="0"/>
              <a:t>Process / Ontology / Terminology / Patient Data integration points</a:t>
            </a:r>
          </a:p>
          <a:p>
            <a:pPr lvl="1"/>
            <a:r>
              <a:rPr lang="en-GB" sz="1600" dirty="0"/>
              <a:t>Individualized Content</a:t>
            </a:r>
            <a:br>
              <a:rPr lang="en-GB" sz="1600" dirty="0"/>
            </a:br>
            <a:endParaRPr lang="en-GB" sz="1600" dirty="0"/>
          </a:p>
          <a:p>
            <a:r>
              <a:rPr lang="en-GB" sz="2000" dirty="0"/>
              <a:t>Knowledge Asset Repository Facades</a:t>
            </a:r>
          </a:p>
          <a:p>
            <a:pPr lvl="1"/>
            <a:r>
              <a:rPr lang="en-GB" sz="1600" dirty="0"/>
              <a:t>Wrap Mayo Clinic’s native: </a:t>
            </a:r>
          </a:p>
          <a:p>
            <a:pPr lvl="2"/>
            <a:r>
              <a:rPr lang="en-GB" sz="1200" dirty="0"/>
              <a:t>Content Management System </a:t>
            </a:r>
          </a:p>
          <a:p>
            <a:pPr lvl="2"/>
            <a:r>
              <a:rPr lang="en-GB" sz="1200" dirty="0"/>
              <a:t>BPM+ System Authoring / Repository</a:t>
            </a:r>
          </a:p>
          <a:p>
            <a:pPr lvl="2"/>
            <a:r>
              <a:rPr lang="en-GB" sz="1200" dirty="0"/>
              <a:t>Electronic Health Record’s Clinical Decision Support Rule repository </a:t>
            </a:r>
          </a:p>
          <a:p>
            <a:pPr lvl="1"/>
            <a:endParaRPr lang="en-GB" sz="1600" dirty="0"/>
          </a:p>
          <a:p>
            <a:r>
              <a:rPr lang="en-GB" sz="2000" dirty="0"/>
              <a:t>Terminology Service</a:t>
            </a:r>
          </a:p>
          <a:p>
            <a:pPr lvl="1"/>
            <a:r>
              <a:rPr lang="en-GB" sz="1600" dirty="0"/>
              <a:t>RDF + SPARQL</a:t>
            </a:r>
          </a:p>
          <a:p>
            <a:pPr lvl="1"/>
            <a:r>
              <a:rPr lang="en-GB" sz="1600" dirty="0"/>
              <a:t>In collaboration with </a:t>
            </a:r>
            <a:r>
              <a:rPr lang="en-GB" sz="1600" dirty="0" err="1"/>
              <a:t>FraunHofer</a:t>
            </a:r>
            <a:r>
              <a:rPr lang="en-GB" sz="1600" dirty="0"/>
              <a:t> Institute</a:t>
            </a:r>
            <a:br>
              <a:rPr lang="en-GB" sz="1600" dirty="0"/>
            </a:br>
            <a:endParaRPr lang="en-GB" sz="1600" dirty="0"/>
          </a:p>
          <a:p>
            <a:r>
              <a:rPr lang="en-GB" sz="2000" dirty="0"/>
              <a:t>Cross-Standard Initiatives</a:t>
            </a:r>
          </a:p>
          <a:p>
            <a:pPr lvl="1"/>
            <a:r>
              <a:rPr lang="en-GB" sz="1600" dirty="0"/>
              <a:t>OMG’s BPM+4Health vs HL7’s Clinical Practice Guideline on FHIR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810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CBEE-33A1-4336-ADED-85B87960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B531-441B-45F9-BCC1-63A876ED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0181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Exception / Explanation Handling</a:t>
            </a:r>
          </a:p>
          <a:p>
            <a:r>
              <a:rPr lang="en-GB" sz="2800" dirty="0"/>
              <a:t>Most Operations return an (optional) </a:t>
            </a:r>
            <a:r>
              <a:rPr lang="en-GB" sz="2800" i="1" dirty="0"/>
              <a:t>Explanation </a:t>
            </a:r>
            <a:r>
              <a:rPr lang="en-GB" sz="2800" dirty="0"/>
              <a:t>secondary output</a:t>
            </a:r>
          </a:p>
          <a:p>
            <a:pPr lvl="1"/>
            <a:r>
              <a:rPr lang="en-GB" sz="2400" dirty="0"/>
              <a:t>An Explanation is a Knowledge Resource itself, expressed in some KRR language</a:t>
            </a:r>
          </a:p>
          <a:p>
            <a:pPr lvl="2"/>
            <a:r>
              <a:rPr lang="en-GB" sz="2000" dirty="0"/>
              <a:t>Usually provided natively by KP Components </a:t>
            </a:r>
          </a:p>
          <a:p>
            <a:pPr lvl="1"/>
            <a:r>
              <a:rPr lang="en-GB" sz="2400" dirty="0"/>
              <a:t>Explanations are </a:t>
            </a:r>
            <a:r>
              <a:rPr lang="en-GB" sz="2400" i="1" dirty="0"/>
              <a:t>structured</a:t>
            </a:r>
            <a:r>
              <a:rPr lang="en-GB" sz="2400" dirty="0"/>
              <a:t> into complex Resources as Operations are chained</a:t>
            </a:r>
          </a:p>
          <a:p>
            <a:pPr lvl="2"/>
            <a:r>
              <a:rPr lang="en-GB" sz="2000" dirty="0"/>
              <a:t>This capability is expected to be provided by the API layer</a:t>
            </a:r>
          </a:p>
          <a:p>
            <a:pPr lvl="2"/>
            <a:r>
              <a:rPr lang="en-GB" sz="2000" dirty="0"/>
              <a:t>Provenance concepts can be leveraged by actual implementations (e.g. W3C </a:t>
            </a:r>
            <a:r>
              <a:rPr lang="en-GB" sz="2000" dirty="0" err="1"/>
              <a:t>Prov</a:t>
            </a:r>
            <a:r>
              <a:rPr lang="en-GB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0252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CBEE-33A1-4336-ADED-85B87960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B531-441B-45F9-BCC1-63A876ED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0181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Performance Impact</a:t>
            </a:r>
          </a:p>
          <a:p>
            <a:r>
              <a:rPr lang="en-GB" sz="2800" dirty="0"/>
              <a:t>API overhead should be minimal</a:t>
            </a:r>
          </a:p>
          <a:p>
            <a:pPr lvl="1"/>
            <a:r>
              <a:rPr lang="en-GB" sz="1600" dirty="0"/>
              <a:t>APIs expose, rationalizing and normalizing them, functionalities normally required to use knowledge bases and related platforms </a:t>
            </a:r>
          </a:p>
          <a:p>
            <a:pPr lvl="2"/>
            <a:r>
              <a:rPr lang="en-GB" sz="1200" dirty="0"/>
              <a:t>APIs are compatible with implementations based on </a:t>
            </a:r>
            <a:r>
              <a:rPr lang="en-GB" sz="1200" i="1" dirty="0"/>
              <a:t>facades</a:t>
            </a:r>
          </a:p>
          <a:p>
            <a:pPr lvl="1"/>
            <a:r>
              <a:rPr lang="en-GB" sz="1600" dirty="0"/>
              <a:t>API granularity may change to minimize the number of invocations required by common use cases, across use cases</a:t>
            </a:r>
          </a:p>
          <a:p>
            <a:pPr lvl="2"/>
            <a:r>
              <a:rPr lang="en-GB" sz="1200" dirty="0"/>
              <a:t>Pilot implementation @Mayo Clinic </a:t>
            </a:r>
          </a:p>
          <a:p>
            <a:r>
              <a:rPr lang="en-GB" sz="2800" dirty="0"/>
              <a:t>Web-Service oriented PSMs may be critical</a:t>
            </a:r>
          </a:p>
          <a:p>
            <a:pPr lvl="1"/>
            <a:r>
              <a:rPr lang="en-GB" sz="1600" dirty="0"/>
              <a:t>(same as above)</a:t>
            </a:r>
          </a:p>
          <a:p>
            <a:pPr lvl="1"/>
            <a:r>
              <a:rPr lang="en-GB" sz="1600" dirty="0"/>
              <a:t>APIs designed for chaining </a:t>
            </a:r>
          </a:p>
          <a:p>
            <a:pPr lvl="1"/>
            <a:r>
              <a:rPr lang="en-GB" sz="1600" dirty="0"/>
              <a:t>Resources can be passed by Reference</a:t>
            </a:r>
          </a:p>
          <a:p>
            <a:pPr lvl="1"/>
            <a:r>
              <a:rPr lang="en-GB" sz="1600" dirty="0"/>
              <a:t>Most operations are </a:t>
            </a:r>
            <a:r>
              <a:rPr lang="en-GB" sz="1600" i="1" dirty="0"/>
              <a:t>functional </a:t>
            </a:r>
            <a:r>
              <a:rPr lang="en-GB" sz="1600" dirty="0"/>
              <a:t>(</a:t>
            </a:r>
            <a:r>
              <a:rPr lang="en-GB" sz="1600" dirty="0">
                <a:sym typeface="Wingdings" panose="05000000000000000000" pitchFamily="2" charset="2"/>
              </a:rPr>
              <a:t> caching)</a:t>
            </a:r>
            <a:r>
              <a:rPr lang="en-GB" sz="1600" dirty="0"/>
              <a:t> and suitable for </a:t>
            </a:r>
            <a:r>
              <a:rPr lang="en-GB" sz="1600" i="1" dirty="0"/>
              <a:t>lazy </a:t>
            </a:r>
            <a:r>
              <a:rPr lang="en-GB" sz="1600" dirty="0"/>
              <a:t>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000828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CBEE-33A1-4336-ADED-85B87960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B531-441B-45F9-BCC1-63A876ED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0181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Security</a:t>
            </a:r>
          </a:p>
          <a:p>
            <a:r>
              <a:rPr lang="en-GB" sz="2400" dirty="0"/>
              <a:t>API specification is transparent to any security layer imposed around (</a:t>
            </a:r>
            <a:r>
              <a:rPr lang="en-GB" sz="2400" dirty="0" err="1"/>
              <a:t>i</a:t>
            </a:r>
            <a:r>
              <a:rPr lang="en-GB" sz="2400" dirty="0"/>
              <a:t>) access to Knowledge Resources and (ii) invocation of the APIs.</a:t>
            </a:r>
          </a:p>
          <a:p>
            <a:pPr lvl="1"/>
            <a:r>
              <a:rPr lang="en-GB" sz="2000" dirty="0"/>
              <a:t>E.g. RESTful implementations are likely to use OAuth or other state of the art mechanisms</a:t>
            </a:r>
          </a:p>
          <a:p>
            <a:r>
              <a:rPr lang="en-GB" sz="2400" dirty="0"/>
              <a:t>Caveats</a:t>
            </a:r>
          </a:p>
          <a:p>
            <a:pPr lvl="1"/>
            <a:r>
              <a:rPr lang="en-GB" sz="2000" dirty="0"/>
              <a:t>Knowledge Resource Descriptions (aka “metadata”) carry licensing information, possibly expressed in a computable format</a:t>
            </a:r>
          </a:p>
          <a:p>
            <a:pPr lvl="1"/>
            <a:r>
              <a:rPr lang="en-GB" sz="2000" dirty="0"/>
              <a:t>APIs can be used to abstract knowledge-based policy enforcement systems, or components thereof (e.g. access control rules implemented in a BRMS)</a:t>
            </a:r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41942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CBEE-33A1-4336-ADED-85B87960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B531-441B-45F9-BCC1-63A876ED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30916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Related Work</a:t>
            </a:r>
          </a:p>
          <a:p>
            <a:r>
              <a:rPr lang="en-GB" sz="2400" dirty="0"/>
              <a:t>CTS-2</a:t>
            </a:r>
          </a:p>
          <a:p>
            <a:pPr lvl="1"/>
            <a:r>
              <a:rPr lang="en-GB" sz="1800" dirty="0"/>
              <a:t>A terminology service is a special case of KP, working on KBs of a specific kind</a:t>
            </a:r>
          </a:p>
          <a:p>
            <a:pPr lvl="1"/>
            <a:r>
              <a:rPr lang="en-GB" sz="1800" dirty="0"/>
              <a:t>A conceptual mapping of CTS-2 like* operations to particular configurations of API4KP operations will be provided as a corollary</a:t>
            </a:r>
          </a:p>
          <a:p>
            <a:r>
              <a:rPr lang="en-GB" sz="2400" dirty="0"/>
              <a:t>DOL</a:t>
            </a:r>
          </a:p>
          <a:p>
            <a:pPr lvl="1"/>
            <a:r>
              <a:rPr lang="en-GB" sz="1800" dirty="0"/>
              <a:t>API4KP is </a:t>
            </a:r>
            <a:r>
              <a:rPr lang="en-GB" sz="1800" i="1" dirty="0"/>
              <a:t>more general </a:t>
            </a:r>
            <a:r>
              <a:rPr lang="en-GB" sz="1800" dirty="0"/>
              <a:t>than DOL</a:t>
            </a:r>
          </a:p>
          <a:p>
            <a:pPr lvl="2"/>
            <a:r>
              <a:rPr lang="en-GB" sz="1400" dirty="0"/>
              <a:t>DOL makes more specific assumptions about the nature of Knowledge Resources and Knowledge Bases. </a:t>
            </a:r>
          </a:p>
          <a:p>
            <a:pPr lvl="2"/>
            <a:r>
              <a:rPr lang="en-GB" sz="1400" dirty="0"/>
              <a:t>API4KP reuses, generalizing them, many of the concepts and operations defined in DOL</a:t>
            </a:r>
          </a:p>
          <a:p>
            <a:pPr lvl="1"/>
            <a:r>
              <a:rPr lang="en-GB" sz="1800" dirty="0"/>
              <a:t>DOL can provide API4KP services</a:t>
            </a:r>
          </a:p>
          <a:p>
            <a:pPr lvl="2"/>
            <a:r>
              <a:rPr lang="en-GB" sz="1400" dirty="0"/>
              <a:t>DOL specifications describe complex KB, and are Knowledge Resources themselves</a:t>
            </a:r>
          </a:p>
          <a:p>
            <a:pPr lvl="2"/>
            <a:r>
              <a:rPr lang="en-GB" sz="1400" dirty="0"/>
              <a:t>DOL specifications could be interpreted in terms of (chains of) API4KP operations</a:t>
            </a:r>
          </a:p>
          <a:p>
            <a:pPr lvl="2"/>
            <a:r>
              <a:rPr lang="en-GB" sz="1400" dirty="0"/>
              <a:t>Implementations of DOL operations could be exposed through API4KP </a:t>
            </a:r>
          </a:p>
          <a:p>
            <a:pPr lvl="1"/>
            <a:endParaRPr lang="en-GB" sz="2000" dirty="0"/>
          </a:p>
          <a:p>
            <a:pPr lvl="1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87022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CBEE-33A1-4336-ADED-85B87960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B531-441B-45F9-BCC1-63A876ED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0181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Changes to ODM</a:t>
            </a:r>
          </a:p>
          <a:p>
            <a:r>
              <a:rPr lang="en-GB" sz="2400" dirty="0"/>
              <a:t>No need to change the ODM has arisen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Standard URIs to denote logics, languages and formats for knowledge representation – and versions thereof - are needed</a:t>
            </a:r>
          </a:p>
          <a:p>
            <a:pPr lvl="1"/>
            <a:r>
              <a:rPr lang="en-GB" sz="1600" dirty="0"/>
              <a:t>The role of ‘model’ MIME types is being investigated</a:t>
            </a:r>
          </a:p>
          <a:p>
            <a:pPr lvl="1"/>
            <a:endParaRPr lang="en-GB" sz="2400" dirty="0"/>
          </a:p>
          <a:p>
            <a:pPr lvl="1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21598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529D-C413-49EE-835C-9152D2DA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71D76-EFDA-4CCB-BD5F-6AFC14FE3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Revised submission</a:t>
            </a:r>
          </a:p>
          <a:p>
            <a:pPr lvl="1"/>
            <a:r>
              <a:rPr lang="en-GB" dirty="0"/>
              <a:t>Q4 2020 (11/9/2020)</a:t>
            </a:r>
          </a:p>
          <a:p>
            <a:pPr lvl="1"/>
            <a:r>
              <a:rPr lang="en-GB" dirty="0"/>
              <a:t>Motion will be made this afternoon with other motions</a:t>
            </a:r>
          </a:p>
        </p:txBody>
      </p:sp>
    </p:spTree>
    <p:extLst>
      <p:ext uri="{BB962C8B-B14F-4D97-AF65-F5344CB8AC3E}">
        <p14:creationId xmlns:p14="http://schemas.microsoft.com/office/powerpoint/2010/main" val="290182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FBCF-A8F0-4661-B93E-D7A3E3F9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Revised Submission Group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F8310-1768-4DB5-8B74-83B9EE85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8207544" cy="823912"/>
          </a:xfrm>
        </p:spPr>
        <p:txBody>
          <a:bodyPr anchor="t"/>
          <a:lstStyle/>
          <a:p>
            <a:r>
              <a:rPr lang="en-GB" b="0" dirty="0"/>
              <a:t>Various Contributors from multiple Organizations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9C51-E7A2-46C2-82D6-64FD3C176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451678"/>
            <a:ext cx="3868737" cy="3684588"/>
          </a:xfrm>
        </p:spPr>
        <p:txBody>
          <a:bodyPr/>
          <a:lstStyle/>
          <a:p>
            <a:r>
              <a:rPr lang="en-GB" sz="2400" dirty="0"/>
              <a:t>Submitters</a:t>
            </a:r>
          </a:p>
          <a:p>
            <a:pPr lvl="1"/>
            <a:r>
              <a:rPr lang="en-GB" sz="2000" dirty="0"/>
              <a:t>88 Solutions</a:t>
            </a:r>
          </a:p>
          <a:p>
            <a:pPr lvl="1"/>
            <a:r>
              <a:rPr lang="en-GB" sz="2000" dirty="0"/>
              <a:t>Thematix Partners LLC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AC2D1-5563-4DC7-8B06-32908D785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5974" y="2338820"/>
            <a:ext cx="4211808" cy="3684588"/>
          </a:xfrm>
        </p:spPr>
        <p:txBody>
          <a:bodyPr/>
          <a:lstStyle/>
          <a:p>
            <a:r>
              <a:rPr lang="en-GB" sz="2400" dirty="0"/>
              <a:t>Supporters</a:t>
            </a:r>
            <a:endParaRPr lang="en-GB" sz="1800" dirty="0"/>
          </a:p>
          <a:p>
            <a:pPr lvl="1"/>
            <a:r>
              <a:rPr lang="en-GB" sz="1600" dirty="0"/>
              <a:t>Arizona State University</a:t>
            </a:r>
          </a:p>
          <a:p>
            <a:pPr lvl="1"/>
            <a:r>
              <a:rPr lang="en-GB" sz="1600" dirty="0" err="1"/>
              <a:t>Athan</a:t>
            </a:r>
            <a:r>
              <a:rPr lang="en-GB" sz="1600" dirty="0"/>
              <a:t> Services</a:t>
            </a:r>
          </a:p>
          <a:p>
            <a:pPr lvl="1"/>
            <a:r>
              <a:rPr lang="en-GB" sz="1600" dirty="0"/>
              <a:t>Cognitive Medical Systems</a:t>
            </a:r>
          </a:p>
          <a:p>
            <a:pPr lvl="1"/>
            <a:r>
              <a:rPr lang="en-GB" sz="1600" dirty="0"/>
              <a:t>Federated Knowledge</a:t>
            </a:r>
          </a:p>
          <a:p>
            <a:pPr lvl="1"/>
            <a:r>
              <a:rPr lang="en-GB" sz="1600" dirty="0"/>
              <a:t>Fraunhofer FOKUS / </a:t>
            </a:r>
            <a:r>
              <a:rPr lang="en-GB" sz="1600" dirty="0" err="1"/>
              <a:t>Freie</a:t>
            </a:r>
            <a:r>
              <a:rPr lang="en-GB" sz="1600" dirty="0"/>
              <a:t> </a:t>
            </a:r>
            <a:r>
              <a:rPr lang="en-GB" sz="1600" dirty="0" err="1"/>
              <a:t>Universitat</a:t>
            </a:r>
            <a:r>
              <a:rPr lang="en-GB" sz="1600" dirty="0"/>
              <a:t> Berlin / </a:t>
            </a:r>
            <a:r>
              <a:rPr lang="en-GB" sz="1600" dirty="0" err="1"/>
              <a:t>Universitat</a:t>
            </a:r>
            <a:r>
              <a:rPr lang="en-GB" sz="1600" dirty="0"/>
              <a:t> Leipzig </a:t>
            </a:r>
          </a:p>
          <a:p>
            <a:pPr lvl="1"/>
            <a:r>
              <a:rPr lang="en-GB" sz="1600" dirty="0"/>
              <a:t>Mayo Clinic</a:t>
            </a:r>
          </a:p>
          <a:p>
            <a:pPr lvl="1"/>
            <a:r>
              <a:rPr lang="en-GB" sz="1600" dirty="0"/>
              <a:t>Micro Focus</a:t>
            </a:r>
          </a:p>
          <a:p>
            <a:pPr lvl="1"/>
            <a:r>
              <a:rPr lang="en-GB" sz="1600" dirty="0"/>
              <a:t>Model Driven Solutions</a:t>
            </a:r>
          </a:p>
          <a:p>
            <a:pPr lvl="1"/>
            <a:r>
              <a:rPr lang="en-GB" sz="1600" dirty="0"/>
              <a:t>U.S. Department of Commerce (NIST)</a:t>
            </a:r>
          </a:p>
          <a:p>
            <a:pPr lvl="1"/>
            <a:r>
              <a:rPr lang="en-US" sz="1600" dirty="0"/>
              <a:t>Otto von Guericke University of Magdeburg</a:t>
            </a:r>
            <a:endParaRPr lang="en-GB" sz="1600" dirty="0"/>
          </a:p>
          <a:p>
            <a:pPr lvl="1"/>
            <a:r>
              <a:rPr lang="en-GB" sz="1600" dirty="0"/>
              <a:t>Raytheon Technologies Company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44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B03BEE-E1D1-4977-8C9F-79321BED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Submission Scope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AC3ADF-7BF9-4096-B8CB-5130FDB7C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0"/>
            <a:r>
              <a:rPr lang="en-US" sz="2000" dirty="0"/>
              <a:t>APIs for Knowledge Platforms, to be used in the development of Knowledge-based Applications</a:t>
            </a:r>
            <a:endParaRPr lang="en-GB" sz="2000" dirty="0"/>
          </a:p>
          <a:p>
            <a:pPr lvl="0" hangingPunct="0"/>
            <a:r>
              <a:rPr lang="en-US" sz="2000" dirty="0"/>
              <a:t>Semantics of the Operations exposed by means of the APIs</a:t>
            </a:r>
            <a:endParaRPr lang="en-GB" sz="2000" dirty="0"/>
          </a:p>
          <a:p>
            <a:pPr lvl="1" hangingPunct="0"/>
            <a:r>
              <a:rPr lang="en-US" sz="1800" dirty="0"/>
              <a:t>Decomposition of the Operations into simpler Actions</a:t>
            </a:r>
            <a:endParaRPr lang="en-GB" sz="1800" dirty="0"/>
          </a:p>
          <a:p>
            <a:pPr lvl="0" hangingPunct="0"/>
            <a:r>
              <a:rPr lang="en-US" sz="2000" dirty="0"/>
              <a:t>Definition of ‘Knowledge Base’,  ‘Knowledge Resource’ and related concepts</a:t>
            </a:r>
            <a:endParaRPr lang="en-GB" sz="2000" dirty="0"/>
          </a:p>
          <a:p>
            <a:pPr lvl="0" hangingPunct="0"/>
            <a:r>
              <a:rPr lang="en-US" sz="2000" dirty="0"/>
              <a:t>Definition of ‘Knowledge Platform’ in terms of the functional roles of its major components</a:t>
            </a:r>
            <a:endParaRPr lang="en-GB" sz="2000" dirty="0"/>
          </a:p>
          <a:p>
            <a:pPr lvl="0" hangingPunct="0"/>
            <a:r>
              <a:rPr lang="en-US" sz="2000" dirty="0"/>
              <a:t>Information Models realizing Descriptions (‘metadata’) of Knowledge Resources minimally viable for Knowledge Management and Delivery</a:t>
            </a:r>
            <a:endParaRPr lang="en-GB" sz="2000" dirty="0"/>
          </a:p>
          <a:p>
            <a:pPr lvl="1" hangingPunct="0"/>
            <a:r>
              <a:rPr lang="en-US" sz="1800" dirty="0"/>
              <a:t>including Vocabularies to designate Knowledge Representation Languages/Notations and related concepts</a:t>
            </a:r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93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Artifacts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136515" y="1676759"/>
            <a:ext cx="990600" cy="53340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API4KP Ontologies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owl-v2 [DL] + </a:t>
            </a:r>
            <a:r>
              <a:rPr kumimoji="0" lang="en-US" sz="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rdf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/ xml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36515" y="3124559"/>
            <a:ext cx="990600" cy="53340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Resource Model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uml-v2.5 + </a:t>
            </a:r>
            <a:r>
              <a:rPr kumimoji="0" lang="en-US" sz="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xmi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/ xml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879715" y="1676759"/>
            <a:ext cx="990600" cy="533400"/>
          </a:xfrm>
          <a:prstGeom prst="rect">
            <a:avLst/>
          </a:prstGeom>
          <a:gradFill rotWithShape="1">
            <a:gsLst>
              <a:gs pos="0">
                <a:srgbClr val="212121">
                  <a:tint val="50000"/>
                  <a:satMod val="300000"/>
                </a:srgbClr>
              </a:gs>
              <a:gs pos="35000">
                <a:srgbClr val="212121">
                  <a:tint val="37000"/>
                  <a:satMod val="300000"/>
                </a:srgbClr>
              </a:gs>
              <a:gs pos="100000">
                <a:srgbClr val="2121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API4KP Terminologies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owl-v2 [</a:t>
            </a:r>
            <a:r>
              <a:rPr kumimoji="0" lang="en-US" sz="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skos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] + </a:t>
            </a:r>
            <a:r>
              <a:rPr kumimoji="0" lang="en-US" sz="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rdf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/ xml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79715" y="3124559"/>
            <a:ext cx="990600" cy="533400"/>
          </a:xfrm>
          <a:prstGeom prst="rect">
            <a:avLst/>
          </a:prstGeom>
          <a:gradFill rotWithShape="1">
            <a:gsLst>
              <a:gs pos="0">
                <a:srgbClr val="212121">
                  <a:tint val="50000"/>
                  <a:satMod val="300000"/>
                </a:srgbClr>
              </a:gs>
              <a:gs pos="35000">
                <a:srgbClr val="212121">
                  <a:tint val="37000"/>
                  <a:satMod val="300000"/>
                </a:srgbClr>
              </a:gs>
              <a:gs pos="100000">
                <a:srgbClr val="2121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Resource Schemas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xsd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+ xml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699115" y="1668247"/>
            <a:ext cx="990600" cy="533400"/>
          </a:xfrm>
          <a:prstGeom prst="rect">
            <a:avLst/>
          </a:prstGeom>
          <a:gradFill rotWithShape="1">
            <a:gsLst>
              <a:gs pos="0">
                <a:srgbClr val="212121">
                  <a:tint val="50000"/>
                  <a:satMod val="300000"/>
                </a:srgbClr>
              </a:gs>
              <a:gs pos="35000">
                <a:srgbClr val="212121">
                  <a:tint val="37000"/>
                  <a:satMod val="300000"/>
                </a:srgbClr>
              </a:gs>
              <a:gs pos="100000">
                <a:srgbClr val="2121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Enums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java-v11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699115" y="3124559"/>
            <a:ext cx="990600" cy="533400"/>
          </a:xfrm>
          <a:prstGeom prst="rect">
            <a:avLst/>
          </a:prstGeom>
          <a:gradFill rotWithShape="1">
            <a:gsLst>
              <a:gs pos="0">
                <a:srgbClr val="212121">
                  <a:tint val="50000"/>
                  <a:satMod val="300000"/>
                </a:srgbClr>
              </a:gs>
              <a:gs pos="35000">
                <a:srgbClr val="212121">
                  <a:tint val="37000"/>
                  <a:satMod val="300000"/>
                </a:srgbClr>
              </a:gs>
              <a:gs pos="100000">
                <a:srgbClr val="2121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POJO 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Classes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java-v11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699115" y="4724759"/>
            <a:ext cx="990600" cy="533400"/>
          </a:xfrm>
          <a:prstGeom prst="rect">
            <a:avLst/>
          </a:prstGeom>
          <a:gradFill rotWithShape="1">
            <a:gsLst>
              <a:gs pos="0">
                <a:srgbClr val="212121">
                  <a:tint val="50000"/>
                  <a:satMod val="300000"/>
                </a:srgbClr>
              </a:gs>
              <a:gs pos="35000">
                <a:srgbClr val="212121">
                  <a:tint val="37000"/>
                  <a:satMod val="300000"/>
                </a:srgbClr>
              </a:gs>
              <a:gs pos="100000">
                <a:srgbClr val="2121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(Web) 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Service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java-v11 [spring]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860260" y="4724759"/>
            <a:ext cx="990600" cy="53340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Web API 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Spec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openapi-v2 + </a:t>
            </a:r>
            <a:r>
              <a:rPr kumimoji="0" lang="en-US" sz="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yaml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36515" y="4724759"/>
            <a:ext cx="990600" cy="533400"/>
          </a:xfrm>
          <a:prstGeom prst="rect">
            <a:avLst/>
          </a:prstGeom>
          <a:gradFill rotWithShape="1">
            <a:gsLst>
              <a:gs pos="0">
                <a:srgbClr val="212121">
                  <a:tint val="50000"/>
                  <a:satMod val="300000"/>
                </a:srgbClr>
              </a:gs>
              <a:gs pos="35000">
                <a:srgbClr val="212121">
                  <a:tint val="37000"/>
                  <a:satMod val="300000"/>
                </a:srgbClr>
              </a:gs>
              <a:gs pos="100000">
                <a:srgbClr val="2121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Operations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Interfaces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IDL-v3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5397230" y="1791059"/>
            <a:ext cx="838200" cy="304800"/>
          </a:xfrm>
          <a:prstGeom prst="roundRect">
            <a:avLst/>
          </a:prstGeom>
          <a:gradFill rotWithShape="1">
            <a:gsLst>
              <a:gs pos="0">
                <a:srgbClr val="78909C">
                  <a:tint val="50000"/>
                  <a:satMod val="300000"/>
                </a:srgbClr>
              </a:gs>
              <a:gs pos="35000">
                <a:srgbClr val="78909C">
                  <a:tint val="37000"/>
                  <a:satMod val="300000"/>
                </a:srgbClr>
              </a:gs>
              <a:gs pos="100000">
                <a:srgbClr val="78909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8909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SKOS Compiler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5397230" y="3238859"/>
            <a:ext cx="838200" cy="304800"/>
          </a:xfrm>
          <a:prstGeom prst="roundRect">
            <a:avLst/>
          </a:prstGeom>
          <a:gradFill rotWithShape="1">
            <a:gsLst>
              <a:gs pos="0">
                <a:srgbClr val="78909C">
                  <a:tint val="50000"/>
                  <a:satMod val="300000"/>
                </a:srgbClr>
              </a:gs>
              <a:gs pos="35000">
                <a:srgbClr val="78909C">
                  <a:tint val="37000"/>
                  <a:satMod val="300000"/>
                </a:srgbClr>
              </a:gs>
              <a:gs pos="100000">
                <a:srgbClr val="78909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8909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JaxB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5397230" y="4839059"/>
            <a:ext cx="838200" cy="304800"/>
          </a:xfrm>
          <a:prstGeom prst="roundRect">
            <a:avLst/>
          </a:prstGeom>
          <a:gradFill rotWithShape="1">
            <a:gsLst>
              <a:gs pos="0">
                <a:srgbClr val="78909C">
                  <a:tint val="50000"/>
                  <a:satMod val="300000"/>
                </a:srgbClr>
              </a:gs>
              <a:gs pos="35000">
                <a:srgbClr val="78909C">
                  <a:tint val="37000"/>
                  <a:satMod val="300000"/>
                </a:srgbClr>
              </a:gs>
              <a:gs pos="100000">
                <a:srgbClr val="78909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8909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Swagger</a:t>
            </a:r>
            <a:b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Codegen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2584315" y="1791059"/>
            <a:ext cx="838200" cy="304800"/>
          </a:xfrm>
          <a:prstGeom prst="roundRect">
            <a:avLst/>
          </a:prstGeom>
          <a:gradFill rotWithShape="1">
            <a:gsLst>
              <a:gs pos="0">
                <a:srgbClr val="78909C">
                  <a:tint val="50000"/>
                  <a:satMod val="300000"/>
                </a:srgbClr>
              </a:gs>
              <a:gs pos="35000">
                <a:srgbClr val="78909C">
                  <a:tint val="37000"/>
                  <a:satMod val="300000"/>
                </a:srgbClr>
              </a:gs>
              <a:gs pos="100000">
                <a:srgbClr val="78909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8909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OWL / SKOS</a:t>
            </a:r>
            <a:b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MIREOT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2584315" y="3238859"/>
            <a:ext cx="838200" cy="304800"/>
          </a:xfrm>
          <a:prstGeom prst="roundRect">
            <a:avLst/>
          </a:prstGeom>
          <a:gradFill rotWithShape="1">
            <a:gsLst>
              <a:gs pos="0">
                <a:srgbClr val="78909C">
                  <a:tint val="50000"/>
                  <a:satMod val="300000"/>
                </a:srgbClr>
              </a:gs>
              <a:gs pos="35000">
                <a:srgbClr val="78909C">
                  <a:tint val="37000"/>
                  <a:satMod val="300000"/>
                </a:srgbClr>
              </a:gs>
              <a:gs pos="100000">
                <a:srgbClr val="78909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8909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XMI to XSD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2584315" y="4839059"/>
            <a:ext cx="838200" cy="304800"/>
          </a:xfrm>
          <a:prstGeom prst="roundRect">
            <a:avLst/>
          </a:prstGeom>
          <a:gradFill rotWithShape="1">
            <a:gsLst>
              <a:gs pos="0">
                <a:srgbClr val="78909C">
                  <a:tint val="50000"/>
                  <a:satMod val="300000"/>
                </a:srgbClr>
              </a:gs>
              <a:gs pos="35000">
                <a:srgbClr val="78909C">
                  <a:tint val="37000"/>
                  <a:satMod val="300000"/>
                </a:srgbClr>
              </a:gs>
              <a:gs pos="100000">
                <a:srgbClr val="78909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8909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Swagger</a:t>
            </a:r>
            <a:b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to IDL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3270115" y="4038959"/>
            <a:ext cx="838200" cy="304800"/>
          </a:xfrm>
          <a:prstGeom prst="roundRect">
            <a:avLst/>
          </a:prstGeom>
          <a:gradFill rotWithShape="1">
            <a:gsLst>
              <a:gs pos="0">
                <a:srgbClr val="78909C">
                  <a:tint val="50000"/>
                  <a:satMod val="300000"/>
                </a:srgbClr>
              </a:gs>
              <a:gs pos="35000">
                <a:srgbClr val="78909C">
                  <a:tint val="37000"/>
                  <a:satMod val="300000"/>
                </a:srgbClr>
              </a:gs>
              <a:gs pos="100000">
                <a:srgbClr val="78909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8909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Swagger</a:t>
            </a:r>
            <a:b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to IDL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65515" y="3924659"/>
            <a:ext cx="990600" cy="533400"/>
          </a:xfrm>
          <a:prstGeom prst="rect">
            <a:avLst/>
          </a:prstGeom>
          <a:gradFill rotWithShape="1">
            <a:gsLst>
              <a:gs pos="0">
                <a:srgbClr val="212121">
                  <a:tint val="50000"/>
                  <a:satMod val="300000"/>
                </a:srgbClr>
              </a:gs>
              <a:gs pos="35000">
                <a:srgbClr val="212121">
                  <a:tint val="37000"/>
                  <a:satMod val="300000"/>
                </a:srgbClr>
              </a:gs>
              <a:gs pos="100000">
                <a:srgbClr val="2121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lg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Resource Schemas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xsd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+ xml</a:t>
            </a:r>
          </a:p>
        </p:txBody>
      </p:sp>
      <p:cxnSp>
        <p:nvCxnSpPr>
          <p:cNvPr id="97" name="Straight Arrow Connector 96"/>
          <p:cNvCxnSpPr>
            <a:stCxn id="80" idx="3"/>
            <a:endCxn id="92" idx="1"/>
          </p:cNvCxnSpPr>
          <p:nvPr/>
        </p:nvCxnSpPr>
        <p:spPr>
          <a:xfrm>
            <a:off x="2127115" y="1943459"/>
            <a:ext cx="457200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98" name="Straight Arrow Connector 97"/>
          <p:cNvCxnSpPr>
            <a:stCxn id="92" idx="3"/>
            <a:endCxn id="82" idx="1"/>
          </p:cNvCxnSpPr>
          <p:nvPr/>
        </p:nvCxnSpPr>
        <p:spPr>
          <a:xfrm>
            <a:off x="3422515" y="1943459"/>
            <a:ext cx="457200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99" name="Straight Arrow Connector 98"/>
          <p:cNvCxnSpPr>
            <a:stCxn id="82" idx="3"/>
            <a:endCxn id="89" idx="1"/>
          </p:cNvCxnSpPr>
          <p:nvPr/>
        </p:nvCxnSpPr>
        <p:spPr>
          <a:xfrm>
            <a:off x="4870315" y="1943459"/>
            <a:ext cx="526915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0" name="Straight Arrow Connector 99"/>
          <p:cNvCxnSpPr>
            <a:stCxn id="89" idx="3"/>
            <a:endCxn id="84" idx="1"/>
          </p:cNvCxnSpPr>
          <p:nvPr/>
        </p:nvCxnSpPr>
        <p:spPr>
          <a:xfrm flipV="1">
            <a:off x="6235430" y="1934947"/>
            <a:ext cx="463685" cy="8512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1" name="Straight Arrow Connector 100"/>
          <p:cNvCxnSpPr>
            <a:stCxn id="81" idx="3"/>
            <a:endCxn id="93" idx="1"/>
          </p:cNvCxnSpPr>
          <p:nvPr/>
        </p:nvCxnSpPr>
        <p:spPr>
          <a:xfrm>
            <a:off x="2127115" y="3391259"/>
            <a:ext cx="457200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2" name="Straight Arrow Connector 101"/>
          <p:cNvCxnSpPr>
            <a:stCxn id="93" idx="3"/>
            <a:endCxn id="83" idx="1"/>
          </p:cNvCxnSpPr>
          <p:nvPr/>
        </p:nvCxnSpPr>
        <p:spPr>
          <a:xfrm>
            <a:off x="3422515" y="3391259"/>
            <a:ext cx="457200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3" name="Straight Arrow Connector 102"/>
          <p:cNvCxnSpPr>
            <a:stCxn id="83" idx="3"/>
            <a:endCxn id="90" idx="1"/>
          </p:cNvCxnSpPr>
          <p:nvPr/>
        </p:nvCxnSpPr>
        <p:spPr>
          <a:xfrm>
            <a:off x="4870315" y="3391259"/>
            <a:ext cx="526915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4" name="Straight Arrow Connector 103"/>
          <p:cNvCxnSpPr>
            <a:stCxn id="90" idx="3"/>
            <a:endCxn id="85" idx="1"/>
          </p:cNvCxnSpPr>
          <p:nvPr/>
        </p:nvCxnSpPr>
        <p:spPr>
          <a:xfrm>
            <a:off x="6235430" y="3391259"/>
            <a:ext cx="463685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5" name="Straight Arrow Connector 104"/>
          <p:cNvCxnSpPr>
            <a:stCxn id="91" idx="3"/>
            <a:endCxn id="86" idx="1"/>
          </p:cNvCxnSpPr>
          <p:nvPr/>
        </p:nvCxnSpPr>
        <p:spPr>
          <a:xfrm>
            <a:off x="6235430" y="4991459"/>
            <a:ext cx="463685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6" name="Straight Arrow Connector 105"/>
          <p:cNvCxnSpPr>
            <a:stCxn id="87" idx="3"/>
            <a:endCxn id="91" idx="1"/>
          </p:cNvCxnSpPr>
          <p:nvPr/>
        </p:nvCxnSpPr>
        <p:spPr>
          <a:xfrm>
            <a:off x="4850860" y="4991459"/>
            <a:ext cx="546370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7" name="Straight Arrow Connector 106"/>
          <p:cNvCxnSpPr>
            <a:stCxn id="87" idx="1"/>
            <a:endCxn id="94" idx="3"/>
          </p:cNvCxnSpPr>
          <p:nvPr/>
        </p:nvCxnSpPr>
        <p:spPr>
          <a:xfrm flipH="1">
            <a:off x="3422515" y="4991459"/>
            <a:ext cx="437745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8" name="Straight Arrow Connector 107"/>
          <p:cNvCxnSpPr>
            <a:stCxn id="94" idx="1"/>
            <a:endCxn id="88" idx="3"/>
          </p:cNvCxnSpPr>
          <p:nvPr/>
        </p:nvCxnSpPr>
        <p:spPr>
          <a:xfrm flipH="1">
            <a:off x="2127115" y="4991459"/>
            <a:ext cx="457200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9" name="Straight Arrow Connector 108"/>
          <p:cNvCxnSpPr>
            <a:stCxn id="95" idx="3"/>
            <a:endCxn id="96" idx="1"/>
          </p:cNvCxnSpPr>
          <p:nvPr/>
        </p:nvCxnSpPr>
        <p:spPr>
          <a:xfrm>
            <a:off x="4108315" y="4191359"/>
            <a:ext cx="457200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0" name="Elbow Connector 109"/>
          <p:cNvCxnSpPr>
            <a:stCxn id="83" idx="2"/>
            <a:endCxn id="95" idx="0"/>
          </p:cNvCxnSpPr>
          <p:nvPr/>
        </p:nvCxnSpPr>
        <p:spPr>
          <a:xfrm rot="5400000">
            <a:off x="3841615" y="3505559"/>
            <a:ext cx="381000" cy="685800"/>
          </a:xfrm>
          <a:prstGeom prst="bentConnector3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1" name="Elbow Connector 110"/>
          <p:cNvCxnSpPr>
            <a:stCxn id="96" idx="3"/>
            <a:endCxn id="91" idx="0"/>
          </p:cNvCxnSpPr>
          <p:nvPr/>
        </p:nvCxnSpPr>
        <p:spPr>
          <a:xfrm>
            <a:off x="5556115" y="4191359"/>
            <a:ext cx="260215" cy="647700"/>
          </a:xfrm>
          <a:prstGeom prst="bentConnector2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12" name="Rounded Rectangle 111"/>
          <p:cNvSpPr/>
          <p:nvPr/>
        </p:nvSpPr>
        <p:spPr>
          <a:xfrm>
            <a:off x="3955915" y="2514959"/>
            <a:ext cx="838200" cy="304800"/>
          </a:xfrm>
          <a:prstGeom prst="roundRect">
            <a:avLst/>
          </a:prstGeom>
          <a:gradFill rotWithShape="1">
            <a:gsLst>
              <a:gs pos="0">
                <a:srgbClr val="78909C">
                  <a:tint val="50000"/>
                  <a:satMod val="300000"/>
                </a:srgbClr>
              </a:gs>
              <a:gs pos="35000">
                <a:srgbClr val="78909C">
                  <a:tint val="37000"/>
                  <a:satMod val="300000"/>
                </a:srgbClr>
              </a:gs>
              <a:gs pos="100000">
                <a:srgbClr val="78909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8909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SKOS </a:t>
            </a:r>
            <a:b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to XSD</a:t>
            </a:r>
          </a:p>
        </p:txBody>
      </p:sp>
      <p:cxnSp>
        <p:nvCxnSpPr>
          <p:cNvPr id="113" name="Straight Arrow Connector 112"/>
          <p:cNvCxnSpPr>
            <a:stCxn id="82" idx="2"/>
            <a:endCxn id="112" idx="0"/>
          </p:cNvCxnSpPr>
          <p:nvPr/>
        </p:nvCxnSpPr>
        <p:spPr>
          <a:xfrm>
            <a:off x="4375015" y="2210159"/>
            <a:ext cx="0" cy="30480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4" name="Straight Arrow Connector 113"/>
          <p:cNvCxnSpPr>
            <a:stCxn id="112" idx="2"/>
            <a:endCxn id="83" idx="0"/>
          </p:cNvCxnSpPr>
          <p:nvPr/>
        </p:nvCxnSpPr>
        <p:spPr>
          <a:xfrm>
            <a:off x="4375015" y="2819759"/>
            <a:ext cx="0" cy="30480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5" name="Straight Arrow Connector 114"/>
          <p:cNvCxnSpPr>
            <a:stCxn id="85" idx="0"/>
            <a:endCxn id="84" idx="2"/>
          </p:cNvCxnSpPr>
          <p:nvPr/>
        </p:nvCxnSpPr>
        <p:spPr>
          <a:xfrm flipV="1">
            <a:off x="7194415" y="2201647"/>
            <a:ext cx="0" cy="922912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lgDash"/>
            <a:tailEnd type="arrow"/>
          </a:ln>
          <a:effectLst/>
        </p:spPr>
      </p:cxnSp>
      <p:cxnSp>
        <p:nvCxnSpPr>
          <p:cNvPr id="116" name="Straight Arrow Connector 115"/>
          <p:cNvCxnSpPr>
            <a:stCxn id="86" idx="0"/>
            <a:endCxn id="85" idx="2"/>
          </p:cNvCxnSpPr>
          <p:nvPr/>
        </p:nvCxnSpPr>
        <p:spPr>
          <a:xfrm flipV="1">
            <a:off x="7194415" y="3657959"/>
            <a:ext cx="0" cy="106680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lgDash"/>
            <a:tailEnd type="arrow"/>
          </a:ln>
          <a:effectLst/>
        </p:spPr>
      </p:cxnSp>
      <p:cxnSp>
        <p:nvCxnSpPr>
          <p:cNvPr id="117" name="Elbow Connector 116"/>
          <p:cNvCxnSpPr>
            <a:stCxn id="95" idx="1"/>
            <a:endCxn id="94" idx="0"/>
          </p:cNvCxnSpPr>
          <p:nvPr/>
        </p:nvCxnSpPr>
        <p:spPr>
          <a:xfrm rot="10800000" flipV="1">
            <a:off x="3003415" y="4191359"/>
            <a:ext cx="266700" cy="647700"/>
          </a:xfrm>
          <a:prstGeom prst="bentConnector2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19" name="Rectangle 118"/>
          <p:cNvSpPr/>
          <p:nvPr/>
        </p:nvSpPr>
        <p:spPr>
          <a:xfrm>
            <a:off x="3879715" y="6186160"/>
            <a:ext cx="990600" cy="533400"/>
          </a:xfrm>
          <a:prstGeom prst="rect">
            <a:avLst/>
          </a:prstGeom>
          <a:gradFill rotWithShape="1">
            <a:gsLst>
              <a:gs pos="0">
                <a:srgbClr val="212121">
                  <a:tint val="50000"/>
                  <a:satMod val="300000"/>
                </a:srgbClr>
              </a:gs>
              <a:gs pos="35000">
                <a:srgbClr val="212121">
                  <a:tint val="37000"/>
                  <a:satMod val="300000"/>
                </a:srgbClr>
              </a:gs>
              <a:gs pos="100000">
                <a:srgbClr val="2121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API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Documentation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html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3955915" y="5271760"/>
            <a:ext cx="838200" cy="914400"/>
            <a:chOff x="2797108" y="2215599"/>
            <a:chExt cx="838200" cy="914400"/>
          </a:xfrm>
        </p:grpSpPr>
        <p:sp>
          <p:nvSpPr>
            <p:cNvPr id="120" name="Rounded Rectangle 119"/>
            <p:cNvSpPr/>
            <p:nvPr/>
          </p:nvSpPr>
          <p:spPr>
            <a:xfrm>
              <a:off x="2797108" y="2520399"/>
              <a:ext cx="838200" cy="304800"/>
            </a:xfrm>
            <a:prstGeom prst="roundRect">
              <a:avLst/>
            </a:prstGeom>
            <a:gradFill rotWithShape="1">
              <a:gsLst>
                <a:gs pos="0">
                  <a:srgbClr val="78909C">
                    <a:tint val="50000"/>
                    <a:satMod val="300000"/>
                  </a:srgbClr>
                </a:gs>
                <a:gs pos="35000">
                  <a:srgbClr val="78909C">
                    <a:tint val="37000"/>
                    <a:satMod val="300000"/>
                  </a:srgbClr>
                </a:gs>
                <a:gs pos="100000">
                  <a:srgbClr val="78909C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78909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Swagger</a:t>
              </a:r>
              <a:b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</a:b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to HTML</a:t>
              </a:r>
            </a:p>
          </p:txBody>
        </p:sp>
        <p:cxnSp>
          <p:nvCxnSpPr>
            <p:cNvPr id="121" name="Straight Arrow Connector 120"/>
            <p:cNvCxnSpPr>
              <a:endCxn id="120" idx="0"/>
            </p:cNvCxnSpPr>
            <p:nvPr/>
          </p:nvCxnSpPr>
          <p:spPr>
            <a:xfrm>
              <a:off x="3216208" y="2215599"/>
              <a:ext cx="0" cy="304800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2" name="Straight Arrow Connector 121"/>
            <p:cNvCxnSpPr>
              <a:stCxn id="120" idx="2"/>
            </p:cNvCxnSpPr>
            <p:nvPr/>
          </p:nvCxnSpPr>
          <p:spPr>
            <a:xfrm>
              <a:off x="3216208" y="2825199"/>
              <a:ext cx="0" cy="304800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2876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Integration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9" y="1826079"/>
            <a:ext cx="7474484" cy="451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7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FEBE-632E-4F0C-9FA2-54B67DE6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Module / Identifiers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31" y="1527959"/>
            <a:ext cx="5099697" cy="50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9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FEBE-632E-4F0C-9FA2-54B67DE6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Module / “Carriers”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1" y="2050596"/>
            <a:ext cx="8392886" cy="392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095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9102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9102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high_contrast</Template>
  <TotalTime>577</TotalTime>
  <Words>1923</Words>
  <Application>Microsoft Office PowerPoint</Application>
  <PresentationFormat>On-screen Show (4:3)</PresentationFormat>
  <Paragraphs>314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Times</vt:lpstr>
      <vt:lpstr>Wingdings</vt:lpstr>
      <vt:lpstr>Default Design</vt:lpstr>
      <vt:lpstr>Document</vt:lpstr>
      <vt:lpstr>API4KP API for Knowledge Bases and Knowledge Platforms</vt:lpstr>
      <vt:lpstr>Background</vt:lpstr>
      <vt:lpstr>Background</vt:lpstr>
      <vt:lpstr>Revised Submission Group</vt:lpstr>
      <vt:lpstr>Submission Scope</vt:lpstr>
      <vt:lpstr>Specification Artifacts</vt:lpstr>
      <vt:lpstr>API Integration</vt:lpstr>
      <vt:lpstr>Core Module / Identifiers</vt:lpstr>
      <vt:lpstr>Core Module / “Carriers”</vt:lpstr>
      <vt:lpstr>Service Architecture</vt:lpstr>
      <vt:lpstr>Artifact Repository APIs (KAR)</vt:lpstr>
      <vt:lpstr>Asset Repository APIs (KASR)</vt:lpstr>
      <vt:lpstr>Asset Repository APIs</vt:lpstr>
      <vt:lpstr>Language T*ion APIs (Tx)</vt:lpstr>
      <vt:lpstr>Language T*ion APIs (Tx)</vt:lpstr>
      <vt:lpstr>Knowledge Base  Manager APIs (KB)</vt:lpstr>
      <vt:lpstr>Knowledge Base  Manager APIs (KB)</vt:lpstr>
      <vt:lpstr>Inference/Reasoning APIs (Inf)</vt:lpstr>
      <vt:lpstr>Inference/Reasoning APIs (Inf)</vt:lpstr>
      <vt:lpstr>Ontologies</vt:lpstr>
      <vt:lpstr>Ontologies</vt:lpstr>
      <vt:lpstr>Maturity Model</vt:lpstr>
      <vt:lpstr>Requirements</vt:lpstr>
      <vt:lpstr>Requirements</vt:lpstr>
      <vt:lpstr>Requirements</vt:lpstr>
      <vt:lpstr>Requirements</vt:lpstr>
      <vt:lpstr>Requirements</vt:lpstr>
      <vt:lpstr>Requirements</vt:lpstr>
      <vt:lpstr>Additional Featuers</vt:lpstr>
      <vt:lpstr> Summary</vt:lpstr>
      <vt:lpstr>Roadmap</vt:lpstr>
      <vt:lpstr>Next Steps</vt:lpstr>
      <vt:lpstr>Implementation Use Cases</vt:lpstr>
      <vt:lpstr>Discussion</vt:lpstr>
      <vt:lpstr>Discussion</vt:lpstr>
      <vt:lpstr>Discussion</vt:lpstr>
      <vt:lpstr>Discussion</vt:lpstr>
      <vt:lpstr>Discussion</vt:lpstr>
      <vt:lpstr>Important Dates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Sottara, Davide</dc:creator>
  <cp:lastModifiedBy>Elisa Kendall</cp:lastModifiedBy>
  <cp:revision>50</cp:revision>
  <dcterms:created xsi:type="dcterms:W3CDTF">2017-12-05T20:14:16Z</dcterms:created>
  <dcterms:modified xsi:type="dcterms:W3CDTF">2020-09-16T03:19:31Z</dcterms:modified>
</cp:coreProperties>
</file>