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61" r:id="rId4"/>
    <p:sldId id="268" r:id="rId5"/>
    <p:sldId id="267" r:id="rId6"/>
    <p:sldId id="269" r:id="rId7"/>
    <p:sldId id="274" r:id="rId8"/>
    <p:sldId id="273" r:id="rId9"/>
    <p:sldId id="270" r:id="rId10"/>
    <p:sldId id="275" r:id="rId11"/>
    <p:sldId id="276" r:id="rId12"/>
    <p:sldId id="277" r:id="rId13"/>
    <p:sldId id="27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/>
    <p:restoredTop sz="94624"/>
  </p:normalViewPr>
  <p:slideViewPr>
    <p:cSldViewPr snapToGrid="0">
      <p:cViewPr varScale="1">
        <p:scale>
          <a:sx n="106" d="100"/>
          <a:sy n="106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1org/collision-avoidance-library" TargetMode="External"/><Relationship Id="rId4" Type="http://schemas.openxmlformats.org/officeDocument/2006/relationships/hyperlink" Target="https://software.intel.com/sites/products/realsense/slam/developer_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RealSense/librealsen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visp" TargetMode="External"/><Relationship Id="rId4" Type="http://schemas.openxmlformats.org/officeDocument/2006/relationships/hyperlink" Target="http://wiki.ros.org/vision_opencv" TargetMode="External"/><Relationship Id="rId5" Type="http://schemas.openxmlformats.org/officeDocument/2006/relationships/hyperlink" Target="http://wiki.ros.org/RealSense" TargetMode="External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ros.org/mavro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github.io/MAVProxy/" TargetMode="External"/><Relationship Id="rId4" Type="http://schemas.openxmlformats.org/officeDocument/2006/relationships/hyperlink" Target="http://wiki.ros.org/mavlin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ronekit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B4 –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to use Intel RealSense from the RTF?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RealSense is not just a pair of cameras. It is a smart 3D sensor returning the fully computed 3D depth matrix to the Compute Board.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You can access this </a:t>
            </a:r>
            <a:r>
              <a:rPr lang="en-US" b="1" dirty="0" smtClean="0">
                <a:solidFill>
                  <a:srgbClr val="0070C0"/>
                </a:solidFill>
              </a:rPr>
              <a:t>depth matrix </a:t>
            </a:r>
            <a:r>
              <a:rPr lang="en-US" dirty="0" smtClean="0"/>
              <a:t>directly with </a:t>
            </a:r>
            <a:r>
              <a:rPr lang="en-US" dirty="0" err="1" smtClean="0"/>
              <a:t>libRealSense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github.com/IntelRealSense/librealsense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you want to use RealSense to </a:t>
            </a:r>
            <a:r>
              <a:rPr lang="en-US" b="1" dirty="0" smtClean="0">
                <a:solidFill>
                  <a:srgbClr val="0070C0"/>
                </a:solidFill>
              </a:rPr>
              <a:t>avoid collisions</a:t>
            </a:r>
            <a:r>
              <a:rPr lang="en-US" dirty="0" smtClean="0"/>
              <a:t>, you can test this library and code your own library adapted to your specific needs: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github.com/01org/collision-avoidance-library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To perform </a:t>
            </a:r>
            <a:r>
              <a:rPr lang="en-US" b="1" dirty="0" smtClean="0">
                <a:solidFill>
                  <a:srgbClr val="0070C0"/>
                </a:solidFill>
              </a:rPr>
              <a:t>SLAM</a:t>
            </a:r>
            <a:r>
              <a:rPr lang="en-US" dirty="0" smtClean="0"/>
              <a:t>, you can use </a:t>
            </a:r>
            <a:r>
              <a:rPr lang="en-US" dirty="0"/>
              <a:t>this </a:t>
            </a:r>
            <a:r>
              <a:rPr lang="en-US" dirty="0" smtClean="0"/>
              <a:t>library (</a:t>
            </a:r>
            <a:r>
              <a:rPr lang="en-US" dirty="0"/>
              <a:t>but it will require a different RealSense camera: model </a:t>
            </a:r>
            <a:r>
              <a:rPr lang="en-US" dirty="0" smtClean="0"/>
              <a:t>ZR300):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software.intel.com/sites/products/realsense/slam/developer_guide.html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67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Computer Vision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video devices included in the RTF Drone are accessible as standard </a:t>
            </a:r>
            <a:r>
              <a:rPr lang="en-US" b="1" dirty="0" smtClean="0">
                <a:solidFill>
                  <a:srgbClr val="0070C0"/>
                </a:solidFill>
              </a:rPr>
              <a:t>V4L2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video devices (/dev/video*). You can access them </a:t>
            </a:r>
            <a:r>
              <a:rPr lang="en-US" dirty="0"/>
              <a:t>by using </a:t>
            </a:r>
            <a:r>
              <a:rPr lang="en-US" dirty="0" smtClean="0"/>
              <a:t>the V4L2 library from the language of your choice or from the command line with </a:t>
            </a:r>
            <a:r>
              <a:rPr lang="en-US" b="1" dirty="0" err="1" smtClean="0">
                <a:solidFill>
                  <a:srgbClr val="0070C0"/>
                </a:solidFill>
              </a:rPr>
              <a:t>gstreamer</a:t>
            </a:r>
            <a:r>
              <a:rPr lang="en-US" dirty="0" smtClean="0"/>
              <a:t>. Video devices are also exposed as </a:t>
            </a:r>
            <a:r>
              <a:rPr lang="en-US" b="1" dirty="0" smtClean="0">
                <a:solidFill>
                  <a:srgbClr val="0070C0"/>
                </a:solidFill>
              </a:rPr>
              <a:t>RTSP streams</a:t>
            </a:r>
            <a:r>
              <a:rPr lang="en-US" dirty="0" smtClean="0"/>
              <a:t>. Typical usages:</a:t>
            </a:r>
          </a:p>
          <a:p>
            <a:pPr>
              <a:buFontTx/>
              <a:buChar char="-"/>
            </a:pPr>
            <a:r>
              <a:rPr lang="en-US" dirty="0" smtClean="0"/>
              <a:t>Video recording and streaming: </a:t>
            </a:r>
            <a:r>
              <a:rPr lang="en-US" b="1" dirty="0" err="1" smtClean="0">
                <a:solidFill>
                  <a:srgbClr val="0070C0"/>
                </a:solidFill>
              </a:rPr>
              <a:t>gstreamer</a:t>
            </a:r>
            <a:r>
              <a:rPr lang="en-US" b="1" smtClean="0">
                <a:solidFill>
                  <a:srgbClr val="0070C0"/>
                </a:solidFill>
              </a:rPr>
              <a:t>, RTSP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Simple image analysis: </a:t>
            </a:r>
            <a:r>
              <a:rPr lang="en-US" b="1" dirty="0" err="1" smtClean="0">
                <a:solidFill>
                  <a:srgbClr val="0070C0"/>
                </a:solidFill>
              </a:rPr>
              <a:t>OpenCV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Vision based 3D positioning and virtual </a:t>
            </a:r>
            <a:r>
              <a:rPr lang="en-US" dirty="0" err="1" smtClean="0"/>
              <a:t>servoing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70C0"/>
                </a:solidFill>
              </a:rPr>
              <a:t>VISP, </a:t>
            </a:r>
            <a:r>
              <a:rPr lang="en-US" b="1" dirty="0" err="1" smtClean="0">
                <a:solidFill>
                  <a:srgbClr val="0070C0"/>
                </a:solidFill>
              </a:rPr>
              <a:t>ARToolkit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Reading QR Codes: </a:t>
            </a:r>
            <a:r>
              <a:rPr lang="en-US" b="1" dirty="0" err="1" smtClean="0">
                <a:solidFill>
                  <a:srgbClr val="0070C0"/>
                </a:solidFill>
              </a:rPr>
              <a:t>zbar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Your custom code, using the library of your choice 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91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ROS </a:t>
            </a:r>
            <a:r>
              <a:rPr lang="mr-IN" dirty="0" smtClean="0">
                <a:solidFill>
                  <a:srgbClr val="0070C0"/>
                </a:solidFill>
              </a:rPr>
              <a:t>–</a:t>
            </a:r>
            <a:r>
              <a:rPr lang="en-US" dirty="0" smtClean="0">
                <a:solidFill>
                  <a:srgbClr val="0070C0"/>
                </a:solidFill>
              </a:rPr>
              <a:t> Robotic Operating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may be tricky to integrate several libraries like MAVLINK, VISP, RealSense together. </a:t>
            </a:r>
            <a:r>
              <a:rPr lang="en-US" b="1" dirty="0" smtClean="0">
                <a:solidFill>
                  <a:srgbClr val="0070C0"/>
                </a:solidFill>
              </a:rPr>
              <a:t>ROS</a:t>
            </a:r>
            <a:r>
              <a:rPr lang="en-US" dirty="0" smtClean="0"/>
              <a:t> is a way to unify the interfaces and simplify the integration of components coming from various sources.</a:t>
            </a:r>
          </a:p>
          <a:p>
            <a:pPr marL="0" indent="0">
              <a:buNone/>
            </a:pPr>
            <a:r>
              <a:rPr lang="en-US" dirty="0" smtClean="0"/>
              <a:t>ROS is not an operating system, it’s a stack running on top of the Linux OS (</a:t>
            </a:r>
            <a:r>
              <a:rPr lang="en-US" dirty="0" err="1" smtClean="0"/>
              <a:t>Yocto</a:t>
            </a:r>
            <a:r>
              <a:rPr lang="en-US" dirty="0" smtClean="0"/>
              <a:t> or Docker-Ubuntu in our case).</a:t>
            </a:r>
          </a:p>
          <a:p>
            <a:pPr marL="0" indent="0">
              <a:buNone/>
            </a:pPr>
            <a:r>
              <a:rPr lang="en-US" dirty="0" smtClean="0"/>
              <a:t>ROS has modules such as:</a:t>
            </a:r>
          </a:p>
          <a:p>
            <a:pPr>
              <a:buFontTx/>
              <a:buChar char="-"/>
            </a:pPr>
            <a:r>
              <a:rPr lang="en-US" dirty="0" err="1" smtClean="0"/>
              <a:t>MavROS</a:t>
            </a:r>
            <a:r>
              <a:rPr lang="en-US" dirty="0" smtClean="0"/>
              <a:t> </a:t>
            </a:r>
            <a:r>
              <a:rPr lang="en-US" dirty="0"/>
              <a:t>for MAVLINK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wiki.ros.org/mavros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/>
              <a:t>VISP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wiki.ros.org/visp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wiki.ros.org/vision_opencv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/>
              <a:t>RealSense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wiki.ros.org/RealSense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970" y="5781359"/>
            <a:ext cx="3642462" cy="7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Once you understood the basics of drone control over MAVLINK,</a:t>
            </a:r>
            <a:br>
              <a:rPr lang="en-US" dirty="0" smtClean="0"/>
            </a:br>
            <a:r>
              <a:rPr lang="en-US" dirty="0" smtClean="0"/>
              <a:t>you have a vast choice of libraries at your disposal.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Some come from Intel, like the RealSense related libraries.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Other from the </a:t>
            </a:r>
            <a:r>
              <a:rPr lang="en-US" dirty="0"/>
              <a:t>O</a:t>
            </a:r>
            <a:r>
              <a:rPr lang="en-US" dirty="0" smtClean="0"/>
              <a:t>pen Source ecosystem,</a:t>
            </a:r>
            <a:br>
              <a:rPr lang="en-US" dirty="0" smtClean="0"/>
            </a:br>
            <a:r>
              <a:rPr lang="en-US" dirty="0" smtClean="0"/>
              <a:t>like Computer Vision libraries VISP, </a:t>
            </a:r>
            <a:r>
              <a:rPr lang="en-US" dirty="0" err="1" smtClean="0"/>
              <a:t>ARtoolkit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And you can always code your own,</a:t>
            </a:r>
            <a:br>
              <a:rPr lang="en-US" dirty="0" smtClean="0"/>
            </a:br>
            <a:r>
              <a:rPr lang="en-US" dirty="0" smtClean="0"/>
              <a:t>using the language of your choice.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Intel Aero is an open platform, the limit is your imagination.</a:t>
            </a:r>
          </a:p>
        </p:txBody>
      </p:sp>
    </p:spTree>
    <p:extLst>
      <p:ext uri="{BB962C8B-B14F-4D97-AF65-F5344CB8AC3E}">
        <p14:creationId xmlns:p14="http://schemas.microsoft.com/office/powerpoint/2010/main" val="9371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Paul.Guermonprez@intel.com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Basic Drone Control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 Board / Flight Controller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Intel Aero RTF Drone has two parts:</a:t>
            </a:r>
          </a:p>
          <a:p>
            <a:pPr>
              <a:buFontTx/>
              <a:buChar char="-"/>
            </a:pPr>
            <a:r>
              <a:rPr lang="en-US" dirty="0" smtClean="0"/>
              <a:t>A Flight Controller (FC), taking care of the stabilization, compass, GPS and other simple sensors: </a:t>
            </a:r>
            <a:r>
              <a:rPr lang="en-US" b="1" dirty="0" smtClean="0">
                <a:solidFill>
                  <a:srgbClr val="0070C0"/>
                </a:solidFill>
              </a:rPr>
              <a:t>Intel Aero Flight Controller</a:t>
            </a:r>
          </a:p>
          <a:p>
            <a:pPr>
              <a:buFontTx/>
              <a:buChar char="-"/>
            </a:pPr>
            <a:r>
              <a:rPr lang="en-US" dirty="0" smtClean="0"/>
              <a:t>A Compute Board running </a:t>
            </a:r>
            <a:r>
              <a:rPr lang="en-US" dirty="0" err="1" smtClean="0"/>
              <a:t>linux</a:t>
            </a:r>
            <a:r>
              <a:rPr lang="en-US" dirty="0" smtClean="0"/>
              <a:t>, taking care of the high level mission and complex sensors like Intel RealSense: </a:t>
            </a:r>
            <a:r>
              <a:rPr lang="en-US" b="1" dirty="0" smtClean="0">
                <a:solidFill>
                  <a:srgbClr val="0070C0"/>
                </a:solidFill>
              </a:rPr>
              <a:t>Intel Aero Compute Board</a:t>
            </a:r>
          </a:p>
          <a:p>
            <a:pPr marL="0" indent="0">
              <a:buNone/>
            </a:pPr>
            <a:r>
              <a:rPr lang="en-US" dirty="0" smtClean="0"/>
              <a:t>The two components are connected over a </a:t>
            </a:r>
            <a:r>
              <a:rPr lang="en-US" b="1" dirty="0" smtClean="0">
                <a:solidFill>
                  <a:srgbClr val="0070C0"/>
                </a:solidFill>
              </a:rPr>
              <a:t>serial port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protocol used is </a:t>
            </a:r>
            <a:r>
              <a:rPr lang="en-US" b="1" dirty="0" smtClean="0">
                <a:solidFill>
                  <a:srgbClr val="0070C0"/>
                </a:solidFill>
              </a:rPr>
              <a:t>MAVLINK</a:t>
            </a:r>
            <a:r>
              <a:rPr lang="en-US" dirty="0" smtClean="0"/>
              <a:t>, an industry standard.</a:t>
            </a:r>
          </a:p>
          <a:p>
            <a:pPr marL="0" indent="0">
              <a:buNone/>
            </a:pPr>
            <a:r>
              <a:rPr lang="en-US" dirty="0" smtClean="0"/>
              <a:t>Most drone software developers only need to develop software for the Compute Board running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To pilot the drone, you send MAVLINK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Serial Port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Server 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default Linux build shipped with Intel Aero comes with a proxy software exposing the serial port as a network socket (</a:t>
            </a:r>
            <a:r>
              <a:rPr lang="en-US" b="1" dirty="0" smtClean="0">
                <a:solidFill>
                  <a:srgbClr val="0070C0"/>
                </a:solidFill>
              </a:rPr>
              <a:t>port 5760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 sending MAVLINK messages over the network.</a:t>
            </a:r>
          </a:p>
          <a:p>
            <a:pPr marL="0" indent="0">
              <a:buNone/>
            </a:pPr>
            <a:r>
              <a:rPr lang="en-US" dirty="0" smtClean="0"/>
              <a:t>It is interesting for several reasons:</a:t>
            </a:r>
          </a:p>
          <a:p>
            <a:pPr>
              <a:buFontTx/>
              <a:buChar char="-"/>
            </a:pPr>
            <a:r>
              <a:rPr lang="en-US" dirty="0" smtClean="0"/>
              <a:t>The MAVLINK messages can be sent to the </a:t>
            </a:r>
            <a:r>
              <a:rPr lang="en-US" b="1" dirty="0" smtClean="0"/>
              <a:t>calibration</a:t>
            </a:r>
            <a:r>
              <a:rPr lang="en-US" dirty="0" smtClean="0"/>
              <a:t> computer over the network: You don’t need a cable to calibrate your drone</a:t>
            </a:r>
          </a:p>
          <a:p>
            <a:pPr>
              <a:buFontTx/>
              <a:buChar char="-"/>
            </a:pPr>
            <a:r>
              <a:rPr lang="en-US" dirty="0" smtClean="0"/>
              <a:t>Accessing a network port is </a:t>
            </a:r>
            <a:r>
              <a:rPr lang="en-US" b="1" dirty="0" smtClean="0"/>
              <a:t>easier</a:t>
            </a:r>
            <a:r>
              <a:rPr lang="en-US" dirty="0" smtClean="0"/>
              <a:t> than a serial port</a:t>
            </a:r>
          </a:p>
          <a:p>
            <a:pPr>
              <a:buFontTx/>
              <a:buChar char="-"/>
            </a:pPr>
            <a:r>
              <a:rPr lang="en-US" dirty="0" smtClean="0"/>
              <a:t>Several software stacks can </a:t>
            </a:r>
            <a:r>
              <a:rPr lang="en-US" b="1" dirty="0" smtClean="0"/>
              <a:t>share</a:t>
            </a:r>
            <a:r>
              <a:rPr lang="en-US" dirty="0" smtClean="0"/>
              <a:t> the flight controller data and access</a:t>
            </a:r>
          </a:p>
          <a:p>
            <a:pPr marL="0" indent="0">
              <a:buNone/>
            </a:pPr>
            <a:r>
              <a:rPr lang="en-US" dirty="0" smtClean="0"/>
              <a:t>Conclusion: instead of sending MAVLINK messages over a serial port,</a:t>
            </a:r>
            <a:br>
              <a:rPr lang="en-US" dirty="0" smtClean="0"/>
            </a:br>
            <a:r>
              <a:rPr lang="en-US" dirty="0" smtClean="0"/>
              <a:t>we’ll send </a:t>
            </a:r>
            <a:r>
              <a:rPr lang="en-US" b="1" dirty="0" smtClean="0">
                <a:solidFill>
                  <a:srgbClr val="0070C0"/>
                </a:solidFill>
              </a:rPr>
              <a:t>MAVLINK messages to the 5760 network port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Serial </a:t>
            </a:r>
            <a:r>
              <a:rPr lang="en-US" dirty="0" smtClean="0">
                <a:solidFill>
                  <a:srgbClr val="0070C0"/>
                </a:solidFill>
              </a:rPr>
              <a:t>Port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70C0"/>
                </a:solidFill>
              </a:rPr>
              <a:t> Server Socket?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60084"/>
            <a:ext cx="6455053" cy="341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Yocto</a:t>
            </a:r>
            <a:r>
              <a:rPr lang="en-US" dirty="0" smtClean="0"/>
              <a:t> Linux running on Intel Aero Compute Board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5656853"/>
            <a:ext cx="645505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PX4 or </a:t>
            </a:r>
            <a:r>
              <a:rPr lang="en-US" dirty="0" err="1" smtClean="0"/>
              <a:t>Ardupilot</a:t>
            </a:r>
            <a:r>
              <a:rPr lang="en-US" dirty="0" smtClean="0"/>
              <a:t> running on Intel Aero Flight Controller</a:t>
            </a:r>
          </a:p>
          <a:p>
            <a:pPr algn="ctr"/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1222245" y="4991855"/>
            <a:ext cx="405995" cy="62551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2039" y="5164506"/>
            <a:ext cx="1424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Serial Port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608228" y="2856796"/>
            <a:ext cx="310774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err="1" smtClean="0"/>
              <a:t>QGroundControl</a:t>
            </a:r>
            <a:r>
              <a:rPr lang="en-US" dirty="0" smtClean="0"/>
              <a:t> running on</a:t>
            </a:r>
            <a:br>
              <a:rPr lang="en-US" dirty="0" smtClean="0"/>
            </a:br>
            <a:r>
              <a:rPr lang="en-US" dirty="0" smtClean="0"/>
              <a:t>the calibration computer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431788" y="4453931"/>
            <a:ext cx="14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Level</a:t>
            </a:r>
            <a:br>
              <a:rPr lang="en-US" sz="1200" dirty="0" smtClean="0"/>
            </a:br>
            <a:r>
              <a:rPr lang="en-US" sz="1200" dirty="0" smtClean="0"/>
              <a:t>(MAVLINK)</a:t>
            </a:r>
            <a:br>
              <a:rPr lang="en-US" sz="1200" dirty="0" smtClean="0"/>
            </a:br>
            <a:r>
              <a:rPr lang="en-US" sz="1200" dirty="0" smtClean="0"/>
              <a:t>Network Sockets</a:t>
            </a:r>
            <a:endParaRPr lang="en-US" sz="1200" dirty="0"/>
          </a:p>
        </p:txBody>
      </p:sp>
      <p:sp>
        <p:nvSpPr>
          <p:cNvPr id="12" name="Up-Down Arrow 11"/>
          <p:cNvSpPr/>
          <p:nvPr/>
        </p:nvSpPr>
        <p:spPr>
          <a:xfrm>
            <a:off x="1298444" y="4549287"/>
            <a:ext cx="253595" cy="4214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2324" y="2508226"/>
            <a:ext cx="1092093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MAVLINK</a:t>
            </a:r>
            <a:br>
              <a:rPr lang="en-US" dirty="0" smtClean="0"/>
            </a:br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16200000">
            <a:off x="5165360" y="596466"/>
            <a:ext cx="253595" cy="655548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 rot="16200000">
            <a:off x="2775048" y="2457609"/>
            <a:ext cx="253595" cy="177485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9274" y="3162283"/>
            <a:ext cx="33601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Dockerized</a:t>
            </a:r>
            <a:r>
              <a:rPr lang="en-US" dirty="0" smtClean="0"/>
              <a:t> AD </a:t>
            </a:r>
            <a:r>
              <a:rPr lang="en-US" dirty="0" err="1" smtClean="0"/>
              <a:t>sw</a:t>
            </a:r>
            <a:r>
              <a:rPr lang="en-US" dirty="0" smtClean="0"/>
              <a:t> on Ubuntu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 rot="16200000">
            <a:off x="2775048" y="1877411"/>
            <a:ext cx="253595" cy="177485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9274" y="2582085"/>
            <a:ext cx="33601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 </a:t>
            </a:r>
            <a:r>
              <a:rPr lang="en-US" dirty="0" err="1" smtClean="0"/>
              <a:t>sw</a:t>
            </a:r>
            <a:r>
              <a:rPr lang="en-US" dirty="0" smtClean="0"/>
              <a:t> running on </a:t>
            </a:r>
            <a:r>
              <a:rPr lang="en-US" dirty="0" err="1" smtClean="0"/>
              <a:t>Yocto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8540" y="2449939"/>
            <a:ext cx="205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Port 5760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06133" y="3037676"/>
            <a:ext cx="205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Port 5760</a:t>
            </a:r>
            <a:endParaRPr lang="en-US" sz="1200" dirty="0"/>
          </a:p>
        </p:txBody>
      </p:sp>
      <p:sp>
        <p:nvSpPr>
          <p:cNvPr id="23" name="Up-Down Arrow 22"/>
          <p:cNvSpPr/>
          <p:nvPr/>
        </p:nvSpPr>
        <p:spPr>
          <a:xfrm rot="16200000">
            <a:off x="5163602" y="1120472"/>
            <a:ext cx="253595" cy="65589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08228" y="4181567"/>
            <a:ext cx="3107741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Remote Control Software</a:t>
            </a:r>
            <a:br>
              <a:rPr lang="en-US" dirty="0" smtClean="0"/>
            </a:br>
            <a:r>
              <a:rPr lang="en-US" dirty="0" smtClean="0"/>
              <a:t>running on a ground computer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08228" y="1803608"/>
            <a:ext cx="31077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Server backend</a:t>
            </a:r>
          </a:p>
          <a:p>
            <a:pPr algn="ctr"/>
            <a:endParaRPr lang="en-US" dirty="0" smtClean="0"/>
          </a:p>
        </p:txBody>
      </p:sp>
      <p:sp>
        <p:nvSpPr>
          <p:cNvPr id="27" name="Up-Down Arrow 26"/>
          <p:cNvSpPr/>
          <p:nvPr/>
        </p:nvSpPr>
        <p:spPr>
          <a:xfrm rot="14829850">
            <a:off x="7736112" y="1980782"/>
            <a:ext cx="253595" cy="156992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89737" y="1903433"/>
            <a:ext cx="142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Level (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, REST)</a:t>
            </a:r>
            <a:br>
              <a:rPr lang="en-US" sz="1200" dirty="0" smtClean="0"/>
            </a:br>
            <a:r>
              <a:rPr lang="en-US" sz="1200" dirty="0" smtClean="0"/>
              <a:t>Network</a:t>
            </a:r>
            <a:br>
              <a:rPr lang="en-US" sz="1200" dirty="0" smtClean="0"/>
            </a:br>
            <a:r>
              <a:rPr lang="en-US" sz="1200" dirty="0" smtClean="0"/>
              <a:t>Socket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08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MAVLINK Abstraction?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MAVLINK is an industry standard, APIs are available in various languages like C/C++ and Python. Drone developers should know the basics of MAVLINK. But it’s low level and not very friendly.</a:t>
            </a:r>
          </a:p>
          <a:p>
            <a:pPr marL="0" indent="0">
              <a:buNone/>
            </a:pPr>
            <a:r>
              <a:rPr lang="en-US" dirty="0" smtClean="0"/>
              <a:t>Several frameworks propose higher level abstractions and interfaces: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0070C0"/>
                </a:solidFill>
              </a:rPr>
              <a:t>Dronekit</a:t>
            </a:r>
            <a:r>
              <a:rPr lang="en-US" dirty="0" smtClean="0"/>
              <a:t>, originally developed by 3D Robotics.</a:t>
            </a:r>
            <a:br>
              <a:rPr lang="en-US" dirty="0" smtClean="0"/>
            </a:br>
            <a:r>
              <a:rPr lang="en-US" dirty="0" smtClean="0"/>
              <a:t>Not very active lately, but still interesting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dronekit.io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mtClean="0"/>
              <a:t>MAVProxy</a:t>
            </a:r>
            <a:r>
              <a:rPr lang="en-US" dirty="0" smtClean="0"/>
              <a:t>, </a:t>
            </a:r>
            <a:r>
              <a:rPr lang="en-US" dirty="0"/>
              <a:t>in Python </a:t>
            </a:r>
            <a:r>
              <a:rPr lang="en-US" dirty="0">
                <a:hlinkClick r:id="rId3"/>
              </a:rPr>
              <a:t>http://ardupilot.github.io/MAVProxy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Module for </a:t>
            </a:r>
            <a:r>
              <a:rPr lang="en-US" b="1" dirty="0" smtClean="0">
                <a:solidFill>
                  <a:srgbClr val="0070C0"/>
                </a:solidFill>
              </a:rPr>
              <a:t>ROS</a:t>
            </a:r>
            <a:r>
              <a:rPr lang="en-US" dirty="0" smtClean="0"/>
              <a:t>, the Robotic Operating System.</a:t>
            </a:r>
            <a:br>
              <a:rPr lang="en-US" dirty="0" smtClean="0"/>
            </a:br>
            <a:r>
              <a:rPr lang="en-US" dirty="0" smtClean="0"/>
              <a:t>More on ROS in the next slides.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wiki.ros.org/mavlink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Several startups developed </a:t>
            </a:r>
            <a:r>
              <a:rPr lang="en-US" b="1" dirty="0" smtClean="0">
                <a:solidFill>
                  <a:srgbClr val="0070C0"/>
                </a:solidFill>
              </a:rPr>
              <a:t>friendly proprietary stacks </a:t>
            </a:r>
            <a:r>
              <a:rPr lang="en-US" dirty="0" smtClean="0"/>
              <a:t>on top of MAVLINK. You may encounter their stack if you buy one of their drones.</a:t>
            </a:r>
            <a:br>
              <a:rPr lang="en-US" dirty="0" smtClean="0"/>
            </a:br>
            <a:r>
              <a:rPr lang="en-US" i="1" dirty="0" smtClean="0"/>
              <a:t>Examples: </a:t>
            </a:r>
            <a:r>
              <a:rPr lang="en-US" i="1" dirty="0" err="1" smtClean="0"/>
              <a:t>DroneSmith</a:t>
            </a:r>
            <a:r>
              <a:rPr lang="en-US" i="1" dirty="0" smtClean="0"/>
              <a:t>, </a:t>
            </a:r>
            <a:r>
              <a:rPr lang="en-US" i="1" dirty="0" err="1" smtClean="0"/>
              <a:t>Drotek</a:t>
            </a:r>
            <a:r>
              <a:rPr lang="en-US" i="1" dirty="0" smtClean="0"/>
              <a:t>, </a:t>
            </a:r>
            <a:r>
              <a:rPr lang="en-US" i="1" dirty="0" err="1" smtClean="0"/>
              <a:t>Flylab</a:t>
            </a:r>
            <a:r>
              <a:rPr lang="en-US" i="1" dirty="0" smtClean="0"/>
              <a:t> </a:t>
            </a:r>
            <a:r>
              <a:rPr lang="mr-IN" i="1" dirty="0" smtClean="0"/>
              <a:t>…</a:t>
            </a:r>
            <a:endParaRPr lang="en-US" i="1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6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Propositions: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QGroundControl</a:t>
            </a:r>
            <a:r>
              <a:rPr lang="en-US" dirty="0" smtClean="0"/>
              <a:t> to calibrate your drone and monitor the flight during development. It will use MAVLINK messages over the network.</a:t>
            </a:r>
            <a:br>
              <a:rPr lang="en-US" dirty="0" smtClean="0"/>
            </a:br>
            <a:r>
              <a:rPr lang="en-US" dirty="0" smtClean="0"/>
              <a:t>It is a </a:t>
            </a:r>
            <a:r>
              <a:rPr lang="en-US" b="1" dirty="0" smtClean="0">
                <a:solidFill>
                  <a:srgbClr val="0070C0"/>
                </a:solidFill>
              </a:rPr>
              <a:t>convenient debug and development mode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Learn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basics of MAVLINK.</a:t>
            </a:r>
          </a:p>
          <a:p>
            <a:r>
              <a:rPr lang="en-US" dirty="0" smtClean="0"/>
              <a:t>Use MAVLINK </a:t>
            </a:r>
            <a:r>
              <a:rPr lang="en-US" b="1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make the development of your autonomous drone logic simpler.</a:t>
            </a:r>
          </a:p>
          <a:p>
            <a:r>
              <a:rPr lang="en-US" dirty="0" smtClean="0"/>
              <a:t>Avoid using the serial port directly, use port </a:t>
            </a:r>
            <a:r>
              <a:rPr lang="en-US" b="1" dirty="0" smtClean="0">
                <a:solidFill>
                  <a:srgbClr val="0070C0"/>
                </a:solidFill>
              </a:rPr>
              <a:t>5760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Autonomous Drone 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Sensors and Network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MAVLINK over the port 5760, we can now write a software running on the Compute Board that will control the drone flight controller. Why do we want to do that?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Go beyond the simple GPS path: </a:t>
            </a:r>
            <a:r>
              <a:rPr lang="en-US" i="1" dirty="0" smtClean="0"/>
              <a:t>define/adapt the </a:t>
            </a:r>
            <a:r>
              <a:rPr lang="en-US" b="1" i="1" dirty="0" smtClean="0">
                <a:solidFill>
                  <a:srgbClr val="0070C0"/>
                </a:solidFill>
              </a:rPr>
              <a:t>mission on the fly</a:t>
            </a:r>
          </a:p>
          <a:p>
            <a:pPr>
              <a:buFontTx/>
              <a:buChar char="-"/>
            </a:pPr>
            <a:r>
              <a:rPr lang="en-US" dirty="0" smtClean="0"/>
              <a:t>Interact with the network (</a:t>
            </a:r>
            <a:r>
              <a:rPr lang="en-US" b="1" dirty="0" err="1" smtClean="0">
                <a:solidFill>
                  <a:srgbClr val="0070C0"/>
                </a:solidFill>
              </a:rPr>
              <a:t>Wifi</a:t>
            </a:r>
            <a:r>
              <a:rPr lang="en-US" b="1" dirty="0" smtClean="0">
                <a:solidFill>
                  <a:srgbClr val="0070C0"/>
                </a:solidFill>
              </a:rPr>
              <a:t> or LTE</a:t>
            </a:r>
            <a:r>
              <a:rPr lang="en-US" dirty="0" smtClean="0"/>
              <a:t>): </a:t>
            </a:r>
            <a:r>
              <a:rPr lang="en-US" i="1" dirty="0" smtClean="0"/>
              <a:t>receive instructions, traffic information, give feedback, upload data </a:t>
            </a:r>
            <a:r>
              <a:rPr lang="mr-IN" i="1" dirty="0" smtClean="0"/>
              <a:t>…</a:t>
            </a:r>
            <a:endParaRPr lang="en-US" i="1" dirty="0" smtClean="0"/>
          </a:p>
          <a:p>
            <a:pPr>
              <a:buFontTx/>
              <a:buChar char="-"/>
            </a:pPr>
            <a:r>
              <a:rPr lang="en-US" dirty="0" smtClean="0"/>
              <a:t>Interact with </a:t>
            </a:r>
            <a:r>
              <a:rPr lang="en-US" b="1" dirty="0" smtClean="0">
                <a:solidFill>
                  <a:srgbClr val="0070C0"/>
                </a:solidFill>
              </a:rPr>
              <a:t>smart sensors </a:t>
            </a:r>
            <a:r>
              <a:rPr lang="en-US" dirty="0" smtClean="0"/>
              <a:t>like Intel RealSense, make decisions locally and quickly: </a:t>
            </a:r>
            <a:r>
              <a:rPr lang="en-US" i="1" dirty="0" smtClean="0"/>
              <a:t>collision avoidance, SLAM, follow target </a:t>
            </a:r>
            <a:r>
              <a:rPr lang="mr-IN" i="1" dirty="0" smtClean="0"/>
              <a:t>…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665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590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Autonomous Drone Engineer B4 – Software Architecture</vt:lpstr>
      <vt:lpstr>Basic Drone Control</vt:lpstr>
      <vt:lpstr>Compute Board / Flight Controller</vt:lpstr>
      <vt:lpstr>Serial Port or Server Socket?</vt:lpstr>
      <vt:lpstr>Serial Port or Server Socket?</vt:lpstr>
      <vt:lpstr>MAVLINK Abstraction?</vt:lpstr>
      <vt:lpstr>Summary</vt:lpstr>
      <vt:lpstr>Autonomous Drone Development</vt:lpstr>
      <vt:lpstr>Sensors and Network</vt:lpstr>
      <vt:lpstr>How to use Intel RealSense from the RTF?</vt:lpstr>
      <vt:lpstr>Computer Vision</vt:lpstr>
      <vt:lpstr>ROS – Robotic Operating System</vt:lpstr>
      <vt:lpstr>Summary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Microsoft Office User</cp:lastModifiedBy>
  <cp:revision>80</cp:revision>
  <dcterms:created xsi:type="dcterms:W3CDTF">2017-05-24T00:59:07Z</dcterms:created>
  <dcterms:modified xsi:type="dcterms:W3CDTF">2017-06-24T14:39:18Z</dcterms:modified>
</cp:coreProperties>
</file>