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424" r:id="rId4"/>
    <p:sldId id="261" r:id="rId5"/>
    <p:sldId id="377" r:id="rId6"/>
    <p:sldId id="423" r:id="rId7"/>
    <p:sldId id="325" r:id="rId8"/>
    <p:sldId id="327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61FB37"/>
    <a:srgbClr val="FF33CC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Esse conjunto de slides tem por objetivo auxiliar na priorização das tarefas, visando otimizar a forma de atuação do desenvolvedor do algoritmo para encontrar as melhores maneiras de aperfeiçoar a performance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4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2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0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4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09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22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0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40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4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35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46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6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6"/>
            <a:ext cx="4032596" cy="466691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Métricas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para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Aperfeiçoar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o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Modelo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7CA8DA-D62D-453C-AFEF-F5A80AA9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94" y="398391"/>
            <a:ext cx="4288308" cy="42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E2347D-B8DA-44CE-A81F-872F6F257B20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abordar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BF55E4-2EDD-4940-A36A-CE35F1091F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94652"/>
            <a:ext cx="576064" cy="57606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003D2FF-FA7F-41EF-83D2-910814B958E3}"/>
              </a:ext>
            </a:extLst>
          </p:cNvPr>
          <p:cNvSpPr txBox="1">
            <a:spLocks/>
          </p:cNvSpPr>
          <p:nvPr/>
        </p:nvSpPr>
        <p:spPr>
          <a:xfrm>
            <a:off x="1331640" y="1707238"/>
            <a:ext cx="7488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solução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simples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rápida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métrica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set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cruzada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138711-068E-4091-8181-CE1C77290D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0" y="2419879"/>
            <a:ext cx="609604" cy="60960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070C2C2-0FE0-4816-B4E3-34DE6B864839}"/>
              </a:ext>
            </a:extLst>
          </p:cNvPr>
          <p:cNvSpPr txBox="1">
            <a:spLocks/>
          </p:cNvSpPr>
          <p:nvPr/>
        </p:nvSpPr>
        <p:spPr>
          <a:xfrm>
            <a:off x="1348428" y="2419879"/>
            <a:ext cx="7488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Plotar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curvas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sofre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bias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alto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atuações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dentro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quadro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35C8C3-63AE-462A-B2CA-B704BD4BD1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4" y="3166060"/>
            <a:ext cx="627534" cy="62753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3E387-CF85-4C02-B3D1-FC9F63325B2E}"/>
              </a:ext>
            </a:extLst>
          </p:cNvPr>
          <p:cNvSpPr txBox="1">
            <a:spLocks/>
          </p:cNvSpPr>
          <p:nvPr/>
        </p:nvSpPr>
        <p:spPr>
          <a:xfrm>
            <a:off x="1348428" y="3166060"/>
            <a:ext cx="7488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Examinar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manualmente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dentro do set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apresentou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Mapear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sistemáticos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22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35C8C3-63AE-462A-B2CA-B704BD4BD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0" y="1131590"/>
            <a:ext cx="627534" cy="62753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3E387-CF85-4C02-B3D1-FC9F63325B2E}"/>
              </a:ext>
            </a:extLst>
          </p:cNvPr>
          <p:cNvSpPr txBox="1">
            <a:spLocks/>
          </p:cNvSpPr>
          <p:nvPr/>
        </p:nvSpPr>
        <p:spPr>
          <a:xfrm>
            <a:off x="1188348" y="1183060"/>
            <a:ext cx="7488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Examinar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manualmente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dentro do set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apresentou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Mapear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sistemáticos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26D931E9-67FF-4BE7-A6FF-89CAECEA3C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820" y="1903140"/>
                <a:ext cx="7488832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𝑐𝑣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500 dentro do set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validação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cruzada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l"/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Algoritmo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classifica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100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erroneamente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26D931E9-67FF-4BE7-A6FF-89CAECEA3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0" y="1903140"/>
                <a:ext cx="7488832" cy="576064"/>
              </a:xfrm>
              <a:prstGeom prst="rect">
                <a:avLst/>
              </a:prstGeom>
              <a:blipFill>
                <a:blip r:embed="rId4"/>
                <a:stretch>
                  <a:fillRect l="-489" t="-8421" b="-16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9B95159-F0B7-4F7E-9680-910AA51D1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820" y="2481908"/>
                <a:ext cx="7488832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𝑸𝒖𝒆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𝒕𝒊𝒑𝒐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𝒅𝒆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𝒆𝒎𝒂𝒊𝒍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?</m:t>
                    </m:r>
                  </m:oMath>
                </a14:m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(pharma, replica, steal passwords)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9B95159-F0B7-4F7E-9680-910AA51D1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0" y="2481908"/>
                <a:ext cx="7488832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AFF7D7D4-4FE5-4545-9ED8-DDBFC0FDD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940" y="3219822"/>
                <a:ext cx="2521004" cy="1173400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𝒑𝒉𝒂𝒓𝒎𝒂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𝒓𝒆𝒑𝒍𝒊𝒄𝒂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𝒇𝒂𝒌𝒆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𝒔𝒕𝒆𝒂𝒍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𝒑𝒂𝒔𝒔𝒘𝒐𝒓𝒅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53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1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𝒐𝒖𝒕𝒓𝒐𝒔</m:t>
                      </m:r>
                      <m:r>
                        <a:rPr lang="pt-BR" altLang="ko-KR" sz="1600" b="1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ko-KR" sz="16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31</m:t>
                      </m:r>
                    </m:oMath>
                  </m:oMathPara>
                </a14:m>
                <a:endParaRPr lang="pt-BR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AFF7D7D4-4FE5-4545-9ED8-DDBFC0FDD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940" y="3219822"/>
                <a:ext cx="2521004" cy="1173400"/>
              </a:xfrm>
              <a:prstGeom prst="rect">
                <a:avLst/>
              </a:prstGeom>
              <a:blipFill>
                <a:blip r:embed="rId6"/>
                <a:stretch>
                  <a:fillRect l="-242" t="-1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261F3AA5-1BA2-47DE-8B7D-E12C472640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276" y="3230426"/>
                <a:ext cx="4249196" cy="1173400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𝒆𝒔𝒄𝒓𝒊𝒕𝒂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𝒔𝒖𝒔𝒑𝒆𝒊𝒕𝒂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𝒓𝒐𝒕𝒂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𝒊𝒏𝒄𝒐𝒎𝒖𝒎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𝒅𝒐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𝒆𝒎𝒂𝒊𝒍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𝒑𝒐𝒏𝒕𝒖𝒂𝒄𝒂𝒐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𝒊𝒏𝒄𝒐𝒎𝒖𝒎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32</a:t>
                </a:r>
              </a:p>
            </p:txBody>
          </p:sp>
        </mc:Choice>
        <mc:Fallback xmlns="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261F3AA5-1BA2-47DE-8B7D-E12C47264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76" y="3230426"/>
                <a:ext cx="4249196" cy="1173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0CE4BF9-1DE7-462A-9735-855781619463}"/>
              </a:ext>
            </a:extLst>
          </p:cNvPr>
          <p:cNvSpPr/>
          <p:nvPr/>
        </p:nvSpPr>
        <p:spPr>
          <a:xfrm>
            <a:off x="908593" y="3901968"/>
            <a:ext cx="558062" cy="219883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42615CBD-DFA3-44FD-8E7A-69F221FD53DD}"/>
              </a:ext>
            </a:extLst>
          </p:cNvPr>
          <p:cNvSpPr/>
          <p:nvPr/>
        </p:nvSpPr>
        <p:spPr>
          <a:xfrm>
            <a:off x="4022776" y="4008051"/>
            <a:ext cx="558062" cy="219883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5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3E387-CF85-4C02-B3D1-FC9F63325B2E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Palavras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discount/discounts/discounted/discounting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E6F9D77-68B1-4721-8DAC-12718CA8E379}"/>
              </a:ext>
            </a:extLst>
          </p:cNvPr>
          <p:cNvSpPr txBox="1">
            <a:spLocks/>
          </p:cNvSpPr>
          <p:nvPr/>
        </p:nvSpPr>
        <p:spPr>
          <a:xfrm>
            <a:off x="467544" y="1563638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Porter stemmer: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seria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realizado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porém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performance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iria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7135535-B262-4C3E-BC10-0FF045D28686}"/>
              </a:ext>
            </a:extLst>
          </p:cNvPr>
          <p:cNvSpPr txBox="1">
            <a:spLocks/>
          </p:cNvSpPr>
          <p:nvPr/>
        </p:nvSpPr>
        <p:spPr>
          <a:xfrm>
            <a:off x="467544" y="2067694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métrica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mostrando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performance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stemming.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D0FDED6-7318-4F00-BA5C-D9FF8EB86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7814"/>
            <a:ext cx="1131590" cy="1131590"/>
          </a:xfrm>
          <a:prstGeom prst="rect">
            <a:avLst/>
          </a:prstGeom>
        </p:spPr>
      </p:pic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A5EFFC0C-1B6C-4CBF-A6A8-384EBC2ACCAA}"/>
              </a:ext>
            </a:extLst>
          </p:cNvPr>
          <p:cNvSpPr txBox="1">
            <a:spLocks/>
          </p:cNvSpPr>
          <p:nvPr/>
        </p:nvSpPr>
        <p:spPr>
          <a:xfrm>
            <a:off x="2873162" y="3003798"/>
            <a:ext cx="4392488" cy="15224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altLang="ko-K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altLang="ko-K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simples e </a:t>
            </a:r>
            <a:r>
              <a:rPr lang="en-US" altLang="ko-KR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rápida</a:t>
            </a:r>
            <a:r>
              <a:rPr lang="en-US" altLang="ko-K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é </a:t>
            </a:r>
            <a:r>
              <a:rPr lang="en-US" altLang="ko-KR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essencial</a:t>
            </a:r>
            <a:r>
              <a:rPr lang="en-US" altLang="ko-K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3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331640" y="3735112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e Recall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6F13F8-D65C-44D2-B15F-06AE96B68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9434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Câncer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3E387-CF85-4C02-B3D1-FC9F63325B2E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Performance: 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1%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conjunto de teste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acerta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99% do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diagnóstico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0549B4-8E65-4455-9E7B-2418E7D887B6}"/>
              </a:ext>
            </a:extLst>
          </p:cNvPr>
          <p:cNvSpPr txBox="1">
            <a:spLocks/>
          </p:cNvSpPr>
          <p:nvPr/>
        </p:nvSpPr>
        <p:spPr>
          <a:xfrm>
            <a:off x="467544" y="149163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Realidade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0.50% 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pacientes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câncer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 Performance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ainda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aceitável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35478B-56EB-4D22-A648-09F727BA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7734"/>
            <a:ext cx="4644008" cy="107540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FA2817-8DA4-46EB-A804-07887516FBB7}"/>
              </a:ext>
            </a:extLst>
          </p:cNvPr>
          <p:cNvSpPr txBox="1">
            <a:spLocks/>
          </p:cNvSpPr>
          <p:nvPr/>
        </p:nvSpPr>
        <p:spPr>
          <a:xfrm>
            <a:off x="467544" y="3939902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Diagnóstico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Medir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performance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acurácia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suficiente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/ Recall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CBEA9D-D444-4E3E-A9D4-041CFD5A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03598"/>
            <a:ext cx="3024336" cy="307351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2F67F99-4839-4C6D-A857-49BCC3C5D502}"/>
              </a:ext>
            </a:extLst>
          </p:cNvPr>
          <p:cNvSpPr txBox="1">
            <a:spLocks/>
          </p:cNvSpPr>
          <p:nvPr/>
        </p:nvSpPr>
        <p:spPr>
          <a:xfrm>
            <a:off x="3851920" y="1275606"/>
            <a:ext cx="478528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todos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pacientes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preditos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câncer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(y=1), qual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câncer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/>
              <p:nvPr/>
            </p:nvSpPr>
            <p:spPr>
              <a:xfrm>
                <a:off x="4427984" y="2006531"/>
                <a:ext cx="3261727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006531"/>
                <a:ext cx="3261727" cy="565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CFD34F6-3D90-4C00-9516-A02CC93AD4E7}"/>
              </a:ext>
            </a:extLst>
          </p:cNvPr>
          <p:cNvSpPr txBox="1">
            <a:spLocks/>
          </p:cNvSpPr>
          <p:nvPr/>
        </p:nvSpPr>
        <p:spPr>
          <a:xfrm>
            <a:off x="3851920" y="3010300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Recall: 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todos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pacientes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cancer, qual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corretamente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predita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/>
              <p:nvPr/>
            </p:nvSpPr>
            <p:spPr>
              <a:xfrm>
                <a:off x="4427984" y="3741225"/>
                <a:ext cx="2944332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741225"/>
                <a:ext cx="2944332" cy="565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50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331640" y="3735112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Balanceamento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entre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e Recall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6F13F8-D65C-44D2-B15F-06AE96B68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9434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/ Recall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72F67F99-4839-4C6D-A857-49BCC3C5D5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065005"/>
                <a:ext cx="8064896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Situação: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Regressão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logística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com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0≤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)≤1</m:t>
                    </m:r>
                  </m:oMath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72F67F99-4839-4C6D-A857-49BCC3C5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65005"/>
                <a:ext cx="8064896" cy="576064"/>
              </a:xfrm>
              <a:prstGeom prst="rect">
                <a:avLst/>
              </a:prstGeom>
              <a:blipFill>
                <a:blip r:embed="rId3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/>
              <p:nvPr/>
            </p:nvSpPr>
            <p:spPr>
              <a:xfrm>
                <a:off x="5676900" y="462960"/>
                <a:ext cx="3711401" cy="34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462960"/>
                <a:ext cx="3711401" cy="345416"/>
              </a:xfrm>
              <a:prstGeom prst="rect">
                <a:avLst/>
              </a:prstGeom>
              <a:blipFill>
                <a:blip r:embed="rId4"/>
                <a:stretch>
                  <a:fillRect t="-3509" b="-17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/>
              <p:nvPr/>
            </p:nvSpPr>
            <p:spPr>
              <a:xfrm>
                <a:off x="5680359" y="939288"/>
                <a:ext cx="3399905" cy="34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59" y="939288"/>
                <a:ext cx="3399905" cy="345416"/>
              </a:xfrm>
              <a:prstGeom prst="rect">
                <a:avLst/>
              </a:prstGeom>
              <a:blipFill>
                <a:blip r:embed="rId5"/>
                <a:stretch>
                  <a:fillRect t="-1754" b="-17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77FCB28E-A9CF-4245-AB01-5424AD7287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502475"/>
                <a:ext cx="2376264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→</m:t>
                      </m:r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sub>
                      </m:sSub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)≥0.5</m:t>
                      </m:r>
                    </m:oMath>
                  </m:oMathPara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77FCB28E-A9CF-4245-AB01-5424AD728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02475"/>
                <a:ext cx="2376264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D5894ED4-16E7-4E79-9174-51018E22DE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889913"/>
                <a:ext cx="2736304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 →</m:t>
                      </m:r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sub>
                      </m:sSub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)&lt;0.5</m:t>
                      </m:r>
                    </m:oMath>
                  </m:oMathPara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D5894ED4-16E7-4E79-9174-51018E22D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89913"/>
                <a:ext cx="2736304" cy="576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A7DF85F-DA45-4F93-8FFF-87351A845C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540" y="2389492"/>
                <a:ext cx="8064896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Suposição: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Prever câncer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 um alto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grau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confiância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A7DF85F-DA45-4F93-8FFF-87351A84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0" y="2389492"/>
                <a:ext cx="8064896" cy="576064"/>
              </a:xfrm>
              <a:prstGeom prst="rect">
                <a:avLst/>
              </a:prstGeom>
              <a:blipFill>
                <a:blip r:embed="rId8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EFB3D3C3-8112-46C4-9274-F4F70D993B21}"/>
              </a:ext>
            </a:extLst>
          </p:cNvPr>
          <p:cNvSpPr/>
          <p:nvPr/>
        </p:nvSpPr>
        <p:spPr>
          <a:xfrm>
            <a:off x="2123728" y="1607776"/>
            <a:ext cx="360040" cy="36546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08FE9C7F-A90F-4EFD-8C1F-AB4BB434E819}"/>
              </a:ext>
            </a:extLst>
          </p:cNvPr>
          <p:cNvSpPr/>
          <p:nvPr/>
        </p:nvSpPr>
        <p:spPr>
          <a:xfrm>
            <a:off x="2123728" y="2009743"/>
            <a:ext cx="360040" cy="36546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951077E-F4FB-48E6-878B-DA2D12C467AB}"/>
                  </a:ext>
                </a:extLst>
              </p:cNvPr>
              <p:cNvSpPr txBox="1"/>
              <p:nvPr/>
            </p:nvSpPr>
            <p:spPr>
              <a:xfrm>
                <a:off x="2525799" y="1673435"/>
                <a:ext cx="3270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951077E-F4FB-48E6-878B-DA2D12C46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99" y="1673435"/>
                <a:ext cx="327013" cy="246221"/>
              </a:xfrm>
              <a:prstGeom prst="rect">
                <a:avLst/>
              </a:prstGeom>
              <a:blipFill>
                <a:blip r:embed="rId9"/>
                <a:stretch>
                  <a:fillRect l="-11111" r="-11111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9A5A90F-6D39-45E3-BC38-5EE2699C555B}"/>
                  </a:ext>
                </a:extLst>
              </p:cNvPr>
              <p:cNvSpPr txBox="1"/>
              <p:nvPr/>
            </p:nvSpPr>
            <p:spPr>
              <a:xfrm>
                <a:off x="2516794" y="2066898"/>
                <a:ext cx="3270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9A5A90F-6D39-45E3-BC38-5EE2699C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94" y="2066898"/>
                <a:ext cx="327013" cy="246221"/>
              </a:xfrm>
              <a:prstGeom prst="rect">
                <a:avLst/>
              </a:prstGeom>
              <a:blipFill>
                <a:blip r:embed="rId10"/>
                <a:stretch>
                  <a:fillRect l="-12963" r="-9259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D406F7C0-5023-4025-B867-0A131CB71A77}"/>
              </a:ext>
            </a:extLst>
          </p:cNvPr>
          <p:cNvSpPr/>
          <p:nvPr/>
        </p:nvSpPr>
        <p:spPr>
          <a:xfrm>
            <a:off x="2483768" y="1641069"/>
            <a:ext cx="360040" cy="686314"/>
          </a:xfrm>
          <a:prstGeom prst="rect">
            <a:avLst/>
          </a:prstGeom>
          <a:noFill/>
          <a:ln>
            <a:solidFill>
              <a:srgbClr val="32AE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6EAF0931-5CB6-4714-96C7-C449088E618D}"/>
              </a:ext>
            </a:extLst>
          </p:cNvPr>
          <p:cNvSpPr/>
          <p:nvPr/>
        </p:nvSpPr>
        <p:spPr>
          <a:xfrm>
            <a:off x="3140841" y="1843364"/>
            <a:ext cx="351039" cy="253956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856599B-41D7-4FCA-89CC-2B51CB32E5CA}"/>
              </a:ext>
            </a:extLst>
          </p:cNvPr>
          <p:cNvSpPr txBox="1">
            <a:spLocks/>
          </p:cNvSpPr>
          <p:nvPr/>
        </p:nvSpPr>
        <p:spPr>
          <a:xfrm>
            <a:off x="3491880" y="1672142"/>
            <a:ext cx="273630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Alta Precisão e Baixo Recall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FF9EF21-78DA-4434-AEA2-29A0F98BF73F}"/>
              </a:ext>
            </a:extLst>
          </p:cNvPr>
          <p:cNvSpPr txBox="1">
            <a:spLocks/>
          </p:cNvSpPr>
          <p:nvPr/>
        </p:nvSpPr>
        <p:spPr>
          <a:xfrm>
            <a:off x="458540" y="2776930"/>
            <a:ext cx="80648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Suposição: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Não deixar de diagnosticar pacientes com câncer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F4A79F87-2568-4619-9C1D-4A7A12AFC78C}"/>
              </a:ext>
            </a:extLst>
          </p:cNvPr>
          <p:cNvSpPr/>
          <p:nvPr/>
        </p:nvSpPr>
        <p:spPr>
          <a:xfrm>
            <a:off x="2483767" y="1606417"/>
            <a:ext cx="360040" cy="36546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inal de Multiplicação 22">
            <a:extLst>
              <a:ext uri="{FF2B5EF4-FFF2-40B4-BE49-F238E27FC236}">
                <a16:creationId xmlns:a16="http://schemas.microsoft.com/office/drawing/2014/main" id="{473F825E-CDDF-4AC6-AD91-4C5466F28EFC}"/>
              </a:ext>
            </a:extLst>
          </p:cNvPr>
          <p:cNvSpPr/>
          <p:nvPr/>
        </p:nvSpPr>
        <p:spPr>
          <a:xfrm>
            <a:off x="2483767" y="2008384"/>
            <a:ext cx="360040" cy="36546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65BD8173-1248-46D0-A237-1D0C00503413}"/>
              </a:ext>
            </a:extLst>
          </p:cNvPr>
          <p:cNvSpPr/>
          <p:nvPr/>
        </p:nvSpPr>
        <p:spPr>
          <a:xfrm>
            <a:off x="3491880" y="1856428"/>
            <a:ext cx="351039" cy="253956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C59613D-F663-4A87-A74C-B3C3F6EEED7E}"/>
              </a:ext>
            </a:extLst>
          </p:cNvPr>
          <p:cNvSpPr txBox="1">
            <a:spLocks/>
          </p:cNvSpPr>
          <p:nvPr/>
        </p:nvSpPr>
        <p:spPr>
          <a:xfrm>
            <a:off x="3842919" y="1685206"/>
            <a:ext cx="273630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Baixa Precisão e Alto Recall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5D45064-4304-46D4-98DA-4FAD407493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8173" y="2051411"/>
                <a:ext cx="474447" cy="31320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0.3</m:t>
                      </m:r>
                    </m:oMath>
                  </m:oMathPara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5D45064-4304-46D4-98DA-4FAD4074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73" y="2051411"/>
                <a:ext cx="474447" cy="313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A1DB5F22-EC00-4245-BCED-136A614718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807" y="1638858"/>
                <a:ext cx="474447" cy="31320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0.3</m:t>
                      </m:r>
                    </m:oMath>
                  </m:oMathPara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A1DB5F22-EC00-4245-BCED-136A6147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7" y="1638858"/>
                <a:ext cx="474447" cy="3132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A5D806D0-B61A-4E17-AAC7-55BD137496FB}"/>
              </a:ext>
            </a:extLst>
          </p:cNvPr>
          <p:cNvSpPr/>
          <p:nvPr/>
        </p:nvSpPr>
        <p:spPr>
          <a:xfrm>
            <a:off x="2888134" y="1641069"/>
            <a:ext cx="360040" cy="686314"/>
          </a:xfrm>
          <a:prstGeom prst="rect">
            <a:avLst/>
          </a:prstGeom>
          <a:noFill/>
          <a:ln>
            <a:solidFill>
              <a:srgbClr val="32AE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07DA11-A1B0-4811-AF57-86586EC833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7333" y="2785676"/>
            <a:ext cx="2779639" cy="21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4.69136E-6 L 0.0375 0.0024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12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19753E-6 L 0.03941 0.0027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45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3" grpId="0" animBg="1"/>
      <p:bldP spid="15" grpId="0" animBg="1"/>
      <p:bldP spid="5" grpId="0"/>
      <p:bldP spid="17" grpId="0"/>
      <p:bldP spid="7" grpId="0" animBg="1"/>
      <p:bldP spid="7" grpId="1" animBg="1"/>
      <p:bldP spid="18" grpId="0" animBg="1"/>
      <p:bldP spid="18" grpId="2" animBg="1"/>
      <p:bldP spid="18" grpId="3" animBg="1"/>
      <p:bldP spid="20" grpId="0"/>
      <p:bldP spid="20" grpId="2"/>
      <p:bldP spid="20" grpId="3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/ Recall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2F67F99-4839-4C6D-A857-49BCC3C5D502}"/>
              </a:ext>
            </a:extLst>
          </p:cNvPr>
          <p:cNvSpPr txBox="1">
            <a:spLocks/>
          </p:cNvSpPr>
          <p:nvPr/>
        </p:nvSpPr>
        <p:spPr>
          <a:xfrm>
            <a:off x="467544" y="1065005"/>
            <a:ext cx="80648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Classificação binária de dígitos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/>
              <p:nvPr/>
            </p:nvSpPr>
            <p:spPr>
              <a:xfrm>
                <a:off x="5676900" y="462960"/>
                <a:ext cx="3711401" cy="34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462960"/>
                <a:ext cx="3711401" cy="345416"/>
              </a:xfrm>
              <a:prstGeom prst="rect">
                <a:avLst/>
              </a:prstGeom>
              <a:blipFill>
                <a:blip r:embed="rId3"/>
                <a:stretch>
                  <a:fillRect t="-3509" b="-17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/>
              <p:nvPr/>
            </p:nvSpPr>
            <p:spPr>
              <a:xfrm>
                <a:off x="5680359" y="939288"/>
                <a:ext cx="3399905" cy="34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59" y="939288"/>
                <a:ext cx="3399905" cy="345416"/>
              </a:xfrm>
              <a:prstGeom prst="rect">
                <a:avLst/>
              </a:prstGeom>
              <a:blipFill>
                <a:blip r:embed="rId4"/>
                <a:stretch>
                  <a:fillRect t="-1754" b="-17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recision_recall_threshold.png">
            <a:extLst>
              <a:ext uri="{FF2B5EF4-FFF2-40B4-BE49-F238E27FC236}">
                <a16:creationId xmlns:a16="http://schemas.microsoft.com/office/drawing/2014/main" id="{D30FB1CF-9181-43A1-B9B5-052285E0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7" y="1626583"/>
            <a:ext cx="7737889" cy="291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9652FB5-99B3-4C48-8E21-96A354BE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4986"/>
            <a:ext cx="5400600" cy="1947446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 Score (F Score)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2F67F99-4839-4C6D-A857-49BCC3C5D502}"/>
              </a:ext>
            </a:extLst>
          </p:cNvPr>
          <p:cNvSpPr txBox="1">
            <a:spLocks/>
          </p:cNvSpPr>
          <p:nvPr/>
        </p:nvSpPr>
        <p:spPr>
          <a:xfrm>
            <a:off x="467544" y="1065005"/>
            <a:ext cx="80648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Oferecer uma métrica que relacione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Precision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 Recall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BB2413E-D21F-4745-9EDC-5353E4121658}"/>
                  </a:ext>
                </a:extLst>
              </p:cNvPr>
              <p:cNvSpPr txBox="1"/>
              <p:nvPr/>
            </p:nvSpPr>
            <p:spPr>
              <a:xfrm>
                <a:off x="3587709" y="3816916"/>
                <a:ext cx="213641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BB2413E-D21F-4745-9EDC-5353E412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09" y="3816916"/>
                <a:ext cx="2136419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7FB13224-EA38-4570-8661-A31CD80AC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1923678"/>
            <a:ext cx="1632238" cy="15508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86FD27-CDD8-4D92-90F7-F30B75AD7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08" y="1921672"/>
            <a:ext cx="1596947" cy="15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6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Motivações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Porque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Representação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matematicamente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Forward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Comportamento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Rede do input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output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Multiclasse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múltiplas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classes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Back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derivadas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parciais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Vetorização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adequado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Grerrosadient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Checking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legitimidade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Back Propagation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Inicialização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primeiro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Resumo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Pipeline de um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9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Performance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6F13F8-D65C-44D2-B15F-06AE96B68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9434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Classificador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Spam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EA67A7-B0AE-4657-8F10-2E3D3877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1275606"/>
            <a:ext cx="8100392" cy="228018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B3C91FE-2ED0-4EF1-A9AD-28813771ED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737820"/>
            <a:ext cx="1008112" cy="100811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62A0E7C-4005-4432-B1FB-558500CF1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37820"/>
            <a:ext cx="1008112" cy="1008112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0A19851-4188-46D9-9E7A-DC7889ED78C5}"/>
              </a:ext>
            </a:extLst>
          </p:cNvPr>
          <p:cNvCxnSpPr/>
          <p:nvPr/>
        </p:nvCxnSpPr>
        <p:spPr>
          <a:xfrm>
            <a:off x="1259632" y="2787774"/>
            <a:ext cx="79208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013939B-E917-4361-9BF7-A098DFFDF987}"/>
              </a:ext>
            </a:extLst>
          </p:cNvPr>
          <p:cNvCxnSpPr>
            <a:cxnSpLocks/>
          </p:cNvCxnSpPr>
          <p:nvPr/>
        </p:nvCxnSpPr>
        <p:spPr>
          <a:xfrm>
            <a:off x="521804" y="3003798"/>
            <a:ext cx="102586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C96DFE8-26E5-4F79-9A61-F1FB2B7A5D51}"/>
              </a:ext>
            </a:extLst>
          </p:cNvPr>
          <p:cNvCxnSpPr>
            <a:cxnSpLocks/>
          </p:cNvCxnSpPr>
          <p:nvPr/>
        </p:nvCxnSpPr>
        <p:spPr>
          <a:xfrm>
            <a:off x="2258870" y="3291830"/>
            <a:ext cx="102586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E3E03E3-0FF6-4582-92D9-3FF496092970}"/>
              </a:ext>
            </a:extLst>
          </p:cNvPr>
          <p:cNvSpPr txBox="1">
            <a:spLocks/>
          </p:cNvSpPr>
          <p:nvPr/>
        </p:nvSpPr>
        <p:spPr>
          <a:xfrm>
            <a:off x="2807805" y="3939902"/>
            <a:ext cx="50405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124AD9C-6F87-4143-8B5D-774FB9B3C473}"/>
              </a:ext>
            </a:extLst>
          </p:cNvPr>
          <p:cNvSpPr txBox="1">
            <a:spLocks/>
          </p:cNvSpPr>
          <p:nvPr/>
        </p:nvSpPr>
        <p:spPr>
          <a:xfrm>
            <a:off x="7236296" y="3939902"/>
            <a:ext cx="50405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7167EC-EE93-4005-9FDA-0B944BB1854E}"/>
              </a:ext>
            </a:extLst>
          </p:cNvPr>
          <p:cNvSpPr txBox="1">
            <a:spLocks/>
          </p:cNvSpPr>
          <p:nvPr/>
        </p:nvSpPr>
        <p:spPr>
          <a:xfrm>
            <a:off x="2559969" y="4025852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  <p:bldP spid="29" grpId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Classificador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Spam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7167EC-EE93-4005-9FDA-0B944BB1854E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Tarefa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Supervisionado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A911E4-A7B0-45C9-81EF-0C02A417588B}"/>
              </a:ext>
            </a:extLst>
          </p:cNvPr>
          <p:cNvSpPr txBox="1">
            <a:spLocks/>
          </p:cNvSpPr>
          <p:nvPr/>
        </p:nvSpPr>
        <p:spPr>
          <a:xfrm>
            <a:off x="4499992" y="1059582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features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e-mail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1123338-851B-4EE7-956C-FD9EAC5BE2B0}"/>
                  </a:ext>
                </a:extLst>
              </p:cNvPr>
              <p:cNvSpPr txBox="1"/>
              <p:nvPr/>
            </p:nvSpPr>
            <p:spPr>
              <a:xfrm>
                <a:off x="3882131" y="1138451"/>
                <a:ext cx="689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1123338-851B-4EE7-956C-FD9EAC5BE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31" y="1138451"/>
                <a:ext cx="689869" cy="276999"/>
              </a:xfrm>
              <a:prstGeom prst="rect">
                <a:avLst/>
              </a:prstGeom>
              <a:blipFill>
                <a:blip r:embed="rId3"/>
                <a:stretch>
                  <a:fillRect l="-3540" r="-1770"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FA94E75-AB87-4D5D-8152-5AFDF2AADF6D}"/>
                  </a:ext>
                </a:extLst>
              </p:cNvPr>
              <p:cNvSpPr txBox="1"/>
              <p:nvPr/>
            </p:nvSpPr>
            <p:spPr>
              <a:xfrm>
                <a:off x="3882131" y="1386667"/>
                <a:ext cx="693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FA94E75-AB87-4D5D-8152-5AFDF2AAD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31" y="1386667"/>
                <a:ext cx="693267" cy="276999"/>
              </a:xfrm>
              <a:prstGeom prst="rect">
                <a:avLst/>
              </a:prstGeom>
              <a:blipFill>
                <a:blip r:embed="rId4"/>
                <a:stretch>
                  <a:fillRect l="-3509" r="-1754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2FD7941-A1DF-4C93-B685-DA975877CD35}"/>
              </a:ext>
            </a:extLst>
          </p:cNvPr>
          <p:cNvSpPr txBox="1">
            <a:spLocks/>
          </p:cNvSpPr>
          <p:nvPr/>
        </p:nvSpPr>
        <p:spPr>
          <a:xfrm>
            <a:off x="4499991" y="1313696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spam (1)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-spam(0)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C97238C-BB62-4FF8-8CA5-C84CABADAE11}"/>
              </a:ext>
            </a:extLst>
          </p:cNvPr>
          <p:cNvSpPr txBox="1">
            <a:spLocks/>
          </p:cNvSpPr>
          <p:nvPr/>
        </p:nvSpPr>
        <p:spPr>
          <a:xfrm>
            <a:off x="4499991" y="1056633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features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e-mail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E9E337F-8B8F-4295-9E26-821745FD280A}"/>
                  </a:ext>
                </a:extLst>
              </p:cNvPr>
              <p:cNvSpPr txBox="1"/>
              <p:nvPr/>
            </p:nvSpPr>
            <p:spPr>
              <a:xfrm>
                <a:off x="3882130" y="1135502"/>
                <a:ext cx="689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E9E337F-8B8F-4295-9E26-821745FD2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30" y="1135502"/>
                <a:ext cx="689869" cy="276999"/>
              </a:xfrm>
              <a:prstGeom prst="rect">
                <a:avLst/>
              </a:prstGeom>
              <a:blipFill>
                <a:blip r:embed="rId5"/>
                <a:stretch>
                  <a:fillRect l="-3540" r="-1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F09721E-A9E0-4DBE-A597-9552E42515EB}"/>
              </a:ext>
            </a:extLst>
          </p:cNvPr>
          <p:cNvSpPr txBox="1">
            <a:spLocks/>
          </p:cNvSpPr>
          <p:nvPr/>
        </p:nvSpPr>
        <p:spPr>
          <a:xfrm>
            <a:off x="3347864" y="1707654"/>
            <a:ext cx="554461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Escolher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100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indicam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spam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-spam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4487A6-FD8D-40E8-88DA-14040AD624F2}"/>
              </a:ext>
            </a:extLst>
          </p:cNvPr>
          <p:cNvSpPr txBox="1">
            <a:spLocks/>
          </p:cNvSpPr>
          <p:nvPr/>
        </p:nvSpPr>
        <p:spPr>
          <a:xfrm>
            <a:off x="509424" y="2189028"/>
            <a:ext cx="554461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deal, buy, discount, now, Thiago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05D4551-A0AE-493B-82CB-E800290AF8A6}"/>
                  </a:ext>
                </a:extLst>
              </p:cNvPr>
              <p:cNvSpPr txBox="1"/>
              <p:nvPr/>
            </p:nvSpPr>
            <p:spPr>
              <a:xfrm>
                <a:off x="509424" y="2910438"/>
                <a:ext cx="2989793" cy="1577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h𝑖𝑎𝑔𝑜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𝑏𝑢𝑦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𝑑𝑒𝑎𝑙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𝑛𝑜𝑤</m:t>
                            </m:r>
                          </m:e>
                        </m:mr>
                      </m:m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05D4551-A0AE-493B-82CB-E800290AF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4" y="2910438"/>
                <a:ext cx="2989793" cy="1577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E62B214C-561A-4654-BD52-17955739B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298" y="3022452"/>
            <a:ext cx="4764584" cy="1460208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DE87D6F-0B94-4A80-A2E4-82721C20168D}"/>
              </a:ext>
            </a:extLst>
          </p:cNvPr>
          <p:cNvSpPr txBox="1">
            <a:spLocks/>
          </p:cNvSpPr>
          <p:nvPr/>
        </p:nvSpPr>
        <p:spPr>
          <a:xfrm>
            <a:off x="509424" y="3867894"/>
            <a:ext cx="7931458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Nota: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Normalmente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coletadas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set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(entre 10.000 e 50.000),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invés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manualmente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100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8.64198E-7 L 1.94444E-6 0.06327 C 1.94444E-6 0.09136 -0.10035 0.12654 -0.18195 0.12654 L -0.36372 0.126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63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8.64198E-7 L -2.77778E-6 0.06327 C -2.77778E-6 0.09136 -0.10034 0.12654 -0.18194 0.12654 L -0.36371 0.1265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2" grpId="0"/>
      <p:bldP spid="2" grpId="0"/>
      <p:bldP spid="15" grpId="0"/>
      <p:bldP spid="16" grpId="0"/>
      <p:bldP spid="19" grpId="0"/>
      <p:bldP spid="19" grpId="1"/>
      <p:bldP spid="20" grpId="0"/>
      <p:bldP spid="20" grpId="1"/>
      <p:bldP spid="21" grpId="0"/>
      <p:bldP spid="21" grpId="1"/>
      <p:bldP spid="23" grpId="0"/>
      <p:bldP spid="23" grpId="1"/>
      <p:bldP spid="3" grpId="0"/>
      <p:bldP spid="3" grpId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Classificador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Spam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E2347D-B8DA-44CE-A81F-872F6F257B20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mitigar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A216BC0-C6A0-4C15-BF3F-D6C12F8D191E}"/>
              </a:ext>
            </a:extLst>
          </p:cNvPr>
          <p:cNvSpPr txBox="1">
            <a:spLocks/>
          </p:cNvSpPr>
          <p:nvPr/>
        </p:nvSpPr>
        <p:spPr>
          <a:xfrm>
            <a:off x="467544" y="1516028"/>
            <a:ext cx="7848872" cy="165618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quantidade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dados (e-mails “honeypot”);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features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sofisticadas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cabeçalho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e-mail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rota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features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sofisticadas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corpo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e-mail (“discount” e “discounts”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mesma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Pontuação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detector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escrita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(med1cine, w4tches, …)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97F25F-6EE6-4B40-ACB6-C7BE2A098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74107"/>
            <a:ext cx="1131590" cy="1131590"/>
          </a:xfrm>
          <a:prstGeom prst="rect">
            <a:avLst/>
          </a:prstGeom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6B2E01F1-E6B3-47C5-B6BE-2A086DAA7063}"/>
              </a:ext>
            </a:extLst>
          </p:cNvPr>
          <p:cNvSpPr txBox="1">
            <a:spLocks/>
          </p:cNvSpPr>
          <p:nvPr/>
        </p:nvSpPr>
        <p:spPr>
          <a:xfrm>
            <a:off x="3599892" y="3651870"/>
            <a:ext cx="263537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Brainstorm!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6F13F8-D65C-44D2-B15F-06AE96B68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9434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7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8328</TotalTime>
  <Words>803</Words>
  <Application>Microsoft Office PowerPoint</Application>
  <PresentationFormat>Apresentação na tela (16:9)</PresentationFormat>
  <Paragraphs>134</Paragraphs>
  <Slides>19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326</cp:revision>
  <dcterms:created xsi:type="dcterms:W3CDTF">2016-12-05T23:26:54Z</dcterms:created>
  <dcterms:modified xsi:type="dcterms:W3CDTF">2019-01-29T21:22:14Z</dcterms:modified>
</cp:coreProperties>
</file>