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</p:sldIdLst>
  <p:sldSz cx="32918400" cy="27432000"/>
  <p:notesSz cx="7772400" cy="10058400"/>
  <p:defaultTextStyle>
    <a:defPPr>
      <a:defRPr lang="en-US"/>
    </a:defPPr>
    <a:lvl1pPr marL="0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14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23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31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40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645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754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863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-1760" y="1240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8FB0-888D-6142-8056-2E6576EDE6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3B96-8548-D64D-99A2-0043D8B8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9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0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8FB0-888D-6142-8056-2E6576EDE6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3B96-8548-D64D-99A2-0043D8B8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500" smtClean="0">
                <a:solidFill>
                  <a:srgbClr val="FFFFFF"/>
                </a:solidFill>
                <a:latin typeface="Calibri"/>
              </a:rPr>
              <a:t>11/17/14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7BB05B89-DC04-4486-BB95-D0D2A8B42BB8}" type="slidenum">
              <a:rPr lang="en-US" sz="4500" smtClean="0">
                <a:solidFill>
                  <a:srgbClr val="5C64B7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microsoft.com/office/2007/relationships/hdphoto" Target="../media/hdphoto1.wdp"/><Relationship Id="rId15" Type="http://schemas.microsoft.com/office/2007/relationships/hdphoto" Target="../media/hdphoto2.wdp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4"/>
          <p:cNvSpPr/>
          <p:nvPr/>
        </p:nvSpPr>
        <p:spPr>
          <a:xfrm>
            <a:off x="10333080" y="4276440"/>
            <a:ext cx="21739680" cy="10902600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lIns="71985" tIns="35994" rIns="71985" bIns="35994"/>
          <a:lstStyle/>
          <a:p>
            <a:pPr algn="ctr">
              <a:lnSpc>
                <a:spcPct val="100000"/>
              </a:lnSpc>
            </a:pPr>
            <a:r>
              <a:rPr lang="en-US" sz="6800" dirty="0">
                <a:solidFill>
                  <a:srgbClr val="000000"/>
                </a:solidFill>
                <a:latin typeface="Calibri"/>
              </a:rPr>
              <a:t> Dynamic Neural Network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63" y="6297646"/>
            <a:ext cx="6008096" cy="1090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8163" y="7114320"/>
            <a:ext cx="6008096" cy="14762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1695" y="10644769"/>
            <a:ext cx="8922358" cy="42183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6852" y="8340356"/>
            <a:ext cx="8539407" cy="148225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0577160" y="5319977"/>
            <a:ext cx="10772280" cy="4672086"/>
            <a:chOff x="10577160" y="5150520"/>
            <a:chExt cx="10772280" cy="5598000"/>
          </a:xfrm>
        </p:grpSpPr>
        <p:sp>
          <p:nvSpPr>
            <p:cNvPr id="48" name="CustomShape 5"/>
            <p:cNvSpPr/>
            <p:nvPr/>
          </p:nvSpPr>
          <p:spPr>
            <a:xfrm>
              <a:off x="13723200" y="7018920"/>
              <a:ext cx="423720" cy="417960"/>
            </a:xfrm>
            <a:prstGeom prst="ellipse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</a:ln>
          </p:spPr>
        </p:sp>
        <p:sp>
          <p:nvSpPr>
            <p:cNvPr id="49" name="CustomShape 6"/>
            <p:cNvSpPr/>
            <p:nvPr/>
          </p:nvSpPr>
          <p:spPr>
            <a:xfrm>
              <a:off x="14034240" y="7332120"/>
              <a:ext cx="423720" cy="417960"/>
            </a:xfrm>
            <a:prstGeom prst="ellipse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</a:ln>
          </p:spPr>
        </p:sp>
        <p:sp>
          <p:nvSpPr>
            <p:cNvPr id="50" name="CustomShape 7"/>
            <p:cNvSpPr/>
            <p:nvPr/>
          </p:nvSpPr>
          <p:spPr>
            <a:xfrm>
              <a:off x="14344920" y="7638480"/>
              <a:ext cx="423720" cy="417960"/>
            </a:xfrm>
            <a:prstGeom prst="ellipse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</a:ln>
          </p:spPr>
        </p:sp>
        <p:sp>
          <p:nvSpPr>
            <p:cNvPr id="51" name="CustomShape 8"/>
            <p:cNvSpPr/>
            <p:nvPr/>
          </p:nvSpPr>
          <p:spPr>
            <a:xfrm>
              <a:off x="14655600" y="7944840"/>
              <a:ext cx="423720" cy="417960"/>
            </a:xfrm>
            <a:prstGeom prst="ellipse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</a:ln>
          </p:spPr>
        </p:sp>
        <p:sp>
          <p:nvSpPr>
            <p:cNvPr id="52" name="CustomShape 9"/>
            <p:cNvSpPr/>
            <p:nvPr/>
          </p:nvSpPr>
          <p:spPr>
            <a:xfrm>
              <a:off x="12492360" y="7674840"/>
              <a:ext cx="423720" cy="417960"/>
            </a:xfrm>
            <a:prstGeom prst="ellipse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</a:ln>
          </p:spPr>
        </p:sp>
        <p:sp>
          <p:nvSpPr>
            <p:cNvPr id="53" name="CustomShape 10"/>
            <p:cNvSpPr/>
            <p:nvPr/>
          </p:nvSpPr>
          <p:spPr>
            <a:xfrm>
              <a:off x="16421040" y="7041960"/>
              <a:ext cx="423720" cy="417960"/>
            </a:xfrm>
            <a:prstGeom prst="ellipse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</a:ln>
          </p:spPr>
        </p:sp>
        <p:sp>
          <p:nvSpPr>
            <p:cNvPr id="54" name="CustomShape 11"/>
            <p:cNvSpPr/>
            <p:nvPr/>
          </p:nvSpPr>
          <p:spPr>
            <a:xfrm>
              <a:off x="16731720" y="7355160"/>
              <a:ext cx="423720" cy="417960"/>
            </a:xfrm>
            <a:prstGeom prst="ellipse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</a:ln>
          </p:spPr>
        </p:sp>
        <p:sp>
          <p:nvSpPr>
            <p:cNvPr id="55" name="CustomShape 12"/>
            <p:cNvSpPr/>
            <p:nvPr/>
          </p:nvSpPr>
          <p:spPr>
            <a:xfrm>
              <a:off x="17042400" y="7661520"/>
              <a:ext cx="423720" cy="417960"/>
            </a:xfrm>
            <a:prstGeom prst="ellipse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</a:ln>
          </p:spPr>
        </p:sp>
        <p:sp>
          <p:nvSpPr>
            <p:cNvPr id="56" name="CustomShape 13"/>
            <p:cNvSpPr/>
            <p:nvPr/>
          </p:nvSpPr>
          <p:spPr>
            <a:xfrm>
              <a:off x="17353440" y="7967880"/>
              <a:ext cx="423720" cy="417960"/>
            </a:xfrm>
            <a:prstGeom prst="ellipse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</a:ln>
          </p:spPr>
        </p:sp>
        <p:sp>
          <p:nvSpPr>
            <p:cNvPr id="57" name="CustomShape 14"/>
            <p:cNvSpPr/>
            <p:nvPr/>
          </p:nvSpPr>
          <p:spPr>
            <a:xfrm flipV="1">
              <a:off x="12852360" y="7291800"/>
              <a:ext cx="793080" cy="326160"/>
            </a:xfrm>
            <a:prstGeom prst="straightConnector1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  <a:tailEnd type="arrow" w="med" len="med"/>
            </a:ln>
          </p:spPr>
        </p:sp>
        <p:sp>
          <p:nvSpPr>
            <p:cNvPr id="58" name="CustomShape 15"/>
            <p:cNvSpPr/>
            <p:nvPr/>
          </p:nvSpPr>
          <p:spPr>
            <a:xfrm flipV="1">
              <a:off x="13085280" y="7549200"/>
              <a:ext cx="829800" cy="168120"/>
            </a:xfrm>
            <a:prstGeom prst="straightConnector1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  <a:tailEnd type="arrow" w="med" len="med"/>
            </a:ln>
          </p:spPr>
        </p:sp>
        <p:sp>
          <p:nvSpPr>
            <p:cNvPr id="59" name="CustomShape 16"/>
            <p:cNvSpPr/>
            <p:nvPr/>
          </p:nvSpPr>
          <p:spPr>
            <a:xfrm>
              <a:off x="13199760" y="7858440"/>
              <a:ext cx="1030320" cy="360"/>
            </a:xfrm>
            <a:prstGeom prst="straightConnector1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  <a:tailEnd type="arrow" w="med" len="med"/>
            </a:ln>
          </p:spPr>
        </p:sp>
        <p:sp>
          <p:nvSpPr>
            <p:cNvPr id="60" name="CustomShape 17"/>
            <p:cNvSpPr/>
            <p:nvPr/>
          </p:nvSpPr>
          <p:spPr>
            <a:xfrm>
              <a:off x="13030200" y="8053920"/>
              <a:ext cx="1386000" cy="129960"/>
            </a:xfrm>
            <a:prstGeom prst="straightConnector1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  <a:tailEnd type="arrow" w="med" len="med"/>
            </a:ln>
          </p:spPr>
        </p:sp>
        <p:sp>
          <p:nvSpPr>
            <p:cNvPr id="61" name="CustomShape 18"/>
            <p:cNvSpPr/>
            <p:nvPr/>
          </p:nvSpPr>
          <p:spPr>
            <a:xfrm>
              <a:off x="14230440" y="723564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  <a:tailEnd type="arrow" w="med" len="med"/>
            </a:ln>
          </p:spPr>
        </p:sp>
        <p:sp>
          <p:nvSpPr>
            <p:cNvPr id="62" name="CustomShape 19"/>
            <p:cNvSpPr/>
            <p:nvPr/>
          </p:nvSpPr>
          <p:spPr>
            <a:xfrm>
              <a:off x="14655600" y="755172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  <a:tailEnd type="arrow" w="med" len="med"/>
            </a:ln>
          </p:spPr>
        </p:sp>
        <p:sp>
          <p:nvSpPr>
            <p:cNvPr id="63" name="CustomShape 20"/>
            <p:cNvSpPr/>
            <p:nvPr/>
          </p:nvSpPr>
          <p:spPr>
            <a:xfrm>
              <a:off x="14966280" y="784296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  <a:tailEnd type="arrow" w="med" len="med"/>
            </a:ln>
          </p:spPr>
        </p:sp>
        <p:sp>
          <p:nvSpPr>
            <p:cNvPr id="64" name="CustomShape 21"/>
            <p:cNvSpPr/>
            <p:nvPr/>
          </p:nvSpPr>
          <p:spPr>
            <a:xfrm>
              <a:off x="15220080" y="816552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/>
            </a:gradFill>
            <a:ln w="9360">
              <a:solidFill>
                <a:srgbClr val="4A7EBB"/>
              </a:solidFill>
              <a:round/>
              <a:tailEnd type="arrow" w="med" len="med"/>
            </a:ln>
          </p:spPr>
        </p:sp>
        <p:sp>
          <p:nvSpPr>
            <p:cNvPr id="65" name="CustomShape 22"/>
            <p:cNvSpPr/>
            <p:nvPr/>
          </p:nvSpPr>
          <p:spPr>
            <a:xfrm>
              <a:off x="13720680" y="5150520"/>
              <a:ext cx="410040" cy="404280"/>
            </a:xfrm>
            <a:prstGeom prst="ellipse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</a:ln>
          </p:spPr>
        </p:sp>
        <p:sp>
          <p:nvSpPr>
            <p:cNvPr id="66" name="CustomShape 23"/>
            <p:cNvSpPr/>
            <p:nvPr/>
          </p:nvSpPr>
          <p:spPr>
            <a:xfrm>
              <a:off x="13720680" y="5150520"/>
              <a:ext cx="410040" cy="404280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 w="9360">
              <a:solidFill>
                <a:srgbClr val="98B855"/>
              </a:solidFill>
              <a:round/>
            </a:ln>
          </p:spPr>
          <p:txBody>
            <a:bodyPr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6800">
                  <a:solidFill>
                    <a:srgbClr val="000000"/>
                  </a:solidFill>
                  <a:latin typeface="Calibri"/>
                </a:rPr>
                <a:t> </a:t>
              </a:r>
              <a:endParaRPr/>
            </a:p>
          </p:txBody>
        </p:sp>
        <p:sp>
          <p:nvSpPr>
            <p:cNvPr id="67" name="CustomShape 24"/>
            <p:cNvSpPr/>
            <p:nvPr/>
          </p:nvSpPr>
          <p:spPr>
            <a:xfrm>
              <a:off x="14031720" y="5463720"/>
              <a:ext cx="410040" cy="404280"/>
            </a:xfrm>
            <a:prstGeom prst="ellipse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</a:ln>
          </p:spPr>
        </p:sp>
        <p:sp>
          <p:nvSpPr>
            <p:cNvPr id="68" name="CustomShape 25"/>
            <p:cNvSpPr/>
            <p:nvPr/>
          </p:nvSpPr>
          <p:spPr>
            <a:xfrm>
              <a:off x="14342400" y="5770080"/>
              <a:ext cx="410040" cy="404280"/>
            </a:xfrm>
            <a:prstGeom prst="ellipse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</a:ln>
          </p:spPr>
        </p:sp>
        <p:sp>
          <p:nvSpPr>
            <p:cNvPr id="69" name="CustomShape 26"/>
            <p:cNvSpPr/>
            <p:nvPr/>
          </p:nvSpPr>
          <p:spPr>
            <a:xfrm>
              <a:off x="14653080" y="6076440"/>
              <a:ext cx="410040" cy="404280"/>
            </a:xfrm>
            <a:prstGeom prst="ellipse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</a:ln>
          </p:spPr>
        </p:sp>
        <p:sp>
          <p:nvSpPr>
            <p:cNvPr id="70" name="CustomShape 27"/>
            <p:cNvSpPr/>
            <p:nvPr/>
          </p:nvSpPr>
          <p:spPr>
            <a:xfrm>
              <a:off x="16418520" y="5173200"/>
              <a:ext cx="410040" cy="404280"/>
            </a:xfrm>
            <a:prstGeom prst="ellipse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</a:ln>
          </p:spPr>
        </p:sp>
        <p:sp>
          <p:nvSpPr>
            <p:cNvPr id="71" name="CustomShape 28"/>
            <p:cNvSpPr/>
            <p:nvPr/>
          </p:nvSpPr>
          <p:spPr>
            <a:xfrm>
              <a:off x="16418520" y="5173200"/>
              <a:ext cx="410040" cy="404280"/>
            </a:xfrm>
            <a:prstGeom prst="ellipse">
              <a:avLst/>
            </a:prstGeom>
            <a:blipFill>
              <a:blip r:embed="rId8"/>
              <a:stretch>
                <a:fillRect/>
              </a:stretch>
            </a:blipFill>
            <a:ln w="9360">
              <a:solidFill>
                <a:srgbClr val="98B855"/>
              </a:solidFill>
              <a:round/>
            </a:ln>
          </p:spPr>
          <p:txBody>
            <a:bodyPr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6800">
                  <a:solidFill>
                    <a:srgbClr val="000000"/>
                  </a:solidFill>
                  <a:latin typeface="Calibri"/>
                </a:rPr>
                <a:t> </a:t>
              </a:r>
              <a:endParaRPr/>
            </a:p>
          </p:txBody>
        </p:sp>
        <p:sp>
          <p:nvSpPr>
            <p:cNvPr id="72" name="CustomShape 29"/>
            <p:cNvSpPr/>
            <p:nvPr/>
          </p:nvSpPr>
          <p:spPr>
            <a:xfrm>
              <a:off x="16729200" y="5486400"/>
              <a:ext cx="410040" cy="404280"/>
            </a:xfrm>
            <a:prstGeom prst="ellipse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</a:ln>
          </p:spPr>
        </p:sp>
        <p:sp>
          <p:nvSpPr>
            <p:cNvPr id="73" name="CustomShape 30"/>
            <p:cNvSpPr/>
            <p:nvPr/>
          </p:nvSpPr>
          <p:spPr>
            <a:xfrm>
              <a:off x="16729200" y="5486400"/>
              <a:ext cx="410040" cy="404280"/>
            </a:xfrm>
            <a:prstGeom prst="ellipse">
              <a:avLst/>
            </a:prstGeom>
            <a:blipFill>
              <a:blip r:embed="rId9"/>
              <a:stretch>
                <a:fillRect/>
              </a:stretch>
            </a:blipFill>
            <a:ln w="9360">
              <a:solidFill>
                <a:srgbClr val="98B855"/>
              </a:solidFill>
              <a:round/>
            </a:ln>
          </p:spPr>
          <p:txBody>
            <a:bodyPr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6800">
                  <a:solidFill>
                    <a:srgbClr val="000000"/>
                  </a:solidFill>
                  <a:latin typeface="Calibri"/>
                </a:rPr>
                <a:t> </a:t>
              </a:r>
              <a:endParaRPr/>
            </a:p>
          </p:txBody>
        </p:sp>
        <p:sp>
          <p:nvSpPr>
            <p:cNvPr id="74" name="CustomShape 31"/>
            <p:cNvSpPr/>
            <p:nvPr/>
          </p:nvSpPr>
          <p:spPr>
            <a:xfrm>
              <a:off x="17039880" y="5792760"/>
              <a:ext cx="410040" cy="404280"/>
            </a:xfrm>
            <a:prstGeom prst="ellipse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</a:ln>
          </p:spPr>
          <p:txBody>
            <a:bodyPr lIns="89982" tIns="44993" rIns="89982" bIns="44993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solidFill>
                    <a:srgbClr val="FFFFFF"/>
                  </a:solidFill>
                  <a:latin typeface="Calibri"/>
                </a:rPr>
                <a:t>…</a:t>
              </a:r>
              <a:endParaRPr/>
            </a:p>
          </p:txBody>
        </p:sp>
        <p:sp>
          <p:nvSpPr>
            <p:cNvPr id="75" name="CustomShape 32"/>
            <p:cNvSpPr/>
            <p:nvPr/>
          </p:nvSpPr>
          <p:spPr>
            <a:xfrm>
              <a:off x="17350920" y="6099480"/>
              <a:ext cx="410040" cy="404280"/>
            </a:xfrm>
            <a:prstGeom prst="ellipse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</a:ln>
          </p:spPr>
        </p:sp>
        <p:sp>
          <p:nvSpPr>
            <p:cNvPr id="76" name="CustomShape 33"/>
            <p:cNvSpPr/>
            <p:nvPr/>
          </p:nvSpPr>
          <p:spPr>
            <a:xfrm>
              <a:off x="17350920" y="6099480"/>
              <a:ext cx="410040" cy="404280"/>
            </a:xfrm>
            <a:prstGeom prst="ellipse">
              <a:avLst/>
            </a:prstGeom>
            <a:blipFill>
              <a:blip r:embed="rId10"/>
              <a:stretch>
                <a:fillRect/>
              </a:stretch>
            </a:blipFill>
            <a:ln w="9360">
              <a:solidFill>
                <a:srgbClr val="98B855"/>
              </a:solidFill>
              <a:round/>
            </a:ln>
          </p:spPr>
          <p:txBody>
            <a:bodyPr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6800">
                  <a:solidFill>
                    <a:srgbClr val="000000"/>
                  </a:solidFill>
                  <a:latin typeface="Calibri"/>
                </a:rPr>
                <a:t> </a:t>
              </a:r>
              <a:endParaRPr/>
            </a:p>
          </p:txBody>
        </p:sp>
        <p:sp>
          <p:nvSpPr>
            <p:cNvPr id="77" name="CustomShape 34"/>
            <p:cNvSpPr/>
            <p:nvPr/>
          </p:nvSpPr>
          <p:spPr>
            <a:xfrm>
              <a:off x="14227920" y="535320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  <a:tailEnd type="arrow" w="med" len="med"/>
            </a:ln>
          </p:spPr>
        </p:sp>
        <p:sp>
          <p:nvSpPr>
            <p:cNvPr id="78" name="CustomShape 35"/>
            <p:cNvSpPr/>
            <p:nvPr/>
          </p:nvSpPr>
          <p:spPr>
            <a:xfrm>
              <a:off x="14653080" y="566964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  <a:tailEnd type="arrow" w="med" len="med"/>
            </a:ln>
          </p:spPr>
        </p:sp>
        <p:sp>
          <p:nvSpPr>
            <p:cNvPr id="79" name="CustomShape 36"/>
            <p:cNvSpPr/>
            <p:nvPr/>
          </p:nvSpPr>
          <p:spPr>
            <a:xfrm>
              <a:off x="14964120" y="596052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  <a:tailEnd type="arrow" w="med" len="med"/>
            </a:ln>
          </p:spPr>
        </p:sp>
        <p:sp>
          <p:nvSpPr>
            <p:cNvPr id="80" name="CustomShape 37"/>
            <p:cNvSpPr/>
            <p:nvPr/>
          </p:nvSpPr>
          <p:spPr>
            <a:xfrm>
              <a:off x="15217560" y="628308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  <a:tailEnd type="arrow" w="med" len="med"/>
            </a:ln>
          </p:spPr>
        </p:sp>
        <p:sp>
          <p:nvSpPr>
            <p:cNvPr id="81" name="CustomShape 38"/>
            <p:cNvSpPr/>
            <p:nvPr/>
          </p:nvSpPr>
          <p:spPr>
            <a:xfrm flipH="1" flipV="1">
              <a:off x="17485560" y="6588360"/>
              <a:ext cx="2304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82" name="CustomShape 39"/>
            <p:cNvSpPr/>
            <p:nvPr/>
          </p:nvSpPr>
          <p:spPr>
            <a:xfrm flipV="1">
              <a:off x="17199360" y="641988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83" name="CustomShape 40"/>
            <p:cNvSpPr/>
            <p:nvPr/>
          </p:nvSpPr>
          <p:spPr>
            <a:xfrm flipV="1">
              <a:off x="16912800" y="596088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84" name="CustomShape 41"/>
            <p:cNvSpPr/>
            <p:nvPr/>
          </p:nvSpPr>
          <p:spPr>
            <a:xfrm flipV="1">
              <a:off x="16618680" y="567684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85" name="CustomShape 42"/>
            <p:cNvSpPr/>
            <p:nvPr/>
          </p:nvSpPr>
          <p:spPr>
            <a:xfrm flipV="1">
              <a:off x="14767560" y="652428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86" name="CustomShape 43"/>
            <p:cNvSpPr/>
            <p:nvPr/>
          </p:nvSpPr>
          <p:spPr>
            <a:xfrm flipV="1">
              <a:off x="14481360" y="635616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87" name="CustomShape 44"/>
            <p:cNvSpPr/>
            <p:nvPr/>
          </p:nvSpPr>
          <p:spPr>
            <a:xfrm flipV="1">
              <a:off x="14195160" y="589716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88" name="CustomShape 45"/>
            <p:cNvSpPr/>
            <p:nvPr/>
          </p:nvSpPr>
          <p:spPr>
            <a:xfrm flipV="1">
              <a:off x="13900680" y="561312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89" name="CustomShape 46"/>
            <p:cNvSpPr/>
            <p:nvPr/>
          </p:nvSpPr>
          <p:spPr>
            <a:xfrm>
              <a:off x="12506400" y="5793120"/>
              <a:ext cx="410040" cy="404280"/>
            </a:xfrm>
            <a:prstGeom prst="ellipse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</a:ln>
          </p:spPr>
        </p:sp>
        <p:sp>
          <p:nvSpPr>
            <p:cNvPr id="90" name="CustomShape 47"/>
            <p:cNvSpPr/>
            <p:nvPr/>
          </p:nvSpPr>
          <p:spPr>
            <a:xfrm flipV="1">
              <a:off x="12866040" y="5396400"/>
              <a:ext cx="793080" cy="326160"/>
            </a:xfrm>
            <a:prstGeom prst="straightConnector1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  <a:tailEnd type="arrow" w="med" len="med"/>
            </a:ln>
          </p:spPr>
        </p:sp>
        <p:sp>
          <p:nvSpPr>
            <p:cNvPr id="91" name="CustomShape 48"/>
            <p:cNvSpPr/>
            <p:nvPr/>
          </p:nvSpPr>
          <p:spPr>
            <a:xfrm flipV="1">
              <a:off x="13099320" y="5653800"/>
              <a:ext cx="829800" cy="168120"/>
            </a:xfrm>
            <a:prstGeom prst="straightConnector1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  <a:tailEnd type="arrow" w="med" len="med"/>
            </a:ln>
          </p:spPr>
        </p:sp>
        <p:sp>
          <p:nvSpPr>
            <p:cNvPr id="92" name="CustomShape 49"/>
            <p:cNvSpPr/>
            <p:nvPr/>
          </p:nvSpPr>
          <p:spPr>
            <a:xfrm>
              <a:off x="13213800" y="5962680"/>
              <a:ext cx="1030320" cy="360"/>
            </a:xfrm>
            <a:prstGeom prst="straightConnector1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  <a:tailEnd type="arrow" w="med" len="med"/>
            </a:ln>
          </p:spPr>
        </p:sp>
        <p:sp>
          <p:nvSpPr>
            <p:cNvPr id="93" name="CustomShape 50"/>
            <p:cNvSpPr/>
            <p:nvPr/>
          </p:nvSpPr>
          <p:spPr>
            <a:xfrm>
              <a:off x="13043880" y="6158520"/>
              <a:ext cx="1386000" cy="129960"/>
            </a:xfrm>
            <a:prstGeom prst="straightConnector1">
              <a:avLst/>
            </a:prstGeom>
            <a:gradFill>
              <a:gsLst>
                <a:gs pos="0">
                  <a:srgbClr val="9FC949"/>
                </a:gs>
                <a:gs pos="100000">
                  <a:srgbClr val="D9FFA4"/>
                </a:gs>
              </a:gsLst>
              <a:lin ang="16200000"/>
            </a:gradFill>
            <a:ln w="9360">
              <a:solidFill>
                <a:srgbClr val="98B855"/>
              </a:solidFill>
              <a:round/>
              <a:tailEnd type="arrow" w="med" len="med"/>
            </a:ln>
          </p:spPr>
        </p:sp>
        <p:sp>
          <p:nvSpPr>
            <p:cNvPr id="94" name="CustomShape 51"/>
            <p:cNvSpPr/>
            <p:nvPr/>
          </p:nvSpPr>
          <p:spPr>
            <a:xfrm>
              <a:off x="18829080" y="5557320"/>
              <a:ext cx="448920" cy="442440"/>
            </a:xfrm>
            <a:prstGeom prst="ellipse">
              <a:avLst/>
            </a:prstGeom>
            <a:gradFill>
              <a:gsLst>
                <a:gs pos="0">
                  <a:srgbClr val="FF943D"/>
                </a:gs>
                <a:gs pos="100000">
                  <a:srgbClr val="FFD2BC"/>
                </a:gs>
              </a:gsLst>
              <a:lin ang="16200000"/>
            </a:gradFill>
            <a:ln w="9360">
              <a:solidFill>
                <a:srgbClr val="F59240"/>
              </a:solidFill>
              <a:round/>
            </a:ln>
          </p:spPr>
          <p:txBody>
            <a:bodyPr lIns="89982" tIns="44993" rIns="89982" bIns="44993" anchor="ctr"/>
            <a:lstStyle/>
            <a:p>
              <a:pPr algn="ctr">
                <a:lnSpc>
                  <a:spcPct val="100000"/>
                </a:lnSpc>
              </a:pPr>
              <a:r>
                <a:rPr lang="en-US" sz="3000" b="1">
                  <a:solidFill>
                    <a:srgbClr val="FFFFFF"/>
                  </a:solidFill>
                  <a:latin typeface="Calibri"/>
                </a:rPr>
                <a:t>Y</a:t>
              </a:r>
              <a:endParaRPr/>
            </a:p>
          </p:txBody>
        </p:sp>
        <p:sp>
          <p:nvSpPr>
            <p:cNvPr id="95" name="CustomShape 52"/>
            <p:cNvSpPr/>
            <p:nvPr/>
          </p:nvSpPr>
          <p:spPr>
            <a:xfrm flipV="1">
              <a:off x="17798040" y="6060600"/>
              <a:ext cx="912600" cy="195120"/>
            </a:xfrm>
            <a:prstGeom prst="straightConnector1">
              <a:avLst/>
            </a:prstGeom>
            <a:noFill/>
            <a:ln w="9360">
              <a:solidFill>
                <a:srgbClr val="F59240"/>
              </a:solidFill>
              <a:round/>
              <a:tailEnd type="arrow" w="med" len="med"/>
            </a:ln>
          </p:spPr>
        </p:sp>
        <p:sp>
          <p:nvSpPr>
            <p:cNvPr id="96" name="CustomShape 53"/>
            <p:cNvSpPr/>
            <p:nvPr/>
          </p:nvSpPr>
          <p:spPr>
            <a:xfrm>
              <a:off x="17499240" y="5898960"/>
              <a:ext cx="1211400" cy="360"/>
            </a:xfrm>
            <a:prstGeom prst="straightConnector1">
              <a:avLst/>
            </a:prstGeom>
            <a:noFill/>
            <a:ln w="9360">
              <a:solidFill>
                <a:srgbClr val="F59240"/>
              </a:solidFill>
              <a:round/>
              <a:tailEnd type="arrow" w="med" len="med"/>
            </a:ln>
          </p:spPr>
        </p:sp>
        <p:sp>
          <p:nvSpPr>
            <p:cNvPr id="97" name="CustomShape 54"/>
            <p:cNvSpPr/>
            <p:nvPr/>
          </p:nvSpPr>
          <p:spPr>
            <a:xfrm>
              <a:off x="17178480" y="5637240"/>
              <a:ext cx="1532160" cy="141480"/>
            </a:xfrm>
            <a:prstGeom prst="straightConnector1">
              <a:avLst/>
            </a:prstGeom>
            <a:noFill/>
            <a:ln w="9360">
              <a:solidFill>
                <a:srgbClr val="F59240"/>
              </a:solidFill>
              <a:round/>
              <a:tailEnd type="arrow" w="med" len="med"/>
            </a:ln>
          </p:spPr>
        </p:sp>
        <p:sp>
          <p:nvSpPr>
            <p:cNvPr id="98" name="CustomShape 55"/>
            <p:cNvSpPr/>
            <p:nvPr/>
          </p:nvSpPr>
          <p:spPr>
            <a:xfrm>
              <a:off x="16926840" y="5339880"/>
              <a:ext cx="1783800" cy="272520"/>
            </a:xfrm>
            <a:prstGeom prst="straightConnector1">
              <a:avLst/>
            </a:prstGeom>
            <a:noFill/>
            <a:ln w="9360">
              <a:solidFill>
                <a:srgbClr val="F59240"/>
              </a:solidFill>
              <a:round/>
              <a:tailEnd type="arrow" w="med" len="med"/>
            </a:ln>
          </p:spPr>
        </p:sp>
        <p:sp>
          <p:nvSpPr>
            <p:cNvPr id="99" name="CustomShape 56"/>
            <p:cNvSpPr/>
            <p:nvPr/>
          </p:nvSpPr>
          <p:spPr>
            <a:xfrm>
              <a:off x="10619280" y="5735880"/>
              <a:ext cx="1785600" cy="516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2600" b="1">
                  <a:solidFill>
                    <a:srgbClr val="000000"/>
                  </a:solidFill>
                  <a:latin typeface="Calibri"/>
                </a:rPr>
                <a:t>Weather(t</a:t>
              </a:r>
              <a:r>
                <a:rPr lang="en-US" sz="2300" b="1">
                  <a:solidFill>
                    <a:srgbClr val="000000"/>
                  </a:solidFill>
                  <a:latin typeface="Calibri"/>
                </a:rPr>
                <a:t>)</a:t>
              </a:r>
              <a:endParaRPr/>
            </a:p>
          </p:txBody>
        </p:sp>
        <p:sp>
          <p:nvSpPr>
            <p:cNvPr id="100" name="CustomShape 57"/>
            <p:cNvSpPr/>
            <p:nvPr/>
          </p:nvSpPr>
          <p:spPr>
            <a:xfrm>
              <a:off x="10607040" y="7597800"/>
              <a:ext cx="1810080" cy="456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2300" b="1">
                  <a:solidFill>
                    <a:srgbClr val="000000"/>
                  </a:solidFill>
                  <a:latin typeface="Calibri"/>
                </a:rPr>
                <a:t>Weather(t-4)</a:t>
              </a:r>
              <a:endParaRPr/>
            </a:p>
          </p:txBody>
        </p:sp>
        <p:sp>
          <p:nvSpPr>
            <p:cNvPr id="101" name="CustomShape 58"/>
            <p:cNvSpPr/>
            <p:nvPr/>
          </p:nvSpPr>
          <p:spPr>
            <a:xfrm>
              <a:off x="13677480" y="8924040"/>
              <a:ext cx="411840" cy="406080"/>
            </a:xfrm>
            <a:prstGeom prst="ellipse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</a:ln>
          </p:spPr>
        </p:sp>
        <p:sp>
          <p:nvSpPr>
            <p:cNvPr id="102" name="CustomShape 59"/>
            <p:cNvSpPr/>
            <p:nvPr/>
          </p:nvSpPr>
          <p:spPr>
            <a:xfrm>
              <a:off x="13988160" y="9237240"/>
              <a:ext cx="411840" cy="406080"/>
            </a:xfrm>
            <a:prstGeom prst="ellipse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</a:ln>
          </p:spPr>
        </p:sp>
        <p:sp>
          <p:nvSpPr>
            <p:cNvPr id="103" name="CustomShape 60"/>
            <p:cNvSpPr/>
            <p:nvPr/>
          </p:nvSpPr>
          <p:spPr>
            <a:xfrm>
              <a:off x="14299200" y="9543600"/>
              <a:ext cx="411840" cy="406080"/>
            </a:xfrm>
            <a:prstGeom prst="ellipse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</a:ln>
          </p:spPr>
        </p:sp>
        <p:sp>
          <p:nvSpPr>
            <p:cNvPr id="104" name="CustomShape 61"/>
            <p:cNvSpPr/>
            <p:nvPr/>
          </p:nvSpPr>
          <p:spPr>
            <a:xfrm>
              <a:off x="14609880" y="9850320"/>
              <a:ext cx="411840" cy="406080"/>
            </a:xfrm>
            <a:prstGeom prst="ellipse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</a:ln>
          </p:spPr>
        </p:sp>
        <p:sp>
          <p:nvSpPr>
            <p:cNvPr id="105" name="CustomShape 62"/>
            <p:cNvSpPr/>
            <p:nvPr/>
          </p:nvSpPr>
          <p:spPr>
            <a:xfrm>
              <a:off x="12446640" y="9579960"/>
              <a:ext cx="411840" cy="406080"/>
            </a:xfrm>
            <a:prstGeom prst="ellipse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</a:ln>
          </p:spPr>
        </p:sp>
        <p:sp>
          <p:nvSpPr>
            <p:cNvPr id="106" name="CustomShape 63"/>
            <p:cNvSpPr/>
            <p:nvPr/>
          </p:nvSpPr>
          <p:spPr>
            <a:xfrm>
              <a:off x="16374960" y="8947080"/>
              <a:ext cx="411840" cy="406080"/>
            </a:xfrm>
            <a:prstGeom prst="ellipse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</a:ln>
          </p:spPr>
        </p:sp>
        <p:sp>
          <p:nvSpPr>
            <p:cNvPr id="107" name="CustomShape 64"/>
            <p:cNvSpPr/>
            <p:nvPr/>
          </p:nvSpPr>
          <p:spPr>
            <a:xfrm>
              <a:off x="16686000" y="9260280"/>
              <a:ext cx="411840" cy="406080"/>
            </a:xfrm>
            <a:prstGeom prst="ellipse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</a:ln>
          </p:spPr>
        </p:sp>
        <p:sp>
          <p:nvSpPr>
            <p:cNvPr id="108" name="CustomShape 65"/>
            <p:cNvSpPr/>
            <p:nvPr/>
          </p:nvSpPr>
          <p:spPr>
            <a:xfrm>
              <a:off x="16996680" y="9566640"/>
              <a:ext cx="411840" cy="406080"/>
            </a:xfrm>
            <a:prstGeom prst="ellipse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</a:ln>
          </p:spPr>
        </p:sp>
        <p:sp>
          <p:nvSpPr>
            <p:cNvPr id="109" name="CustomShape 66"/>
            <p:cNvSpPr/>
            <p:nvPr/>
          </p:nvSpPr>
          <p:spPr>
            <a:xfrm>
              <a:off x="17307360" y="9873000"/>
              <a:ext cx="411840" cy="406080"/>
            </a:xfrm>
            <a:prstGeom prst="ellipse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</a:ln>
          </p:spPr>
        </p:sp>
        <p:sp>
          <p:nvSpPr>
            <p:cNvPr id="110" name="CustomShape 67"/>
            <p:cNvSpPr/>
            <p:nvPr/>
          </p:nvSpPr>
          <p:spPr>
            <a:xfrm flipV="1">
              <a:off x="12806280" y="9202320"/>
              <a:ext cx="793080" cy="326160"/>
            </a:xfrm>
            <a:prstGeom prst="straightConnector1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  <a:tailEnd type="arrow" w="med" len="med"/>
            </a:ln>
          </p:spPr>
        </p:sp>
        <p:sp>
          <p:nvSpPr>
            <p:cNvPr id="111" name="CustomShape 68"/>
            <p:cNvSpPr/>
            <p:nvPr/>
          </p:nvSpPr>
          <p:spPr>
            <a:xfrm flipV="1">
              <a:off x="13039560" y="9459720"/>
              <a:ext cx="829800" cy="168120"/>
            </a:xfrm>
            <a:prstGeom prst="straightConnector1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  <a:tailEnd type="arrow" w="med" len="med"/>
            </a:ln>
          </p:spPr>
        </p:sp>
        <p:sp>
          <p:nvSpPr>
            <p:cNvPr id="112" name="CustomShape 69"/>
            <p:cNvSpPr/>
            <p:nvPr/>
          </p:nvSpPr>
          <p:spPr>
            <a:xfrm>
              <a:off x="13154040" y="9768960"/>
              <a:ext cx="1030320" cy="360"/>
            </a:xfrm>
            <a:prstGeom prst="straightConnector1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  <a:tailEnd type="arrow" w="med" len="med"/>
            </a:ln>
          </p:spPr>
        </p:sp>
        <p:sp>
          <p:nvSpPr>
            <p:cNvPr id="113" name="CustomShape 70"/>
            <p:cNvSpPr/>
            <p:nvPr/>
          </p:nvSpPr>
          <p:spPr>
            <a:xfrm>
              <a:off x="12984480" y="9964440"/>
              <a:ext cx="1386000" cy="129960"/>
            </a:xfrm>
            <a:prstGeom prst="straightConnector1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  <a:tailEnd type="arrow" w="med" len="med"/>
            </a:ln>
          </p:spPr>
        </p:sp>
        <p:sp>
          <p:nvSpPr>
            <p:cNvPr id="114" name="CustomShape 71"/>
            <p:cNvSpPr/>
            <p:nvPr/>
          </p:nvSpPr>
          <p:spPr>
            <a:xfrm>
              <a:off x="14184720" y="914616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  <a:tailEnd type="arrow" w="med" len="med"/>
            </a:ln>
          </p:spPr>
        </p:sp>
        <p:sp>
          <p:nvSpPr>
            <p:cNvPr id="115" name="CustomShape 72"/>
            <p:cNvSpPr/>
            <p:nvPr/>
          </p:nvSpPr>
          <p:spPr>
            <a:xfrm>
              <a:off x="14609880" y="946260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  <a:tailEnd type="arrow" w="med" len="med"/>
            </a:ln>
          </p:spPr>
        </p:sp>
        <p:sp>
          <p:nvSpPr>
            <p:cNvPr id="116" name="CustomShape 73"/>
            <p:cNvSpPr/>
            <p:nvPr/>
          </p:nvSpPr>
          <p:spPr>
            <a:xfrm>
              <a:off x="14920560" y="975348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  <a:tailEnd type="arrow" w="med" len="med"/>
            </a:ln>
          </p:spPr>
        </p:sp>
        <p:sp>
          <p:nvSpPr>
            <p:cNvPr id="117" name="CustomShape 74"/>
            <p:cNvSpPr/>
            <p:nvPr/>
          </p:nvSpPr>
          <p:spPr>
            <a:xfrm>
              <a:off x="15174000" y="10076040"/>
              <a:ext cx="1978920" cy="360"/>
            </a:xfrm>
            <a:prstGeom prst="straightConnector1">
              <a:avLst/>
            </a:prstGeom>
            <a:gradFill>
              <a:gsLst>
                <a:gs pos="0">
                  <a:srgbClr val="7E5AAA"/>
                </a:gs>
                <a:gs pos="100000">
                  <a:srgbClr val="C7AEED"/>
                </a:gs>
              </a:gsLst>
              <a:lin ang="16200000"/>
            </a:gradFill>
            <a:ln w="9360">
              <a:solidFill>
                <a:srgbClr val="7D5FA0"/>
              </a:solidFill>
              <a:round/>
              <a:tailEnd type="arrow" w="med" len="med"/>
            </a:ln>
          </p:spPr>
        </p:sp>
        <p:sp>
          <p:nvSpPr>
            <p:cNvPr id="118" name="CustomShape 75"/>
            <p:cNvSpPr/>
            <p:nvPr/>
          </p:nvSpPr>
          <p:spPr>
            <a:xfrm flipH="1" flipV="1">
              <a:off x="17439480" y="8498880"/>
              <a:ext cx="2304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119" name="CustomShape 76"/>
            <p:cNvSpPr/>
            <p:nvPr/>
          </p:nvSpPr>
          <p:spPr>
            <a:xfrm flipV="1">
              <a:off x="17153280" y="833076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120" name="CustomShape 77"/>
            <p:cNvSpPr/>
            <p:nvPr/>
          </p:nvSpPr>
          <p:spPr>
            <a:xfrm flipV="1">
              <a:off x="16867080" y="787140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121" name="CustomShape 78"/>
            <p:cNvSpPr/>
            <p:nvPr/>
          </p:nvSpPr>
          <p:spPr>
            <a:xfrm flipV="1">
              <a:off x="16572600" y="758736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122" name="CustomShape 79"/>
            <p:cNvSpPr/>
            <p:nvPr/>
          </p:nvSpPr>
          <p:spPr>
            <a:xfrm flipV="1">
              <a:off x="14721840" y="843516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123" name="CustomShape 80"/>
            <p:cNvSpPr/>
            <p:nvPr/>
          </p:nvSpPr>
          <p:spPr>
            <a:xfrm flipV="1">
              <a:off x="14435640" y="826668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124" name="CustomShape 81"/>
            <p:cNvSpPr/>
            <p:nvPr/>
          </p:nvSpPr>
          <p:spPr>
            <a:xfrm flipV="1">
              <a:off x="14149440" y="780768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125" name="CustomShape 82"/>
            <p:cNvSpPr/>
            <p:nvPr/>
          </p:nvSpPr>
          <p:spPr>
            <a:xfrm flipV="1">
              <a:off x="13854960" y="7523640"/>
              <a:ext cx="360" cy="1254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tailEnd type="arrow" w="med" len="med"/>
            </a:ln>
          </p:spPr>
        </p:sp>
        <p:sp>
          <p:nvSpPr>
            <p:cNvPr id="126" name="CustomShape 83"/>
            <p:cNvSpPr/>
            <p:nvPr/>
          </p:nvSpPr>
          <p:spPr>
            <a:xfrm>
              <a:off x="19472040" y="5637240"/>
              <a:ext cx="1877400" cy="456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2300" b="1">
                  <a:solidFill>
                    <a:srgbClr val="000000"/>
                  </a:solidFill>
                  <a:latin typeface="Calibri"/>
                </a:rPr>
                <a:t>Weather(t+1)</a:t>
              </a:r>
              <a:endParaRPr/>
            </a:p>
          </p:txBody>
        </p:sp>
        <p:sp>
          <p:nvSpPr>
            <p:cNvPr id="127" name="CustomShape 84"/>
            <p:cNvSpPr/>
            <p:nvPr/>
          </p:nvSpPr>
          <p:spPr>
            <a:xfrm>
              <a:off x="13740480" y="10292400"/>
              <a:ext cx="2058480" cy="456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2300" b="1">
                  <a:solidFill>
                    <a:srgbClr val="000000"/>
                  </a:solidFill>
                  <a:latin typeface="Calibri"/>
                </a:rPr>
                <a:t>Hidden Layer 1</a:t>
              </a:r>
              <a:endParaRPr/>
            </a:p>
          </p:txBody>
        </p:sp>
        <p:sp>
          <p:nvSpPr>
            <p:cNvPr id="128" name="CustomShape 85"/>
            <p:cNvSpPr/>
            <p:nvPr/>
          </p:nvSpPr>
          <p:spPr>
            <a:xfrm>
              <a:off x="16348320" y="10292400"/>
              <a:ext cx="2058480" cy="456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2300" b="1">
                  <a:solidFill>
                    <a:srgbClr val="000000"/>
                  </a:solidFill>
                  <a:latin typeface="Calibri"/>
                </a:rPr>
                <a:t>Hidden Layer 2</a:t>
              </a:r>
              <a:endParaRPr/>
            </a:p>
          </p:txBody>
        </p:sp>
        <p:sp>
          <p:nvSpPr>
            <p:cNvPr id="129" name="CustomShape 86"/>
            <p:cNvSpPr/>
            <p:nvPr/>
          </p:nvSpPr>
          <p:spPr>
            <a:xfrm>
              <a:off x="10577160" y="9480240"/>
              <a:ext cx="1810080" cy="456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9982" tIns="44993" rIns="89982" bIns="44993"/>
            <a:lstStyle/>
            <a:p>
              <a:pPr>
                <a:lnSpc>
                  <a:spcPct val="100000"/>
                </a:lnSpc>
              </a:pPr>
              <a:r>
                <a:rPr lang="en-US" sz="2300" b="1">
                  <a:solidFill>
                    <a:srgbClr val="000000"/>
                  </a:solidFill>
                  <a:latin typeface="Calibri"/>
                </a:rPr>
                <a:t>Weather(t-8)</a:t>
              </a:r>
              <a:endParaRPr/>
            </a:p>
          </p:txBody>
        </p:sp>
      </p:grpSp>
      <p:sp>
        <p:nvSpPr>
          <p:cNvPr id="134" name="CustomShape 91"/>
          <p:cNvSpPr/>
          <p:nvPr/>
        </p:nvSpPr>
        <p:spPr>
          <a:xfrm>
            <a:off x="22738320" y="5506861"/>
            <a:ext cx="9105733" cy="9520761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lIns="71985" tIns="35994" rIns="365686" bIns="35994"/>
          <a:lstStyle/>
          <a:p>
            <a:pPr>
              <a:lnSpc>
                <a:spcPct val="100000"/>
              </a:lnSpc>
            </a:pPr>
            <a:r>
              <a:rPr lang="en-US" sz="4900" dirty="0" err="1">
                <a:solidFill>
                  <a:srgbClr val="000000"/>
                </a:solidFill>
                <a:latin typeface="Calibri"/>
              </a:rPr>
              <a:t>Backpropagation</a:t>
            </a:r>
            <a:r>
              <a:rPr lang="en-US" sz="4900" dirty="0">
                <a:solidFill>
                  <a:srgbClr val="000000"/>
                </a:solidFill>
                <a:latin typeface="Calibri"/>
              </a:rPr>
              <a:t> Update Method</a:t>
            </a:r>
            <a:r>
              <a:rPr lang="en-US" sz="49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Calculate deltas-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49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49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49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Update weights-</a:t>
            </a:r>
            <a:endParaRPr sz="3200" dirty="0"/>
          </a:p>
        </p:txBody>
      </p:sp>
      <p:sp>
        <p:nvSpPr>
          <p:cNvPr id="135" name="CustomShape 92"/>
          <p:cNvSpPr/>
          <p:nvPr/>
        </p:nvSpPr>
        <p:spPr>
          <a:xfrm>
            <a:off x="10577161" y="12671778"/>
            <a:ext cx="11904120" cy="2355842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lIns="71985" tIns="35994" rIns="365686" bIns="35994"/>
          <a:lstStyle/>
          <a:p>
            <a:pPr>
              <a:lnSpc>
                <a:spcPct val="100000"/>
              </a:lnSpc>
            </a:pPr>
            <a:r>
              <a:rPr lang="en-US" sz="4900" dirty="0">
                <a:solidFill>
                  <a:srgbClr val="000000"/>
                </a:solidFill>
                <a:latin typeface="Calibri"/>
              </a:rPr>
              <a:t>Monte </a:t>
            </a:r>
            <a:r>
              <a:rPr lang="en-US" sz="4900" dirty="0" smtClean="0">
                <a:solidFill>
                  <a:srgbClr val="000000"/>
                </a:solidFill>
                <a:latin typeface="Calibri"/>
              </a:rPr>
              <a:t>Carlo Update </a:t>
            </a:r>
            <a:r>
              <a:rPr lang="en-US" sz="4900" dirty="0">
                <a:solidFill>
                  <a:srgbClr val="000000"/>
                </a:solidFill>
                <a:latin typeface="Calibri"/>
              </a:rPr>
              <a:t>Method: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rgbClr val="000000"/>
                </a:solidFill>
                <a:latin typeface="Calibri"/>
              </a:rPr>
              <a:t>For each weight matrix, update that matrix with a randomly generated matrix and check the error.  If the error has gone down after the update, save the new matrix, otherwise discard it and try again.  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96680" y="17094975"/>
            <a:ext cx="8798328" cy="644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001" y="17094975"/>
            <a:ext cx="8711309" cy="6442943"/>
          </a:xfrm>
          <a:prstGeom prst="rect">
            <a:avLst/>
          </a:prstGeom>
        </p:spPr>
      </p:pic>
      <p:sp>
        <p:nvSpPr>
          <p:cNvPr id="44" name="CustomShape 3"/>
          <p:cNvSpPr/>
          <p:nvPr/>
        </p:nvSpPr>
        <p:spPr>
          <a:xfrm>
            <a:off x="25795008" y="15723722"/>
            <a:ext cx="6277752" cy="7814196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lIns="71985" tIns="35994" rIns="71985" bIns="35994"/>
          <a:lstStyle/>
          <a:p>
            <a:pPr algn="ctr">
              <a:lnSpc>
                <a:spcPct val="100000"/>
              </a:lnSpc>
            </a:pPr>
            <a:r>
              <a:rPr lang="en-US" sz="6800" dirty="0">
                <a:solidFill>
                  <a:srgbClr val="000000"/>
                </a:solidFill>
                <a:latin typeface="Calibri"/>
              </a:rPr>
              <a:t> Future Work</a:t>
            </a:r>
            <a:endParaRPr dirty="0"/>
          </a:p>
          <a:p>
            <a:pPr marL="457200" indent="-457200" algn="just">
              <a:lnSpc>
                <a:spcPct val="100000"/>
              </a:lnSpc>
              <a:buFont typeface="Wingdings" charset="2"/>
              <a:buChar char="Ø"/>
            </a:pPr>
            <a:r>
              <a:rPr lang="en-US" sz="3400" dirty="0">
                <a:solidFill>
                  <a:srgbClr val="000000"/>
                </a:solidFill>
                <a:latin typeface="Calibri"/>
              </a:rPr>
              <a:t>Run more tests to refine the three </a:t>
            </a:r>
            <a:r>
              <a:rPr lang="en-US" sz="3400" dirty="0" err="1">
                <a:solidFill>
                  <a:srgbClr val="000000"/>
                </a:solidFill>
                <a:latin typeface="Calibri"/>
              </a:rPr>
              <a:t>hyperparameters</a:t>
            </a:r>
            <a:r>
              <a:rPr lang="en-US" sz="3400" dirty="0">
                <a:solidFill>
                  <a:srgbClr val="000000"/>
                </a:solidFill>
                <a:latin typeface="Calibri"/>
              </a:rPr>
              <a:t> used in the network (number of neurons per layer, number of hidden layers, number of input samples</a:t>
            </a:r>
            <a:r>
              <a:rPr lang="en-US" sz="3400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457200" indent="-457200" algn="just">
              <a:lnSpc>
                <a:spcPct val="100000"/>
              </a:lnSpc>
              <a:buFont typeface="Wingdings" charset="2"/>
              <a:buChar char="Ø"/>
            </a:pPr>
            <a:r>
              <a:rPr lang="en-US" sz="3400" dirty="0" smtClean="0">
                <a:solidFill>
                  <a:srgbClr val="000000"/>
                </a:solidFill>
                <a:latin typeface="Calibri"/>
              </a:rPr>
              <a:t>Expand the network to allow fo</a:t>
            </a:r>
            <a:r>
              <a:rPr lang="en-US" sz="3400" dirty="0" smtClean="0">
                <a:solidFill>
                  <a:srgbClr val="000000"/>
                </a:solidFill>
                <a:latin typeface="Calibri"/>
              </a:rPr>
              <a:t>r an arbitrary number of hidden layers.</a:t>
            </a:r>
          </a:p>
          <a:p>
            <a:pPr marL="457200" indent="-457200" algn="just">
              <a:lnSpc>
                <a:spcPct val="100000"/>
              </a:lnSpc>
              <a:buFont typeface="Wingdings" charset="2"/>
              <a:buChar char="Ø"/>
            </a:pPr>
            <a:r>
              <a:rPr lang="en-US" sz="3400" dirty="0" smtClean="0">
                <a:solidFill>
                  <a:srgbClr val="000000"/>
                </a:solidFill>
                <a:latin typeface="Calibri"/>
              </a:rPr>
              <a:t>Optimize for speed, potentially implementing a stochastic gradient descent.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2" name="CustomShape 89"/>
          <p:cNvSpPr/>
          <p:nvPr/>
        </p:nvSpPr>
        <p:spPr>
          <a:xfrm>
            <a:off x="1028880" y="15723720"/>
            <a:ext cx="24320318" cy="7814200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lIns="71985" tIns="35994" rIns="365686" bIns="35994"/>
          <a:lstStyle/>
          <a:p>
            <a:pPr algn="ctr">
              <a:lnSpc>
                <a:spcPct val="100000"/>
              </a:lnSpc>
            </a:pPr>
            <a:r>
              <a:rPr lang="en-US" sz="6800" dirty="0">
                <a:solidFill>
                  <a:srgbClr val="000000"/>
                </a:solidFill>
                <a:latin typeface="Calibri"/>
              </a:rPr>
              <a:t> Results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</p:txBody>
      </p:sp>
      <p:sp>
        <p:nvSpPr>
          <p:cNvPr id="42" name="CustomShape 1"/>
          <p:cNvSpPr/>
          <p:nvPr/>
        </p:nvSpPr>
        <p:spPr>
          <a:xfrm>
            <a:off x="4172040" y="1079640"/>
            <a:ext cx="24688440" cy="2724120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lIns="71985" tIns="35994" rIns="71985" bIns="35994"/>
          <a:lstStyle/>
          <a:p>
            <a:pPr algn="ctr">
              <a:lnSpc>
                <a:spcPct val="100000"/>
              </a:lnSpc>
            </a:pPr>
            <a:r>
              <a:rPr lang="en-US" sz="6800">
                <a:solidFill>
                  <a:srgbClr val="000000"/>
                </a:solidFill>
                <a:latin typeface="Calibri"/>
              </a:rPr>
              <a:t>Location–Independent Weather Forecasting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5300">
                <a:solidFill>
                  <a:srgbClr val="000000"/>
                </a:solidFill>
                <a:latin typeface="Calibri"/>
              </a:rPr>
              <a:t>Andrew Pillsbury and Rebecca Leong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5300">
                <a:solidFill>
                  <a:srgbClr val="000000"/>
                </a:solidFill>
                <a:latin typeface="Calibri"/>
              </a:rPr>
              <a:t>CS 74 Machine Learning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1028880" y="4276439"/>
            <a:ext cx="8869320" cy="6368329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lIns="71985" tIns="35994" rIns="365686" bIns="35994"/>
          <a:lstStyle/>
          <a:p>
            <a:pPr algn="ctr">
              <a:lnSpc>
                <a:spcPct val="100000"/>
              </a:lnSpc>
            </a:pPr>
            <a:r>
              <a:rPr lang="en-US" sz="6800" dirty="0">
                <a:solidFill>
                  <a:srgbClr val="000000"/>
                </a:solidFill>
                <a:latin typeface="Calibri"/>
              </a:rPr>
              <a:t> Introduction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400" dirty="0">
                <a:solidFill>
                  <a:srgbClr val="000000"/>
                </a:solidFill>
                <a:latin typeface="Calibri"/>
              </a:rPr>
              <a:t>Weather forecasting has traditionally been treated as a well-studied physics-based phenomenon for a specific location. Even so, weather still exhibits data patterns that can potentially be utilized as a basis for future prediction. By gathering data from a variety of different locations in the continental United States, we are to train a dynamic neural network for location-neutral weather forecaster. 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46" name="Picture 2"/>
          <p:cNvPicPr/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76000"/>
                    </a14:imgEffect>
                  </a14:imgLayer>
                </a14:imgProps>
              </a:ext>
            </a:extLst>
          </a:blip>
          <a:srcRect l="14941" t="6439" r="13762" b="14757"/>
          <a:stretch>
            <a:fillRect/>
          </a:stretch>
        </p:blipFill>
        <p:spPr>
          <a:xfrm>
            <a:off x="4468364" y="1079640"/>
            <a:ext cx="2049840" cy="2640240"/>
          </a:xfrm>
          <a:prstGeom prst="rect">
            <a:avLst/>
          </a:prstGeom>
          <a:ln>
            <a:noFill/>
          </a:ln>
        </p:spPr>
      </p:pic>
      <p:pic>
        <p:nvPicPr>
          <p:cNvPr id="47" name="Picture 2"/>
          <p:cNvPicPr/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76000"/>
                    </a14:imgEffect>
                  </a14:imgLayer>
                </a14:imgProps>
              </a:ext>
            </a:extLst>
          </a:blip>
          <a:srcRect l="14941" t="6439" r="13762" b="14757"/>
          <a:stretch>
            <a:fillRect/>
          </a:stretch>
        </p:blipFill>
        <p:spPr>
          <a:xfrm>
            <a:off x="26631000" y="1079640"/>
            <a:ext cx="2049840" cy="2640240"/>
          </a:xfrm>
          <a:prstGeom prst="rect">
            <a:avLst/>
          </a:prstGeom>
          <a:ln>
            <a:noFill/>
          </a:ln>
        </p:spPr>
      </p:pic>
      <p:sp>
        <p:nvSpPr>
          <p:cNvPr id="130" name="CustomShape 87"/>
          <p:cNvSpPr/>
          <p:nvPr/>
        </p:nvSpPr>
        <p:spPr>
          <a:xfrm>
            <a:off x="1028880" y="10893778"/>
            <a:ext cx="8869320" cy="4285262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lIns="71985" tIns="35994" rIns="365686" bIns="35994"/>
          <a:lstStyle/>
          <a:p>
            <a:pPr algn="ctr">
              <a:lnSpc>
                <a:spcPct val="100000"/>
              </a:lnSpc>
            </a:pPr>
            <a:r>
              <a:rPr lang="en-US" sz="6800" dirty="0">
                <a:solidFill>
                  <a:srgbClr val="000000"/>
                </a:solidFill>
                <a:latin typeface="Calibri"/>
              </a:rPr>
              <a:t> Objective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Input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The past three days of weather data samples recorded every four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hours.  Each sample includes </a:t>
            </a:r>
            <a:r>
              <a:rPr lang="en-US" sz="3200" dirty="0" smtClean="0"/>
              <a:t>readings of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emperature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visibility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wind speed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wind direction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pressure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and dew point.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	</a:t>
            </a:r>
            <a:endParaRPr sz="32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Output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The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weather for the next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day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in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4 hour data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samples.</a:t>
            </a:r>
            <a:endParaRPr sz="3200"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131" name="CustomShape 88"/>
          <p:cNvSpPr/>
          <p:nvPr/>
        </p:nvSpPr>
        <p:spPr>
          <a:xfrm>
            <a:off x="1066680" y="24000368"/>
            <a:ext cx="31394520" cy="2297880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lIns="71985" tIns="35994" rIns="71985" bIns="35994"/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000000"/>
                </a:solidFill>
                <a:latin typeface="Calibri"/>
              </a:rPr>
              <a:t>Sources: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H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. Jaeger (2002, revised 2013): </a:t>
            </a:r>
            <a:r>
              <a:rPr lang="en-US" sz="3000" i="1" dirty="0">
                <a:solidFill>
                  <a:srgbClr val="000000"/>
                </a:solidFill>
                <a:latin typeface="Calibri"/>
              </a:rPr>
              <a:t>Tutorial on training recurrent neural networks, covering BPPT, RTRL, EKF and the “echo state network” approach.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GMD Report 159, German National Research Center for Information Technology, 2002 (48 pp.)</a:t>
            </a:r>
            <a:endParaRPr sz="3000" dirty="0"/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en-US" sz="3000" b="1" dirty="0">
                <a:solidFill>
                  <a:srgbClr val="000000"/>
                </a:solidFill>
                <a:latin typeface="Calibri"/>
              </a:rPr>
              <a:t>Source: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Quality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Controlled Local Climatological Data from the National Climatic Data Center</a:t>
            </a:r>
            <a:endParaRPr sz="3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46636" y="17094975"/>
            <a:ext cx="8492844" cy="644294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588515" y="10159999"/>
            <a:ext cx="11892766" cy="2359152"/>
          </a:xfrm>
          <a:prstGeom prst="rect">
            <a:avLst/>
          </a:prstGeom>
          <a:noFill/>
          <a:ln>
            <a:solidFill>
              <a:srgbClr val="297FD5"/>
            </a:solidFill>
          </a:ln>
        </p:spPr>
        <p:txBody>
          <a:bodyPr wrap="square" rtlCol="0">
            <a:spAutoFit/>
          </a:bodyPr>
          <a:lstStyle/>
          <a:p>
            <a:r>
              <a:rPr lang="en-US" sz="4900" dirty="0" smtClean="0"/>
              <a:t>Feed Forward:</a:t>
            </a:r>
            <a:endParaRPr lang="en-US" sz="3200" dirty="0" smtClean="0"/>
          </a:p>
          <a:p>
            <a:r>
              <a:rPr lang="en-US" sz="3200" dirty="0" smtClean="0"/>
              <a:t>												,  where  </a:t>
            </a:r>
            <a:endParaRPr lang="en-US" sz="3200" dirty="0"/>
          </a:p>
          <a:p>
            <a:endParaRPr lang="en-US" sz="4900" dirty="0" smtClean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5663" y="10893778"/>
            <a:ext cx="5542952" cy="6574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97055" y="11809084"/>
            <a:ext cx="6896260" cy="579518"/>
          </a:xfrm>
          <a:prstGeom prst="rect">
            <a:avLst/>
          </a:prstGeom>
        </p:spPr>
      </p:pic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76424"/>
              </p:ext>
            </p:extLst>
          </p:nvPr>
        </p:nvGraphicFramePr>
        <p:xfrm>
          <a:off x="17485559" y="10893778"/>
          <a:ext cx="3014521" cy="66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9" imgW="914400" imgH="203200" progId="Equation.3">
                  <p:embed/>
                </p:oleObj>
              </mc:Choice>
              <mc:Fallback>
                <p:oleObj name="Equation" r:id="rId19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485559" y="10893778"/>
                        <a:ext cx="3014521" cy="669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271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Pillsbury</cp:lastModifiedBy>
  <cp:revision>12</cp:revision>
  <dcterms:modified xsi:type="dcterms:W3CDTF">2014-11-17T22:14:58Z</dcterms:modified>
</cp:coreProperties>
</file>