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32918400" cy="27432000"/>
  <p:notesSz cx="6858000" cy="9144000"/>
  <p:defaultTextStyle>
    <a:defPPr>
      <a:defRPr lang="en-US"/>
    </a:defPPr>
    <a:lvl1pPr marL="0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66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32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797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063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329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595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861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126" algn="l" defTabSz="3448532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>
        <p:scale>
          <a:sx n="25" d="100"/>
          <a:sy n="25" d="100"/>
        </p:scale>
        <p:origin x="-780" y="72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0"/>
            <a:ext cx="2708910" cy="27432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4857" tIns="172428" rIns="344857" bIns="172428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149" y="5069940"/>
            <a:ext cx="26049532" cy="20533264"/>
          </a:xfrm>
        </p:spPr>
        <p:txBody>
          <a:bodyPr/>
          <a:lstStyle>
            <a:lvl1pPr>
              <a:defRPr sz="4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8145" y="806810"/>
            <a:ext cx="22282499" cy="3798276"/>
          </a:xfrm>
        </p:spPr>
        <p:txBody>
          <a:bodyPr>
            <a:normAutofit/>
          </a:bodyPr>
          <a:lstStyle>
            <a:lvl1pPr marL="0" indent="0" algn="r">
              <a:buNone/>
              <a:defRPr sz="9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341690" y="945662"/>
            <a:ext cx="2827084" cy="1460500"/>
          </a:xfrm>
        </p:spPr>
        <p:txBody>
          <a:bodyPr/>
          <a:lstStyle>
            <a:lvl1pPr>
              <a:defRPr sz="5300"/>
            </a:lvl1pPr>
          </a:lstStyle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883360" y="838200"/>
            <a:ext cx="2366014" cy="17272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1031200"/>
            <a:ext cx="26060400" cy="4572000"/>
          </a:xfrm>
        </p:spPr>
        <p:txBody>
          <a:bodyPr>
            <a:noAutofit/>
          </a:bodyPr>
          <a:lstStyle>
            <a:lvl1pPr algn="l">
              <a:defRPr sz="2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0" y="3352800"/>
            <a:ext cx="26883360" cy="17678400"/>
          </a:xfrm>
        </p:spPr>
        <p:txBody>
          <a:bodyPr>
            <a:normAutofit/>
          </a:bodyPr>
          <a:lstStyle>
            <a:lvl1pPr>
              <a:defRPr sz="10600"/>
            </a:lvl1pPr>
            <a:lvl2pPr>
              <a:defRPr sz="6800">
                <a:solidFill>
                  <a:schemeClr val="tx1"/>
                </a:solidFill>
              </a:defRPr>
            </a:lvl2pPr>
            <a:lvl3pPr>
              <a:defRPr sz="6800">
                <a:solidFill>
                  <a:schemeClr val="tx1"/>
                </a:solidFill>
              </a:defRPr>
            </a:lvl3pPr>
            <a:lvl4pPr>
              <a:defRPr sz="6800">
                <a:solidFill>
                  <a:schemeClr val="tx1"/>
                </a:solidFill>
              </a:defRPr>
            </a:lvl4pPr>
            <a:lvl5pPr>
              <a:defRPr sz="6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118" y="17936320"/>
            <a:ext cx="26060404" cy="3048000"/>
          </a:xfrm>
        </p:spPr>
        <p:txBody>
          <a:bodyPr bIns="0" anchor="b"/>
          <a:lstStyle>
            <a:lvl1pPr marL="0" indent="0">
              <a:buNone/>
              <a:defRPr sz="7500">
                <a:solidFill>
                  <a:schemeClr val="tx1"/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389120" y="21031200"/>
            <a:ext cx="26060400" cy="4572000"/>
          </a:xfrm>
        </p:spPr>
        <p:txBody>
          <a:bodyPr>
            <a:noAutofit/>
          </a:bodyPr>
          <a:lstStyle>
            <a:lvl1pPr algn="l">
              <a:defRPr sz="2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378147" y="3364992"/>
            <a:ext cx="13430707" cy="17556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8368467" y="3364992"/>
            <a:ext cx="13430707" cy="17556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120" y="3364992"/>
            <a:ext cx="13441680" cy="2133600"/>
          </a:xfrm>
        </p:spPr>
        <p:txBody>
          <a:bodyPr anchor="t">
            <a:normAutofit/>
          </a:bodyPr>
          <a:lstStyle>
            <a:lvl1pPr marL="0" indent="0">
              <a:buNone/>
              <a:defRPr sz="68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79442" y="3364992"/>
            <a:ext cx="13446961" cy="2133600"/>
          </a:xfrm>
        </p:spPr>
        <p:txBody>
          <a:bodyPr anchor="t">
            <a:normAutofit/>
          </a:bodyPr>
          <a:lstStyle>
            <a:lvl1pPr marL="0" indent="0">
              <a:buNone/>
              <a:defRPr sz="68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378147" y="5522976"/>
            <a:ext cx="13430707" cy="15361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8368467" y="5522972"/>
            <a:ext cx="13430707" cy="15361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2" y="1581148"/>
            <a:ext cx="10829927" cy="4648200"/>
          </a:xfrm>
        </p:spPr>
        <p:txBody>
          <a:bodyPr anchor="b"/>
          <a:lstStyle>
            <a:lvl1pPr algn="l">
              <a:defRPr sz="7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2" y="6229350"/>
            <a:ext cx="10829927" cy="17545052"/>
          </a:xfrm>
        </p:spPr>
        <p:txBody>
          <a:bodyPr/>
          <a:lstStyle>
            <a:lvl1pPr marL="0" indent="0">
              <a:buNone/>
              <a:defRPr sz="5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291840" y="1524000"/>
            <a:ext cx="17282160" cy="2377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18499016"/>
            <a:ext cx="19751040" cy="1617784"/>
          </a:xfrm>
        </p:spPr>
        <p:txBody>
          <a:bodyPr bIns="0" anchor="b"/>
          <a:lstStyle>
            <a:lvl1pPr algn="l">
              <a:defRPr sz="7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66310" y="1524000"/>
            <a:ext cx="21122640" cy="16325848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120" y="20116800"/>
            <a:ext cx="14538960" cy="5486400"/>
          </a:xfrm>
        </p:spPr>
        <p:txBody>
          <a:bodyPr/>
          <a:lstStyle>
            <a:lvl1pPr marL="0" indent="0">
              <a:buNone/>
              <a:defRPr sz="5300">
                <a:solidFill>
                  <a:schemeClr val="tx1"/>
                </a:solidFill>
              </a:defRPr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822960" cy="27432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4857" tIns="172428" rIns="344857" bIns="172428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822960" cy="27432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4857" tIns="172428" rIns="344857" bIns="172428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0" y="21031200"/>
            <a:ext cx="26060400" cy="4572000"/>
          </a:xfrm>
          <a:prstGeom prst="rect">
            <a:avLst/>
          </a:prstGeom>
        </p:spPr>
        <p:txBody>
          <a:bodyPr vert="horz" lIns="344857" tIns="172428" rIns="344857" bIns="172428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120" y="3352800"/>
            <a:ext cx="26883360" cy="17678400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4848" y="26212800"/>
            <a:ext cx="25786080" cy="9144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72480" y="22961602"/>
            <a:ext cx="137160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625B44-5DF1-4922-968E-DE95267A70A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30432379" y="22860000"/>
            <a:ext cx="874393" cy="17272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344857" tIns="172428" rIns="344857" bIns="17242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4840447" y="19330184"/>
            <a:ext cx="10503876" cy="82296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fld id="{C33D6730-A914-40BF-B7F8-DC1314EFA6CF}" type="datetimeFigureOut">
              <a:rPr lang="en-US" smtClean="0"/>
              <a:t>11/17/2014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3448568" rtl="0" eaLnBrk="1" latinLnBrk="0" hangingPunct="1">
        <a:spcBef>
          <a:spcPct val="0"/>
        </a:spcBef>
        <a:buNone/>
        <a:defRPr sz="2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»"/>
        <a:defRPr sz="10600" kern="1200">
          <a:solidFill>
            <a:schemeClr val="tx2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˃"/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Calibri" pitchFamily="34" charset="0"/>
        <a:buChar char="+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Calibri" pitchFamily="34" charset="0"/>
        <a:buChar char="+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1950" y="1079500"/>
            <a:ext cx="24688800" cy="27502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71844" bIns="35922" rtlCol="0">
            <a:spAutoFit/>
          </a:bodyPr>
          <a:lstStyle/>
          <a:p>
            <a:pPr algn="ctr"/>
            <a:r>
              <a:rPr lang="en-US" dirty="0" smtClean="0"/>
              <a:t>Location–Independent Weather Forecasting</a:t>
            </a:r>
            <a:endParaRPr lang="en-US" dirty="0" smtClean="0"/>
          </a:p>
          <a:p>
            <a:pPr algn="ctr"/>
            <a:r>
              <a:rPr lang="en-US" sz="5300" dirty="0"/>
              <a:t>Andrew Pillsbury and Rebecca Leong</a:t>
            </a:r>
          </a:p>
          <a:p>
            <a:pPr algn="ctr"/>
            <a:r>
              <a:rPr lang="en-US" sz="5300" dirty="0"/>
              <a:t>CS 74 Machine Learning</a:t>
            </a:r>
            <a:endParaRPr lang="en-US" sz="5300" dirty="0"/>
          </a:p>
        </p:txBody>
      </p:sp>
      <p:sp>
        <p:nvSpPr>
          <p:cNvPr id="5" name="TextBox 4"/>
          <p:cNvSpPr txBox="1"/>
          <p:nvPr/>
        </p:nvSpPr>
        <p:spPr>
          <a:xfrm>
            <a:off x="1028700" y="4276329"/>
            <a:ext cx="8869680" cy="68128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365760" bIns="35922" rtlCol="0">
            <a:spAutoFit/>
          </a:bodyPr>
          <a:lstStyle/>
          <a:p>
            <a:pPr algn="ctr"/>
            <a:r>
              <a:rPr lang="en-US" dirty="0" smtClean="0"/>
              <a:t> Introduction</a:t>
            </a:r>
          </a:p>
          <a:p>
            <a:pPr marL="190500" indent="-190500" algn="just">
              <a:tabLst>
                <a:tab pos="8420100" algn="l"/>
              </a:tabLst>
            </a:pPr>
            <a:r>
              <a:rPr lang="en-US" sz="3200" dirty="0" smtClean="0"/>
              <a:t>	</a:t>
            </a:r>
            <a:r>
              <a:rPr lang="en-US" sz="3400" dirty="0" smtClean="0"/>
              <a:t>Weather </a:t>
            </a:r>
            <a:r>
              <a:rPr lang="en-US" sz="3400" dirty="0"/>
              <a:t>forecasting has traditionally been treated as a well-studied physics-based phenomenon for a specific location. Even so, weather still exhibits data patterns that can potentially be utilized as a basis for future prediction. By gathering data from a variety of different locations in the continental United States, we are </a:t>
            </a:r>
            <a:r>
              <a:rPr lang="en-US" sz="3400" dirty="0" smtClean="0"/>
              <a:t>to train a dynamic neural network for location-neutral </a:t>
            </a:r>
            <a:r>
              <a:rPr lang="en-US" sz="3400" dirty="0"/>
              <a:t>weather forecaster. </a:t>
            </a:r>
            <a:endParaRPr lang="en-US" sz="3400" dirty="0" smtClean="0"/>
          </a:p>
          <a:p>
            <a:pPr marL="190500" indent="-190500" algn="just">
              <a:tabLst>
                <a:tab pos="8420100" algn="l"/>
              </a:tabLst>
            </a:pP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22719632" y="15723590"/>
            <a:ext cx="9372600" cy="11189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71844" bIns="35922" rtlCol="0">
            <a:spAutoFit/>
          </a:bodyPr>
          <a:lstStyle/>
          <a:p>
            <a:r>
              <a:rPr lang="en-US" dirty="0" smtClean="0"/>
              <a:t> Future </a:t>
            </a:r>
            <a:r>
              <a:rPr lang="en-US" dirty="0" smtClean="0"/>
              <a:t>Work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333238" y="4276329"/>
            <a:ext cx="21739944" cy="88749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71844" bIns="35922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Dynamic Neural Networks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pic>
        <p:nvPicPr>
          <p:cNvPr id="2" name="Picture 2" descr="http://www.uvbep.org/Images/dartmouth_seal_text_top_web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6441" r="13772" b="14762"/>
          <a:stretch/>
        </p:blipFill>
        <p:spPr bwMode="auto">
          <a:xfrm>
            <a:off x="4636500" y="1206500"/>
            <a:ext cx="2050051" cy="26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uvbep.org/Images/dartmouth_seal_text_top_web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6441" r="13772" b="14762"/>
          <a:stretch/>
        </p:blipFill>
        <p:spPr bwMode="auto">
          <a:xfrm>
            <a:off x="26630892" y="1221101"/>
            <a:ext cx="2050051" cy="26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5" name="Group 444"/>
          <p:cNvGrpSpPr/>
          <p:nvPr/>
        </p:nvGrpSpPr>
        <p:grpSpPr>
          <a:xfrm>
            <a:off x="10668000" y="6477000"/>
            <a:ext cx="11125200" cy="5675453"/>
            <a:chOff x="0" y="1294881"/>
            <a:chExt cx="9491338" cy="4910511"/>
          </a:xfrm>
        </p:grpSpPr>
        <p:grpSp>
          <p:nvGrpSpPr>
            <p:cNvPr id="446" name="Group 445"/>
            <p:cNvGrpSpPr/>
            <p:nvPr/>
          </p:nvGrpSpPr>
          <p:grpSpPr>
            <a:xfrm>
              <a:off x="25340" y="1294881"/>
              <a:ext cx="9465998" cy="4910511"/>
              <a:chOff x="25340" y="1294881"/>
              <a:chExt cx="9465998" cy="4910511"/>
            </a:xfrm>
          </p:grpSpPr>
          <p:sp>
            <p:nvSpPr>
              <p:cNvPr id="448" name="Oval 447"/>
              <p:cNvSpPr/>
              <p:nvPr/>
            </p:nvSpPr>
            <p:spPr>
              <a:xfrm>
                <a:off x="2833848" y="2911594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3098993" y="3182575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364138" y="3447685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3629283" y="3712795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1783733" y="3478946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135315" y="2931421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5400460" y="3202402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5665605" y="3467512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5930750" y="3732622"/>
                <a:ext cx="361850" cy="361850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7" name="Straight Arrow Connector 456"/>
              <p:cNvCxnSpPr/>
              <p:nvPr/>
            </p:nvCxnSpPr>
            <p:spPr>
              <a:xfrm flipV="1">
                <a:off x="2090743" y="3147612"/>
                <a:ext cx="676817" cy="282380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58" name="Straight Arrow Connector 457"/>
              <p:cNvCxnSpPr/>
              <p:nvPr/>
            </p:nvCxnSpPr>
            <p:spPr>
              <a:xfrm flipV="1">
                <a:off x="2289603" y="3370936"/>
                <a:ext cx="708214" cy="145722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59" name="Straight Arrow Connector 458"/>
              <p:cNvCxnSpPr/>
              <p:nvPr/>
            </p:nvCxnSpPr>
            <p:spPr>
              <a:xfrm>
                <a:off x="2387288" y="3637796"/>
                <a:ext cx="879164" cy="1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60" name="Straight Arrow Connector 459"/>
              <p:cNvCxnSpPr/>
              <p:nvPr/>
            </p:nvCxnSpPr>
            <p:spPr>
              <a:xfrm>
                <a:off x="2242504" y="3807057"/>
                <a:ext cx="1182687" cy="112711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3266452" y="3098924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>
                <a:off x="3629283" y="3372651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63" name="Straight Arrow Connector 462"/>
              <p:cNvCxnSpPr/>
              <p:nvPr/>
            </p:nvCxnSpPr>
            <p:spPr>
              <a:xfrm>
                <a:off x="3894428" y="3624473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64" name="Straight Arrow Connector 463"/>
              <p:cNvCxnSpPr/>
              <p:nvPr/>
            </p:nvCxnSpPr>
            <p:spPr>
              <a:xfrm>
                <a:off x="4110728" y="3903575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5" name="Oval 464"/>
                  <p:cNvSpPr/>
                  <p:nvPr/>
                </p:nvSpPr>
                <p:spPr>
                  <a:xfrm>
                    <a:off x="2831756" y="1294881"/>
                    <a:ext cx="349987" cy="34998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BBB59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9BBB59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65" name="Oval 4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756" y="1294881"/>
                    <a:ext cx="349987" cy="349987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6" name="Oval 465"/>
              <p:cNvSpPr/>
              <p:nvPr/>
            </p:nvSpPr>
            <p:spPr>
              <a:xfrm>
                <a:off x="3096901" y="1565862"/>
                <a:ext cx="349987" cy="349987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362046" y="1830972"/>
                <a:ext cx="349987" cy="349987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627191" y="2096082"/>
                <a:ext cx="349987" cy="349987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9" name="Oval 468"/>
                  <p:cNvSpPr/>
                  <p:nvPr/>
                </p:nvSpPr>
                <p:spPr>
                  <a:xfrm>
                    <a:off x="5133223" y="1314708"/>
                    <a:ext cx="349987" cy="34998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BBB59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9BBB59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69" name="Oval 4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223" y="1314708"/>
                    <a:ext cx="349987" cy="349987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0" name="Oval 469"/>
                  <p:cNvSpPr/>
                  <p:nvPr/>
                </p:nvSpPr>
                <p:spPr>
                  <a:xfrm>
                    <a:off x="5398368" y="1585689"/>
                    <a:ext cx="349987" cy="34998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BBB59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9BBB59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70" name="Oval 4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8368" y="1585689"/>
                    <a:ext cx="349987" cy="349987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1" name="Oval 470"/>
              <p:cNvSpPr/>
              <p:nvPr/>
            </p:nvSpPr>
            <p:spPr>
              <a:xfrm>
                <a:off x="5663513" y="1850799"/>
                <a:ext cx="349987" cy="349987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2" name="Oval 471"/>
                  <p:cNvSpPr/>
                  <p:nvPr/>
                </p:nvSpPr>
                <p:spPr>
                  <a:xfrm>
                    <a:off x="5928658" y="2115909"/>
                    <a:ext cx="349987" cy="34998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BBB59">
                          <a:tint val="100000"/>
                          <a:shade val="100000"/>
                          <a:satMod val="130000"/>
                        </a:srgbClr>
                      </a:gs>
                      <a:gs pos="100000">
                        <a:srgbClr val="9BBB59">
                          <a:tint val="50000"/>
                          <a:shade val="100000"/>
                          <a:satMod val="350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US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472" name="Oval 4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8658" y="2115909"/>
                    <a:ext cx="349987" cy="349987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 cap="flat" cmpd="sng" algn="ctr">
                    <a:solidFill>
                      <a:srgbClr val="9BBB59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3" name="Straight Arrow Connector 472"/>
              <p:cNvCxnSpPr/>
              <p:nvPr/>
            </p:nvCxnSpPr>
            <p:spPr>
              <a:xfrm>
                <a:off x="3264360" y="1470349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3627191" y="1744076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3892336" y="1995898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76" name="Straight Arrow Connector 475"/>
              <p:cNvCxnSpPr/>
              <p:nvPr/>
            </p:nvCxnSpPr>
            <p:spPr>
              <a:xfrm>
                <a:off x="4108636" y="2275000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77" name="Straight Arrow Connector 476"/>
              <p:cNvCxnSpPr/>
              <p:nvPr/>
            </p:nvCxnSpPr>
            <p:spPr>
              <a:xfrm flipH="1" flipV="1">
                <a:off x="6043493" y="2538898"/>
                <a:ext cx="19830" cy="108557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5799280" y="2393368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79" name="Straight Arrow Connector 478"/>
              <p:cNvCxnSpPr/>
              <p:nvPr/>
            </p:nvCxnSpPr>
            <p:spPr>
              <a:xfrm flipV="1">
                <a:off x="5555072" y="1996106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5303880" y="1750367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81" name="Straight Arrow Connector 480"/>
              <p:cNvCxnSpPr/>
              <p:nvPr/>
            </p:nvCxnSpPr>
            <p:spPr>
              <a:xfrm flipV="1">
                <a:off x="3724873" y="2483650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82" name="Straight Arrow Connector 481"/>
              <p:cNvCxnSpPr/>
              <p:nvPr/>
            </p:nvCxnSpPr>
            <p:spPr>
              <a:xfrm flipV="1">
                <a:off x="3480660" y="2338123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83" name="Straight Arrow Connector 482"/>
              <p:cNvCxnSpPr/>
              <p:nvPr/>
            </p:nvCxnSpPr>
            <p:spPr>
              <a:xfrm flipV="1">
                <a:off x="3236452" y="1940861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84" name="Straight Arrow Connector 483"/>
              <p:cNvCxnSpPr/>
              <p:nvPr/>
            </p:nvCxnSpPr>
            <p:spPr>
              <a:xfrm flipV="1">
                <a:off x="2985260" y="1695122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485" name="Oval 484"/>
              <p:cNvSpPr/>
              <p:nvPr/>
            </p:nvSpPr>
            <p:spPr>
              <a:xfrm>
                <a:off x="1795596" y="1850834"/>
                <a:ext cx="349987" cy="349987"/>
              </a:xfrm>
              <a:prstGeom prst="ellipse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6" name="Straight Arrow Connector 485"/>
              <p:cNvCxnSpPr/>
              <p:nvPr/>
            </p:nvCxnSpPr>
            <p:spPr>
              <a:xfrm flipV="1">
                <a:off x="2102606" y="1507638"/>
                <a:ext cx="676817" cy="282380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87" name="Straight Arrow Connector 486"/>
              <p:cNvCxnSpPr/>
              <p:nvPr/>
            </p:nvCxnSpPr>
            <p:spPr>
              <a:xfrm flipV="1">
                <a:off x="2301466" y="1730962"/>
                <a:ext cx="708214" cy="145722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88" name="Straight Arrow Connector 487"/>
              <p:cNvCxnSpPr/>
              <p:nvPr/>
            </p:nvCxnSpPr>
            <p:spPr>
              <a:xfrm>
                <a:off x="2399151" y="1997822"/>
                <a:ext cx="879164" cy="1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89" name="Straight Arrow Connector 488"/>
              <p:cNvCxnSpPr/>
              <p:nvPr/>
            </p:nvCxnSpPr>
            <p:spPr>
              <a:xfrm>
                <a:off x="2254367" y="2167083"/>
                <a:ext cx="1182687" cy="112711"/>
              </a:xfrm>
              <a:prstGeom prst="straightConnector1">
                <a:avLst/>
              </a:prstGeom>
              <a:gradFill rotWithShape="1">
                <a:gsLst>
                  <a:gs pos="0">
                    <a:srgbClr val="9BBB59">
                      <a:tint val="100000"/>
                      <a:shade val="100000"/>
                      <a:satMod val="130000"/>
                    </a:srgbClr>
                  </a:gs>
                  <a:gs pos="100000">
                    <a:srgbClr val="9BBB5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490" name="Oval 489"/>
              <p:cNvSpPr/>
              <p:nvPr/>
            </p:nvSpPr>
            <p:spPr>
              <a:xfrm>
                <a:off x="7189683" y="1647017"/>
                <a:ext cx="383244" cy="383244"/>
              </a:xfrm>
              <a:prstGeom prst="ellipse">
                <a:avLst/>
              </a:prstGeom>
              <a:gradFill rotWithShape="1">
                <a:gsLst>
                  <a:gs pos="0">
                    <a:srgbClr val="F79646">
                      <a:tint val="100000"/>
                      <a:shade val="100000"/>
                      <a:satMod val="130000"/>
                    </a:srgbClr>
                  </a:gs>
                  <a:gs pos="100000">
                    <a:srgbClr val="F79646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</a:t>
                </a:r>
              </a:p>
            </p:txBody>
          </p:sp>
          <p:cxnSp>
            <p:nvCxnSpPr>
              <p:cNvPr id="491" name="Straight Arrow Connector 490"/>
              <p:cNvCxnSpPr/>
              <p:nvPr/>
            </p:nvCxnSpPr>
            <p:spPr>
              <a:xfrm flipV="1">
                <a:off x="6310210" y="2082453"/>
                <a:ext cx="778919" cy="16926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6055356" y="1942507"/>
                <a:ext cx="1033773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93" name="Straight Arrow Connector 492"/>
              <p:cNvCxnSpPr/>
              <p:nvPr/>
            </p:nvCxnSpPr>
            <p:spPr>
              <a:xfrm>
                <a:off x="5781753" y="1716109"/>
                <a:ext cx="1307376" cy="12286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494" name="Straight Arrow Connector 493"/>
              <p:cNvCxnSpPr/>
              <p:nvPr/>
            </p:nvCxnSpPr>
            <p:spPr>
              <a:xfrm>
                <a:off x="5566935" y="1458950"/>
                <a:ext cx="1522194" cy="23617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495" name="TextBox 494"/>
              <p:cNvSpPr txBox="1"/>
              <p:nvPr/>
            </p:nvSpPr>
            <p:spPr>
              <a:xfrm>
                <a:off x="150375" y="1801304"/>
                <a:ext cx="1594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Weather(t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)</a:t>
                </a:r>
              </a:p>
            </p:txBody>
          </p:sp>
          <p:sp>
            <p:nvSpPr>
              <p:cNvPr id="496" name="TextBox 495"/>
              <p:cNvSpPr txBox="1"/>
              <p:nvPr/>
            </p:nvSpPr>
            <p:spPr>
              <a:xfrm>
                <a:off x="25340" y="3412471"/>
                <a:ext cx="1844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Weather(t-4)</a:t>
                </a: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2794773" y="4560018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3059918" y="4830999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3325063" y="5096109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3590208" y="5361219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1744658" y="5127370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5096240" y="4579845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5361385" y="4850826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5626530" y="5115936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891675" y="5381046"/>
                <a:ext cx="351811" cy="351811"/>
              </a:xfrm>
              <a:prstGeom prst="ellipse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2051668" y="4800746"/>
                <a:ext cx="676817" cy="282380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07" name="Straight Arrow Connector 506"/>
              <p:cNvCxnSpPr/>
              <p:nvPr/>
            </p:nvCxnSpPr>
            <p:spPr>
              <a:xfrm flipV="1">
                <a:off x="2250528" y="5024070"/>
                <a:ext cx="708214" cy="145722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08" name="Straight Arrow Connector 507"/>
              <p:cNvCxnSpPr/>
              <p:nvPr/>
            </p:nvCxnSpPr>
            <p:spPr>
              <a:xfrm>
                <a:off x="2348213" y="5290930"/>
                <a:ext cx="879164" cy="1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09" name="Straight Arrow Connector 508"/>
              <p:cNvCxnSpPr/>
              <p:nvPr/>
            </p:nvCxnSpPr>
            <p:spPr>
              <a:xfrm>
                <a:off x="2203429" y="5460191"/>
                <a:ext cx="1182687" cy="112711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10" name="Straight Arrow Connector 509"/>
              <p:cNvCxnSpPr/>
              <p:nvPr/>
            </p:nvCxnSpPr>
            <p:spPr>
              <a:xfrm>
                <a:off x="3227377" y="4752058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11" name="Straight Arrow Connector 510"/>
              <p:cNvCxnSpPr/>
              <p:nvPr/>
            </p:nvCxnSpPr>
            <p:spPr>
              <a:xfrm>
                <a:off x="3590208" y="5025785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12" name="Straight Arrow Connector 511"/>
              <p:cNvCxnSpPr/>
              <p:nvPr/>
            </p:nvCxnSpPr>
            <p:spPr>
              <a:xfrm>
                <a:off x="3855353" y="5277607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13" name="Straight Arrow Connector 512"/>
              <p:cNvCxnSpPr/>
              <p:nvPr/>
            </p:nvCxnSpPr>
            <p:spPr>
              <a:xfrm>
                <a:off x="4071653" y="5556709"/>
                <a:ext cx="1688552" cy="0"/>
              </a:xfrm>
              <a:prstGeom prst="straightConnector1">
                <a:avLst/>
              </a:prstGeom>
              <a:gradFill rotWithShape="1">
                <a:gsLst>
                  <a:gs pos="0">
                    <a:srgbClr val="8064A2">
                      <a:tint val="100000"/>
                      <a:shade val="100000"/>
                      <a:satMod val="130000"/>
                    </a:srgbClr>
                  </a:gs>
                  <a:gs pos="100000">
                    <a:srgbClr val="8064A2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H="1" flipV="1">
                <a:off x="6004418" y="4192032"/>
                <a:ext cx="19830" cy="1085575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15" name="Straight Arrow Connector 514"/>
              <p:cNvCxnSpPr/>
              <p:nvPr/>
            </p:nvCxnSpPr>
            <p:spPr>
              <a:xfrm flipV="1">
                <a:off x="5760205" y="4046502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16" name="Straight Arrow Connector 515"/>
              <p:cNvCxnSpPr/>
              <p:nvPr/>
            </p:nvCxnSpPr>
            <p:spPr>
              <a:xfrm flipV="1">
                <a:off x="5515997" y="3649240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17" name="Straight Arrow Connector 516"/>
              <p:cNvCxnSpPr/>
              <p:nvPr/>
            </p:nvCxnSpPr>
            <p:spPr>
              <a:xfrm flipV="1">
                <a:off x="5264805" y="3403501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18" name="Straight Arrow Connector 517"/>
              <p:cNvCxnSpPr/>
              <p:nvPr/>
            </p:nvCxnSpPr>
            <p:spPr>
              <a:xfrm flipV="1">
                <a:off x="3685798" y="4136784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19" name="Straight Arrow Connector 518"/>
              <p:cNvCxnSpPr/>
              <p:nvPr/>
            </p:nvCxnSpPr>
            <p:spPr>
              <a:xfrm flipV="1">
                <a:off x="3441585" y="3991257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20" name="Straight Arrow Connector 519"/>
              <p:cNvCxnSpPr/>
              <p:nvPr/>
            </p:nvCxnSpPr>
            <p:spPr>
              <a:xfrm flipV="1">
                <a:off x="3197377" y="3593995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21" name="Straight Arrow Connector 520"/>
              <p:cNvCxnSpPr/>
              <p:nvPr/>
            </p:nvCxnSpPr>
            <p:spPr>
              <a:xfrm flipV="1">
                <a:off x="2946185" y="3348256"/>
                <a:ext cx="0" cy="1085578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22" name="TextBox 521"/>
              <p:cNvSpPr txBox="1"/>
              <p:nvPr/>
            </p:nvSpPr>
            <p:spPr>
              <a:xfrm>
                <a:off x="7587675" y="1716109"/>
                <a:ext cx="1903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Weather(t+1)</a:t>
                </a:r>
              </a:p>
            </p:txBody>
          </p:sp>
          <p:sp>
            <p:nvSpPr>
              <p:cNvPr id="523" name="TextBox 522"/>
              <p:cNvSpPr txBox="1"/>
              <p:nvPr/>
            </p:nvSpPr>
            <p:spPr>
              <a:xfrm>
                <a:off x="2686193" y="5743727"/>
                <a:ext cx="208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Hidden Layer 1</a:t>
                </a:r>
              </a:p>
            </p:txBody>
          </p:sp>
          <p:sp>
            <p:nvSpPr>
              <p:cNvPr id="524" name="TextBox 523"/>
              <p:cNvSpPr txBox="1"/>
              <p:nvPr/>
            </p:nvSpPr>
            <p:spPr>
              <a:xfrm>
                <a:off x="4910931" y="5743727"/>
                <a:ext cx="208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Hidden Layer 2</a:t>
                </a:r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0" y="5041181"/>
              <a:ext cx="1844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Weather(t-8)</a:t>
              </a:r>
            </a:p>
          </p:txBody>
        </p:sp>
      </p:grpSp>
      <p:sp>
        <p:nvSpPr>
          <p:cNvPr id="525" name="TextBox 524"/>
          <p:cNvSpPr txBox="1"/>
          <p:nvPr/>
        </p:nvSpPr>
        <p:spPr>
          <a:xfrm>
            <a:off x="1066800" y="11421436"/>
            <a:ext cx="8869680" cy="39813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365760" bIns="35922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Objective</a:t>
            </a:r>
            <a:endParaRPr lang="en-US" dirty="0" smtClean="0"/>
          </a:p>
          <a:p>
            <a:pPr marL="190500" indent="-190500" algn="just">
              <a:tabLst>
                <a:tab pos="8420100" algn="l"/>
              </a:tabLst>
            </a:pPr>
            <a:r>
              <a:rPr lang="en-US" sz="3200" dirty="0" smtClean="0"/>
              <a:t>	</a:t>
            </a:r>
            <a:r>
              <a:rPr lang="en-US" sz="3200" b="1" dirty="0" smtClean="0"/>
              <a:t>Input</a:t>
            </a:r>
            <a:r>
              <a:rPr lang="en-US" sz="3200" dirty="0" smtClean="0"/>
              <a:t>: Three days of 4 hour data samples</a:t>
            </a:r>
          </a:p>
          <a:p>
            <a:pPr marL="457200" indent="-228600" algn="just">
              <a:buFont typeface="Arial" panose="020B0604020202020204" pitchFamily="34" charset="0"/>
              <a:buChar char="•"/>
              <a:tabLst>
                <a:tab pos="876300" algn="l"/>
                <a:tab pos="8420100" algn="l"/>
              </a:tabLst>
            </a:pPr>
            <a:r>
              <a:rPr lang="en-US" sz="2800" dirty="0" smtClean="0"/>
              <a:t>Temperature, Rain, Wind Speed, Wind direction, </a:t>
            </a:r>
            <a:r>
              <a:rPr lang="en-US" sz="2800" dirty="0" err="1" smtClean="0"/>
              <a:t>Pressue</a:t>
            </a:r>
            <a:r>
              <a:rPr lang="en-US" sz="2800" dirty="0" smtClean="0"/>
              <a:t>, Dew Point</a:t>
            </a:r>
            <a:r>
              <a:rPr lang="en-US" sz="3200" dirty="0"/>
              <a:t>	</a:t>
            </a:r>
            <a:endParaRPr lang="en-US" sz="3200" dirty="0" smtClean="0"/>
          </a:p>
          <a:p>
            <a:pPr marL="457200" indent="-228600" algn="just">
              <a:buFont typeface="Arial" panose="020B0604020202020204" pitchFamily="34" charset="0"/>
              <a:buChar char="•"/>
              <a:tabLst>
                <a:tab pos="876300" algn="l"/>
                <a:tab pos="8420100" algn="l"/>
              </a:tabLst>
            </a:pPr>
            <a:endParaRPr lang="en-US" sz="3200" dirty="0" smtClean="0"/>
          </a:p>
          <a:p>
            <a:pPr marL="190500" indent="-190500" algn="just">
              <a:tabLst>
                <a:tab pos="8420100" algn="l"/>
              </a:tabLst>
            </a:pPr>
            <a:r>
              <a:rPr lang="en-US" sz="3200" dirty="0" smtClean="0"/>
              <a:t>	</a:t>
            </a:r>
            <a:r>
              <a:rPr lang="en-US" sz="3200" b="1" dirty="0" smtClean="0"/>
              <a:t>Output</a:t>
            </a:r>
            <a:r>
              <a:rPr lang="en-US" sz="3200" dirty="0" smtClean="0"/>
              <a:t>: One day of 4 hour data samples</a:t>
            </a:r>
          </a:p>
          <a:p>
            <a:pPr marL="190500" indent="-190500" algn="just">
              <a:tabLst>
                <a:tab pos="8420100" algn="l"/>
              </a:tabLst>
            </a:pPr>
            <a:endParaRPr lang="en-US" sz="3000" dirty="0"/>
          </a:p>
        </p:txBody>
      </p:sp>
      <p:sp>
        <p:nvSpPr>
          <p:cNvPr id="526" name="TextBox 525"/>
          <p:cNvSpPr txBox="1"/>
          <p:nvPr/>
        </p:nvSpPr>
        <p:spPr>
          <a:xfrm>
            <a:off x="22719632" y="24327129"/>
            <a:ext cx="9372600" cy="11805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71844" bIns="35922" rtlCol="0">
            <a:spAutoFit/>
          </a:bodyPr>
          <a:lstStyle/>
          <a:p>
            <a:r>
              <a:rPr lang="en-US" sz="3600" dirty="0" smtClean="0"/>
              <a:t>Acknowledgements:</a:t>
            </a:r>
          </a:p>
          <a:p>
            <a:endParaRPr lang="en-US" sz="3600" dirty="0" smtClean="0"/>
          </a:p>
        </p:txBody>
      </p:sp>
      <p:sp>
        <p:nvSpPr>
          <p:cNvPr id="527" name="TextBox 526"/>
          <p:cNvSpPr txBox="1"/>
          <p:nvPr/>
        </p:nvSpPr>
        <p:spPr>
          <a:xfrm>
            <a:off x="1028700" y="15723590"/>
            <a:ext cx="21221700" cy="97840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365760" bIns="35922" rtlCol="0">
            <a:spAutoFit/>
          </a:bodyPr>
          <a:lstStyle/>
          <a:p>
            <a:pPr algn="ctr"/>
            <a:r>
              <a:rPr lang="en-US" dirty="0" smtClean="0"/>
              <a:t> Data</a:t>
            </a:r>
          </a:p>
          <a:p>
            <a:pPr marL="190500" indent="-190500" algn="just">
              <a:tabLst>
                <a:tab pos="8420100" algn="l"/>
              </a:tabLst>
            </a:pPr>
            <a:r>
              <a:rPr lang="en-US" sz="3200" dirty="0" smtClean="0"/>
              <a:t>	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7133534" y="8441007"/>
            <a:ext cx="441942" cy="11189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1844" tIns="35922" rIns="365760" bIns="35922" rtlCol="0">
            <a:spAutoFit/>
          </a:bodyPr>
          <a:lstStyle/>
          <a:p>
            <a:pPr algn="ctr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2700582" y="6246658"/>
                <a:ext cx="8534400" cy="289859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lIns="274320" tIns="35922" rIns="365760" bIns="182880" rtlCol="0">
                <a:spAutoFit/>
              </a:bodyPr>
              <a:lstStyle/>
              <a:p>
                <a:r>
                  <a:rPr lang="en-US" sz="5400" dirty="0" smtClean="0"/>
                  <a:t>Feed forward: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r>
                        <a:rPr lang="en-US" sz="4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r>
                        <a:rPr lang="en-US" sz="4000" b="0" i="1" smtClean="0">
                          <a:latin typeface="Cambria Math"/>
                        </a:rPr>
                        <m:t>𝑊𝑥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 smtClean="0"/>
              </a:p>
              <a:p>
                <a:pPr>
                  <a:tabLst>
                    <a:tab pos="1333500" algn="l"/>
                  </a:tabLst>
                </a:pPr>
                <a:r>
                  <a:rPr lang="en-US" sz="4000" dirty="0" smtClean="0"/>
                  <a:t>	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4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/>
                      </a:rPr>
                      <m:t>tanh</m:t>
                    </m:r>
                    <m:r>
                      <a:rPr lang="en-US" sz="4000" b="0" i="1" smtClean="0">
                        <a:latin typeface="Cambria Math"/>
                      </a:rPr>
                      <m:t>⁡(</m:t>
                    </m:r>
                    <m:r>
                      <a:rPr lang="en-US" sz="4000" b="0" i="1" smtClean="0">
                        <a:latin typeface="Cambria Math"/>
                      </a:rPr>
                      <m:t>𝑥</m:t>
                    </m:r>
                    <m:r>
                      <a:rPr lang="en-US" sz="4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4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𝑡</m:t>
                          </m:r>
                          <m:r>
                            <a:rPr lang="en-US" sz="40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𝑡</m:t>
                          </m:r>
                          <m:r>
                            <a:rPr lang="en-US" sz="4000" i="1"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0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582" y="6246658"/>
                <a:ext cx="8534400" cy="2898595"/>
              </a:xfrm>
              <a:prstGeom prst="rect">
                <a:avLst/>
              </a:prstGeom>
              <a:blipFill rotWithShape="1">
                <a:blip r:embed="rId7"/>
                <a:stretch>
                  <a:fillRect l="-1641" t="-608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TextBox 1023"/>
          <p:cNvSpPr txBox="1"/>
          <p:nvPr/>
        </p:nvSpPr>
        <p:spPr>
          <a:xfrm>
            <a:off x="22700582" y="9406294"/>
            <a:ext cx="8534400" cy="21654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71844" tIns="35922" rIns="365760" bIns="35922" rtlCol="0">
            <a:spAutoFit/>
          </a:bodyPr>
          <a:lstStyle/>
          <a:p>
            <a:r>
              <a:rPr lang="en-US" sz="5400" dirty="0" err="1" smtClean="0"/>
              <a:t>Backpropagation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86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  <a:ln>
          <a:solidFill>
            <a:schemeClr val="accent2"/>
          </a:solidFill>
        </a:ln>
      </a:spPr>
      <a:bodyPr wrap="square" lIns="71844" tIns="35922" rIns="365760" bIns="35922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812</TotalTime>
  <Words>90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Thermal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Bulbwheatie</dc:creator>
  <cp:lastModifiedBy>Bulbwheatie</cp:lastModifiedBy>
  <cp:revision>37</cp:revision>
  <dcterms:created xsi:type="dcterms:W3CDTF">2013-05-19T15:31:25Z</dcterms:created>
  <dcterms:modified xsi:type="dcterms:W3CDTF">2014-11-17T15:51:29Z</dcterms:modified>
</cp:coreProperties>
</file>