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5"/>
  </p:notesMasterIdLst>
  <p:handoutMasterIdLst>
    <p:handoutMasterId r:id="rId6"/>
  </p:handoutMasterIdLst>
  <p:sldIdLst>
    <p:sldId id="350" r:id="rId2"/>
    <p:sldId id="351" r:id="rId3"/>
    <p:sldId id="352" r:id="rId4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744">
          <p15:clr>
            <a:srgbClr val="A4A3A4"/>
          </p15:clr>
        </p15:guide>
        <p15:guide id="3" orient="horz" pos="912">
          <p15:clr>
            <a:srgbClr val="A4A3A4"/>
          </p15:clr>
        </p15:guide>
        <p15:guide id="4" orient="horz" pos="720">
          <p15:clr>
            <a:srgbClr val="A4A3A4"/>
          </p15:clr>
        </p15:guide>
        <p15:guide id="5" orient="horz" pos="4087">
          <p15:clr>
            <a:srgbClr val="A4A3A4"/>
          </p15:clr>
        </p15:guide>
        <p15:guide id="6" orient="horz" pos="1104">
          <p15:clr>
            <a:srgbClr val="A4A3A4"/>
          </p15:clr>
        </p15:guide>
        <p15:guide id="7" orient="horz" pos="1920">
          <p15:clr>
            <a:srgbClr val="A4A3A4"/>
          </p15:clr>
        </p15:guide>
        <p15:guide id="8" pos="2880">
          <p15:clr>
            <a:srgbClr val="A4A3A4"/>
          </p15:clr>
        </p15:guide>
        <p15:guide id="9" pos="5472">
          <p15:clr>
            <a:srgbClr val="A4A3A4"/>
          </p15:clr>
        </p15:guide>
        <p15:guide id="10" pos="288">
          <p15:clr>
            <a:srgbClr val="A4A3A4"/>
          </p15:clr>
        </p15:guide>
        <p15:guide id="11" pos="576">
          <p15:clr>
            <a:srgbClr val="A4A3A4"/>
          </p15:clr>
        </p15:guide>
        <p15:guide id="12" pos="5184">
          <p15:clr>
            <a:srgbClr val="A4A3A4"/>
          </p15:clr>
        </p15:guide>
        <p15:guide id="13" pos="124">
          <p15:clr>
            <a:srgbClr val="A4A3A4"/>
          </p15:clr>
        </p15:guide>
        <p15:guide id="14" pos="56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sottam Mahuvagara" initials="PM" lastIdx="2" clrIdx="0">
    <p:extLst>
      <p:ext uri="{19B8F6BF-5375-455C-9EA6-DF929625EA0E}">
        <p15:presenceInfo xmlns:p15="http://schemas.microsoft.com/office/powerpoint/2012/main" userId="S-1-5-21-354581543-3608027983-2995495404-261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695" autoAdjust="0"/>
  </p:normalViewPr>
  <p:slideViewPr>
    <p:cSldViewPr>
      <p:cViewPr varScale="1">
        <p:scale>
          <a:sx n="86" d="100"/>
          <a:sy n="86" d="100"/>
        </p:scale>
        <p:origin x="1382" y="72"/>
      </p:cViewPr>
      <p:guideLst>
        <p:guide orient="horz" pos="2160"/>
        <p:guide orient="horz" pos="3744"/>
        <p:guide orient="horz" pos="912"/>
        <p:guide orient="horz" pos="720"/>
        <p:guide orient="horz" pos="4087"/>
        <p:guide orient="horz" pos="1104"/>
        <p:guide orient="horz" pos="1920"/>
        <p:guide pos="2880"/>
        <p:guide pos="5472"/>
        <p:guide pos="288"/>
        <p:guide pos="576"/>
        <p:guide pos="5184"/>
        <p:guide pos="124"/>
        <p:guide pos="56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2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21AA6-70BE-4FDE-A8DC-DB381A688FD8}" type="datetimeFigureOut">
              <a:rPr lang="en-US"/>
              <a:t>17-Jan-2019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E47EA-D299-42CE-88BF-4E1035596DA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6811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3432175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9144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10600"/>
            <a:ext cx="4648200" cy="22701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/>
            </a:lvl1pPr>
          </a:lstStyle>
          <a:p>
            <a:fld id="{8C72D9AE-7182-4680-8F79-479C4181FF08}" type="slidenum">
              <a:rPr/>
              <a:pPr/>
              <a:t>‹#›</a:t>
            </a:fld>
            <a:endParaRPr/>
          </a:p>
        </p:txBody>
      </p:sp>
      <p:pic>
        <p:nvPicPr>
          <p:cNvPr id="8" name="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81000"/>
            <a:ext cx="1371600" cy="36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1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36576" indent="-36576" algn="l" defTabSz="914400" rtl="0" eaLnBrk="1" latinLnBrk="0" hangingPunct="1">
      <a:spcBef>
        <a:spcPts val="600"/>
      </a:spcBef>
      <a:buSzPct val="25000"/>
      <a:buFont typeface="Calibri" panose="020F050202020403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1430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400050" indent="-11430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571500" indent="-11430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42950" indent="-11430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17-Jan-2019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2014 Symantec Corporation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2207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2014 Symantec Corporation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6369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2014 Symantec Corporation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4125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2014 Symantec Corporation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3507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2014 Symantec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758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2014 Symantec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46984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r>
              <a:rPr lang="en-US"/>
              <a:t>Copyright © 2014 Symantec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BF906E5-C384-47B9-9DB1-FC459299E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7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r>
              <a:rPr lang="en-US"/>
              <a:t>Copyright © 2014 Symantec Corporation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1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2014 Symantec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D88F0F9-74A8-45E4-B405-052EDB68E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2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2014 Symantec Corporation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6924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2014 Symantec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D88F0F9-74A8-45E4-B405-052EDB68E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4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2014 Symantec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D88F0F9-74A8-45E4-B405-052EDB68E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9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2014 Symantec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4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2014 Symantec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1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2014 Symantec Corporation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2014 Symantec Corporation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5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Copyright © 2014 Symantec Corporation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6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ymdnav2-worker-lb03-373ea7cacfbca808.elb.us-east-1.amazonaws.com:15672/#/queues" TargetMode="External"/><Relationship Id="rId4" Type="http://schemas.openxmlformats.org/officeDocument/2006/relationships/hyperlink" Target="https://symdna.symantec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4D85-0CFD-4651-87B2-3A4053EE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>
            <a:normAutofit/>
          </a:bodyPr>
          <a:lstStyle/>
          <a:p>
            <a:r>
              <a:rPr lang="en-US" dirty="0" err="1"/>
              <a:t>SymDNA</a:t>
            </a:r>
            <a:r>
              <a:rPr lang="en-US" dirty="0"/>
              <a:t> Report Execution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0B4C9-83EC-4572-9BAD-8D48341C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fld id="{2D88F0F9-74A8-45E4-B405-052EDB68E8BD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7AFC5D7-28C5-44B9-9C8B-37A5154BB25A}"/>
              </a:ext>
            </a:extLst>
          </p:cNvPr>
          <p:cNvSpPr/>
          <p:nvPr/>
        </p:nvSpPr>
        <p:spPr>
          <a:xfrm>
            <a:off x="582761" y="2395945"/>
            <a:ext cx="1216341" cy="6456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Web Server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A9C862E2-4E1B-4FB7-AC0F-2F1FB2C82BAC}"/>
              </a:ext>
            </a:extLst>
          </p:cNvPr>
          <p:cNvSpPr/>
          <p:nvPr/>
        </p:nvSpPr>
        <p:spPr>
          <a:xfrm>
            <a:off x="2711798" y="2313386"/>
            <a:ext cx="982114" cy="81081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Metadata DB</a:t>
            </a:r>
          </a:p>
          <a:p>
            <a:pPr algn="ctr"/>
            <a:r>
              <a:rPr lang="en-US" sz="1000" dirty="0"/>
              <a:t>(MySQL)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80777C73-0AC1-4517-8BE9-06CC9B0FA341}"/>
              </a:ext>
            </a:extLst>
          </p:cNvPr>
          <p:cNvSpPr/>
          <p:nvPr/>
        </p:nvSpPr>
        <p:spPr>
          <a:xfrm>
            <a:off x="4979589" y="2475499"/>
            <a:ext cx="1353507" cy="4757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Report</a:t>
            </a:r>
          </a:p>
          <a:p>
            <a:pPr algn="ctr"/>
            <a:r>
              <a:rPr lang="en-US" sz="1000" dirty="0"/>
              <a:t>Scheduler (</a:t>
            </a:r>
            <a:r>
              <a:rPr lang="en-US" sz="1000" dirty="0" err="1"/>
              <a:t>cron</a:t>
            </a:r>
            <a:r>
              <a:rPr lang="en-US" sz="1000" dirty="0"/>
              <a:t>)</a:t>
            </a:r>
          </a:p>
        </p:txBody>
      </p:sp>
      <p:sp>
        <p:nvSpPr>
          <p:cNvPr id="8" name="Flowchart: Direct Access Storage 7">
            <a:extLst>
              <a:ext uri="{FF2B5EF4-FFF2-40B4-BE49-F238E27FC236}">
                <a16:creationId xmlns:a16="http://schemas.microsoft.com/office/drawing/2014/main" id="{A0DC8E82-EDBD-4F5C-A633-33F3FB961CC9}"/>
              </a:ext>
            </a:extLst>
          </p:cNvPr>
          <p:cNvSpPr/>
          <p:nvPr/>
        </p:nvSpPr>
        <p:spPr>
          <a:xfrm>
            <a:off x="4710809" y="3305702"/>
            <a:ext cx="1891070" cy="57438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Report Queue</a:t>
            </a:r>
          </a:p>
          <a:p>
            <a:pPr algn="ctr"/>
            <a:r>
              <a:rPr lang="en-US" sz="1000" dirty="0"/>
              <a:t>(RabbitMQ)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EDD2FB5B-B176-4B72-BDC7-597C91CAF686}"/>
              </a:ext>
            </a:extLst>
          </p:cNvPr>
          <p:cNvSpPr/>
          <p:nvPr/>
        </p:nvSpPr>
        <p:spPr>
          <a:xfrm>
            <a:off x="4979591" y="4174316"/>
            <a:ext cx="1353507" cy="4757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Report</a:t>
            </a:r>
          </a:p>
          <a:p>
            <a:pPr algn="ctr"/>
            <a:r>
              <a:rPr lang="en-US" sz="1000" dirty="0"/>
              <a:t>Runner (celery)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1CE0F35E-1652-4BEF-8C0A-4CF5E8D179D3}"/>
              </a:ext>
            </a:extLst>
          </p:cNvPr>
          <p:cNvSpPr/>
          <p:nvPr/>
        </p:nvSpPr>
        <p:spPr>
          <a:xfrm>
            <a:off x="4979589" y="4991644"/>
            <a:ext cx="1353504" cy="4757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Result</a:t>
            </a:r>
          </a:p>
          <a:p>
            <a:pPr algn="ctr"/>
            <a:r>
              <a:rPr lang="en-US" sz="1000" dirty="0"/>
              <a:t>Collector (</a:t>
            </a:r>
            <a:r>
              <a:rPr lang="en-US" sz="1000" dirty="0" err="1"/>
              <a:t>cron</a:t>
            </a:r>
            <a:r>
              <a:rPr lang="en-US" sz="1000" dirty="0"/>
              <a:t>)</a:t>
            </a:r>
          </a:p>
        </p:txBody>
      </p:sp>
      <p:sp>
        <p:nvSpPr>
          <p:cNvPr id="41" name="Flowchart: Magnetic Disk 40">
            <a:extLst>
              <a:ext uri="{FF2B5EF4-FFF2-40B4-BE49-F238E27FC236}">
                <a16:creationId xmlns:a16="http://schemas.microsoft.com/office/drawing/2014/main" id="{E898DF0A-AF35-4E03-9318-4EA64E351466}"/>
              </a:ext>
            </a:extLst>
          </p:cNvPr>
          <p:cNvSpPr/>
          <p:nvPr/>
        </p:nvSpPr>
        <p:spPr>
          <a:xfrm>
            <a:off x="2870840" y="5809768"/>
            <a:ext cx="664028" cy="4386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S3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E6B3058-AF24-4C35-9C8E-9EDA0E701D1E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>
            <a:off x="1799102" y="2718793"/>
            <a:ext cx="912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9E1612-8E6E-4014-8F21-50B31F3B9D8D}"/>
              </a:ext>
            </a:extLst>
          </p:cNvPr>
          <p:cNvCxnSpPr>
            <a:cxnSpLocks/>
            <a:stCxn id="7" idx="4"/>
            <a:endCxn id="35" idx="1"/>
          </p:cNvCxnSpPr>
          <p:nvPr/>
        </p:nvCxnSpPr>
        <p:spPr>
          <a:xfrm flipV="1">
            <a:off x="3693912" y="2713387"/>
            <a:ext cx="1285677" cy="54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BA50BCF-D72C-482E-BA15-DF7910F7E3F6}"/>
              </a:ext>
            </a:extLst>
          </p:cNvPr>
          <p:cNvCxnSpPr>
            <a:cxnSpLocks/>
            <a:stCxn id="8" idx="2"/>
            <a:endCxn id="37" idx="0"/>
          </p:cNvCxnSpPr>
          <p:nvPr/>
        </p:nvCxnSpPr>
        <p:spPr>
          <a:xfrm>
            <a:off x="5656344" y="3880088"/>
            <a:ext cx="1" cy="29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Magnetic Disk 87">
            <a:extLst>
              <a:ext uri="{FF2B5EF4-FFF2-40B4-BE49-F238E27FC236}">
                <a16:creationId xmlns:a16="http://schemas.microsoft.com/office/drawing/2014/main" id="{548AD889-7587-4DF3-B942-C4D9D59FD7BB}"/>
              </a:ext>
            </a:extLst>
          </p:cNvPr>
          <p:cNvSpPr/>
          <p:nvPr/>
        </p:nvSpPr>
        <p:spPr>
          <a:xfrm>
            <a:off x="2693699" y="4906686"/>
            <a:ext cx="994974" cy="6456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Report DB</a:t>
            </a:r>
          </a:p>
          <a:p>
            <a:pPr algn="ctr"/>
            <a:r>
              <a:rPr lang="en-US" sz="1000" dirty="0"/>
              <a:t>(MySQL)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ECB3A13C-65A7-4880-B63C-5E82250724D7}"/>
              </a:ext>
            </a:extLst>
          </p:cNvPr>
          <p:cNvCxnSpPr>
            <a:cxnSpLocks/>
            <a:stCxn id="88" idx="2"/>
            <a:endCxn id="6" idx="2"/>
          </p:cNvCxnSpPr>
          <p:nvPr/>
        </p:nvCxnSpPr>
        <p:spPr>
          <a:xfrm rot="10800000">
            <a:off x="1190933" y="3041641"/>
            <a:ext cx="1502767" cy="21878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9F8757B-38D0-4714-A7A3-BBD63A5DB5D4}"/>
              </a:ext>
            </a:extLst>
          </p:cNvPr>
          <p:cNvCxnSpPr>
            <a:cxnSpLocks/>
            <a:stCxn id="35" idx="2"/>
            <a:endCxn id="8" idx="0"/>
          </p:cNvCxnSpPr>
          <p:nvPr/>
        </p:nvCxnSpPr>
        <p:spPr>
          <a:xfrm rot="16200000" flipH="1">
            <a:off x="5479129" y="3128487"/>
            <a:ext cx="35442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756EE965-DD92-4D18-B311-7BAF15A153BB}"/>
              </a:ext>
            </a:extLst>
          </p:cNvPr>
          <p:cNvCxnSpPr>
            <a:cxnSpLocks/>
            <a:stCxn id="184" idx="2"/>
            <a:endCxn id="41" idx="4"/>
          </p:cNvCxnSpPr>
          <p:nvPr/>
        </p:nvCxnSpPr>
        <p:spPr>
          <a:xfrm rot="5400000">
            <a:off x="4973812" y="3212024"/>
            <a:ext cx="1378116" cy="42560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26652BE5-C486-4646-8842-6A0908C7B46D}"/>
              </a:ext>
            </a:extLst>
          </p:cNvPr>
          <p:cNvCxnSpPr>
            <a:cxnSpLocks/>
            <a:stCxn id="39" idx="1"/>
            <a:endCxn id="88" idx="4"/>
          </p:cNvCxnSpPr>
          <p:nvPr/>
        </p:nvCxnSpPr>
        <p:spPr>
          <a:xfrm rot="10800000" flipV="1">
            <a:off x="3688673" y="5229531"/>
            <a:ext cx="129091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Flowchart: Process 183">
            <a:extLst>
              <a:ext uri="{FF2B5EF4-FFF2-40B4-BE49-F238E27FC236}">
                <a16:creationId xmlns:a16="http://schemas.microsoft.com/office/drawing/2014/main" id="{51524654-2856-46BC-A3B6-085BEC115C3D}"/>
              </a:ext>
            </a:extLst>
          </p:cNvPr>
          <p:cNvSpPr/>
          <p:nvPr/>
        </p:nvSpPr>
        <p:spPr>
          <a:xfrm>
            <a:off x="7114118" y="4175193"/>
            <a:ext cx="1353507" cy="4757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Oozie</a:t>
            </a:r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7FB217BB-3B03-437A-A4B9-D5A76A9508C9}"/>
              </a:ext>
            </a:extLst>
          </p:cNvPr>
          <p:cNvCxnSpPr>
            <a:cxnSpLocks/>
            <a:stCxn id="37" idx="3"/>
            <a:endCxn id="184" idx="1"/>
          </p:cNvCxnSpPr>
          <p:nvPr/>
        </p:nvCxnSpPr>
        <p:spPr>
          <a:xfrm>
            <a:off x="6333098" y="4412204"/>
            <a:ext cx="781020" cy="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469FACF6-5308-4299-A2CB-5466EEAA7DBE}"/>
              </a:ext>
            </a:extLst>
          </p:cNvPr>
          <p:cNvCxnSpPr>
            <a:cxnSpLocks/>
            <a:stCxn id="7" idx="3"/>
            <a:endCxn id="39" idx="0"/>
          </p:cNvCxnSpPr>
          <p:nvPr/>
        </p:nvCxnSpPr>
        <p:spPr>
          <a:xfrm rot="16200000" flipH="1">
            <a:off x="3495876" y="2831179"/>
            <a:ext cx="1867444" cy="2453486"/>
          </a:xfrm>
          <a:prstGeom prst="bentConnector3">
            <a:avLst>
              <a:gd name="adj1" fmla="val 891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1E1DE312-109D-4296-A6C9-6055ADCF3B7A}"/>
              </a:ext>
            </a:extLst>
          </p:cNvPr>
          <p:cNvCxnSpPr>
            <a:cxnSpLocks/>
            <a:stCxn id="41" idx="1"/>
            <a:endCxn id="39" idx="2"/>
          </p:cNvCxnSpPr>
          <p:nvPr/>
        </p:nvCxnSpPr>
        <p:spPr>
          <a:xfrm rot="5400000" flipH="1" flipV="1">
            <a:off x="4258423" y="4411851"/>
            <a:ext cx="342349" cy="24534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CFFC303-A6D5-48A3-8C74-082D8741D9A5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3604153" y="3113386"/>
            <a:ext cx="1375438" cy="129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7C04293C-92F4-46EB-913A-61F7576837DC}"/>
              </a:ext>
            </a:extLst>
          </p:cNvPr>
          <p:cNvCxnSpPr/>
          <p:nvPr/>
        </p:nvCxnSpPr>
        <p:spPr>
          <a:xfrm>
            <a:off x="2255450" y="2133600"/>
            <a:ext cx="0" cy="44196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957390C1-978E-4388-B863-04A52B179879}"/>
              </a:ext>
            </a:extLst>
          </p:cNvPr>
          <p:cNvCxnSpPr/>
          <p:nvPr/>
        </p:nvCxnSpPr>
        <p:spPr>
          <a:xfrm>
            <a:off x="4397427" y="2202403"/>
            <a:ext cx="0" cy="44196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A56D26AE-CCFA-4D20-BEAC-3B6214FE9236}"/>
              </a:ext>
            </a:extLst>
          </p:cNvPr>
          <p:cNvCxnSpPr/>
          <p:nvPr/>
        </p:nvCxnSpPr>
        <p:spPr>
          <a:xfrm>
            <a:off x="6858000" y="2171700"/>
            <a:ext cx="0" cy="44196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TextBox 438">
            <a:extLst>
              <a:ext uri="{FF2B5EF4-FFF2-40B4-BE49-F238E27FC236}">
                <a16:creationId xmlns:a16="http://schemas.microsoft.com/office/drawing/2014/main" id="{38BA2233-4240-43A9-A0F7-2EFEA2EF7DE4}"/>
              </a:ext>
            </a:extLst>
          </p:cNvPr>
          <p:cNvSpPr txBox="1"/>
          <p:nvPr/>
        </p:nvSpPr>
        <p:spPr>
          <a:xfrm>
            <a:off x="588300" y="6362380"/>
            <a:ext cx="13294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EC2: Web Server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2C997A6A-6E86-4F14-9778-4D8BDBF80A05}"/>
              </a:ext>
            </a:extLst>
          </p:cNvPr>
          <p:cNvSpPr txBox="1"/>
          <p:nvPr/>
        </p:nvSpPr>
        <p:spPr>
          <a:xfrm>
            <a:off x="5235375" y="6366229"/>
            <a:ext cx="1004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EC2: Worker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00EED04-EF97-4B24-B238-AFC09C635295}"/>
              </a:ext>
            </a:extLst>
          </p:cNvPr>
          <p:cNvSpPr txBox="1"/>
          <p:nvPr/>
        </p:nvSpPr>
        <p:spPr>
          <a:xfrm>
            <a:off x="2706220" y="6366228"/>
            <a:ext cx="1004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AWS Services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6BE63BB-3092-4600-AB0C-EA8E7497B94C}"/>
              </a:ext>
            </a:extLst>
          </p:cNvPr>
          <p:cNvSpPr txBox="1"/>
          <p:nvPr/>
        </p:nvSpPr>
        <p:spPr>
          <a:xfrm>
            <a:off x="7644652" y="6368087"/>
            <a:ext cx="512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ADL</a:t>
            </a:r>
          </a:p>
        </p:txBody>
      </p:sp>
    </p:spTree>
    <p:extLst>
      <p:ext uri="{BB962C8B-B14F-4D97-AF65-F5344CB8AC3E}">
        <p14:creationId xmlns:p14="http://schemas.microsoft.com/office/powerpoint/2010/main" val="177155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5" grpId="0" animBg="1"/>
      <p:bldP spid="8" grpId="0" animBg="1"/>
      <p:bldP spid="37" grpId="0" animBg="1"/>
      <p:bldP spid="39" grpId="0" animBg="1"/>
      <p:bldP spid="41" grpId="0" animBg="1"/>
      <p:bldP spid="88" grpId="0" animBg="1"/>
      <p:bldP spid="184" grpId="0" animBg="1"/>
      <p:bldP spid="439" grpId="0"/>
      <p:bldP spid="440" grpId="0"/>
      <p:bldP spid="441" grpId="0"/>
      <p:bldP spid="4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4D85-0CFD-4651-87B2-3A4053EE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>
            <a:normAutofit/>
          </a:bodyPr>
          <a:lstStyle/>
          <a:p>
            <a:r>
              <a:rPr lang="en-US" dirty="0" err="1"/>
              <a:t>SymDNA</a:t>
            </a:r>
            <a:r>
              <a:rPr lang="en-US" dirty="0"/>
              <a:t> Query Execution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0B4C9-83EC-4572-9BAD-8D48341C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fld id="{2D88F0F9-74A8-45E4-B405-052EDB68E8BD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7AFC5D7-28C5-44B9-9C8B-37A5154BB25A}"/>
              </a:ext>
            </a:extLst>
          </p:cNvPr>
          <p:cNvSpPr/>
          <p:nvPr/>
        </p:nvSpPr>
        <p:spPr>
          <a:xfrm>
            <a:off x="582761" y="2395945"/>
            <a:ext cx="1216341" cy="6456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Web Server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A9C862E2-4E1B-4FB7-AC0F-2F1FB2C82BAC}"/>
              </a:ext>
            </a:extLst>
          </p:cNvPr>
          <p:cNvSpPr/>
          <p:nvPr/>
        </p:nvSpPr>
        <p:spPr>
          <a:xfrm>
            <a:off x="2711798" y="2313386"/>
            <a:ext cx="982114" cy="81081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Metadata DB</a:t>
            </a:r>
          </a:p>
          <a:p>
            <a:pPr algn="ctr"/>
            <a:r>
              <a:rPr lang="en-US" sz="1000" dirty="0"/>
              <a:t>(MySQL)</a:t>
            </a:r>
          </a:p>
        </p:txBody>
      </p:sp>
      <p:sp>
        <p:nvSpPr>
          <p:cNvPr id="8" name="Flowchart: Direct Access Storage 7">
            <a:extLst>
              <a:ext uri="{FF2B5EF4-FFF2-40B4-BE49-F238E27FC236}">
                <a16:creationId xmlns:a16="http://schemas.microsoft.com/office/drawing/2014/main" id="{A0DC8E82-EDBD-4F5C-A633-33F3FB961CC9}"/>
              </a:ext>
            </a:extLst>
          </p:cNvPr>
          <p:cNvSpPr/>
          <p:nvPr/>
        </p:nvSpPr>
        <p:spPr>
          <a:xfrm>
            <a:off x="4710809" y="3320842"/>
            <a:ext cx="1891070" cy="56535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Query</a:t>
            </a:r>
          </a:p>
          <a:p>
            <a:pPr algn="ctr"/>
            <a:r>
              <a:rPr lang="en-US" sz="1000" dirty="0"/>
              <a:t>Queue</a:t>
            </a:r>
          </a:p>
          <a:p>
            <a:pPr algn="ctr"/>
            <a:r>
              <a:rPr lang="en-US" sz="1000" dirty="0"/>
              <a:t>(RabbitMQ)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EDD2FB5B-B176-4B72-BDC7-597C91CAF686}"/>
              </a:ext>
            </a:extLst>
          </p:cNvPr>
          <p:cNvSpPr/>
          <p:nvPr/>
        </p:nvSpPr>
        <p:spPr>
          <a:xfrm>
            <a:off x="4979591" y="4174316"/>
            <a:ext cx="1353507" cy="4757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Query</a:t>
            </a:r>
          </a:p>
          <a:p>
            <a:pPr algn="ctr"/>
            <a:r>
              <a:rPr lang="en-US" sz="1000" dirty="0"/>
              <a:t>Runner (celery)</a:t>
            </a:r>
          </a:p>
        </p:txBody>
      </p:sp>
      <p:sp>
        <p:nvSpPr>
          <p:cNvPr id="41" name="Flowchart: Magnetic Disk 40">
            <a:extLst>
              <a:ext uri="{FF2B5EF4-FFF2-40B4-BE49-F238E27FC236}">
                <a16:creationId xmlns:a16="http://schemas.microsoft.com/office/drawing/2014/main" id="{E898DF0A-AF35-4E03-9318-4EA64E351466}"/>
              </a:ext>
            </a:extLst>
          </p:cNvPr>
          <p:cNvSpPr/>
          <p:nvPr/>
        </p:nvSpPr>
        <p:spPr>
          <a:xfrm>
            <a:off x="2870840" y="5809768"/>
            <a:ext cx="664028" cy="4386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S3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E6B3058-AF24-4C35-9C8E-9EDA0E701D1E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>
            <a:off x="1799102" y="2718793"/>
            <a:ext cx="9126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BA50BCF-D72C-482E-BA15-DF7910F7E3F6}"/>
              </a:ext>
            </a:extLst>
          </p:cNvPr>
          <p:cNvCxnSpPr>
            <a:cxnSpLocks/>
            <a:stCxn id="8" idx="2"/>
            <a:endCxn id="37" idx="0"/>
          </p:cNvCxnSpPr>
          <p:nvPr/>
        </p:nvCxnSpPr>
        <p:spPr>
          <a:xfrm>
            <a:off x="5656344" y="3886200"/>
            <a:ext cx="1" cy="28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ECB3A13C-65A7-4880-B63C-5E82250724D7}"/>
              </a:ext>
            </a:extLst>
          </p:cNvPr>
          <p:cNvCxnSpPr>
            <a:cxnSpLocks/>
            <a:stCxn id="41" idx="2"/>
            <a:endCxn id="6" idx="2"/>
          </p:cNvCxnSpPr>
          <p:nvPr/>
        </p:nvCxnSpPr>
        <p:spPr>
          <a:xfrm rot="10800000">
            <a:off x="1190932" y="3041640"/>
            <a:ext cx="1679908" cy="2987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Flowchart: Process 183">
            <a:extLst>
              <a:ext uri="{FF2B5EF4-FFF2-40B4-BE49-F238E27FC236}">
                <a16:creationId xmlns:a16="http://schemas.microsoft.com/office/drawing/2014/main" id="{51524654-2856-46BC-A3B6-085BEC115C3D}"/>
              </a:ext>
            </a:extLst>
          </p:cNvPr>
          <p:cNvSpPr/>
          <p:nvPr/>
        </p:nvSpPr>
        <p:spPr>
          <a:xfrm>
            <a:off x="7114118" y="4175193"/>
            <a:ext cx="1353507" cy="4757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ADL</a:t>
            </a:r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7FB217BB-3B03-437A-A4B9-D5A76A9508C9}"/>
              </a:ext>
            </a:extLst>
          </p:cNvPr>
          <p:cNvCxnSpPr>
            <a:cxnSpLocks/>
            <a:stCxn id="37" idx="3"/>
            <a:endCxn id="184" idx="1"/>
          </p:cNvCxnSpPr>
          <p:nvPr/>
        </p:nvCxnSpPr>
        <p:spPr>
          <a:xfrm>
            <a:off x="6333098" y="4412204"/>
            <a:ext cx="781020" cy="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1E1DE312-109D-4296-A6C9-6055ADCF3B7A}"/>
              </a:ext>
            </a:extLst>
          </p:cNvPr>
          <p:cNvCxnSpPr>
            <a:cxnSpLocks/>
            <a:stCxn id="37" idx="2"/>
            <a:endCxn id="41" idx="4"/>
          </p:cNvCxnSpPr>
          <p:nvPr/>
        </p:nvCxnSpPr>
        <p:spPr>
          <a:xfrm rot="5400000">
            <a:off x="3906111" y="4278849"/>
            <a:ext cx="1378993" cy="21214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7C04293C-92F4-46EB-913A-61F7576837DC}"/>
              </a:ext>
            </a:extLst>
          </p:cNvPr>
          <p:cNvCxnSpPr/>
          <p:nvPr/>
        </p:nvCxnSpPr>
        <p:spPr>
          <a:xfrm>
            <a:off x="2255450" y="2133600"/>
            <a:ext cx="0" cy="44196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957390C1-978E-4388-B863-04A52B179879}"/>
              </a:ext>
            </a:extLst>
          </p:cNvPr>
          <p:cNvCxnSpPr/>
          <p:nvPr/>
        </p:nvCxnSpPr>
        <p:spPr>
          <a:xfrm>
            <a:off x="4397427" y="2202403"/>
            <a:ext cx="0" cy="44196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A56D26AE-CCFA-4D20-BEAC-3B6214FE9236}"/>
              </a:ext>
            </a:extLst>
          </p:cNvPr>
          <p:cNvCxnSpPr/>
          <p:nvPr/>
        </p:nvCxnSpPr>
        <p:spPr>
          <a:xfrm>
            <a:off x="6858000" y="2171700"/>
            <a:ext cx="0" cy="44196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TextBox 438">
            <a:extLst>
              <a:ext uri="{FF2B5EF4-FFF2-40B4-BE49-F238E27FC236}">
                <a16:creationId xmlns:a16="http://schemas.microsoft.com/office/drawing/2014/main" id="{38BA2233-4240-43A9-A0F7-2EFEA2EF7DE4}"/>
              </a:ext>
            </a:extLst>
          </p:cNvPr>
          <p:cNvSpPr txBox="1"/>
          <p:nvPr/>
        </p:nvSpPr>
        <p:spPr>
          <a:xfrm>
            <a:off x="588300" y="6362380"/>
            <a:ext cx="13294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EC2: Web Server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2C997A6A-6E86-4F14-9778-4D8BDBF80A05}"/>
              </a:ext>
            </a:extLst>
          </p:cNvPr>
          <p:cNvSpPr txBox="1"/>
          <p:nvPr/>
        </p:nvSpPr>
        <p:spPr>
          <a:xfrm>
            <a:off x="5235375" y="6366229"/>
            <a:ext cx="1004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EC2: Worker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00EED04-EF97-4B24-B238-AFC09C635295}"/>
              </a:ext>
            </a:extLst>
          </p:cNvPr>
          <p:cNvSpPr txBox="1"/>
          <p:nvPr/>
        </p:nvSpPr>
        <p:spPr>
          <a:xfrm>
            <a:off x="2706220" y="6366228"/>
            <a:ext cx="1004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AWS Services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6BE63BB-3092-4600-AB0C-EA8E7497B94C}"/>
              </a:ext>
            </a:extLst>
          </p:cNvPr>
          <p:cNvSpPr txBox="1"/>
          <p:nvPr/>
        </p:nvSpPr>
        <p:spPr>
          <a:xfrm>
            <a:off x="7644652" y="6368087"/>
            <a:ext cx="512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ADL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EC6032C-755B-4D48-8FAF-0E4850E3FC9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799102" y="2879330"/>
            <a:ext cx="2911707" cy="724191"/>
          </a:xfrm>
          <a:prstGeom prst="bentConnector3">
            <a:avLst>
              <a:gd name="adj1" fmla="val 78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FC16356-0DF8-4FFB-BD28-09BF062500A3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3693912" y="2718793"/>
            <a:ext cx="2640110" cy="1583252"/>
          </a:xfrm>
          <a:prstGeom prst="bentConnector3">
            <a:avLst>
              <a:gd name="adj1" fmla="val 11407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98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7" grpId="0" animBg="1"/>
      <p:bldP spid="41" grpId="0" animBg="1"/>
      <p:bldP spid="184" grpId="0" animBg="1"/>
      <p:bldP spid="439" grpId="0"/>
      <p:bldP spid="440" grpId="0"/>
      <p:bldP spid="441" grpId="0"/>
      <p:bldP spid="4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3AD2-B144-4878-8021-99BC7277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SymDNA</a:t>
            </a:r>
            <a:r>
              <a:rPr lang="en-US" dirty="0"/>
              <a:t> Deployment in AWS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50F16A-9983-4F9B-B553-8C908D3D31D6}"/>
              </a:ext>
            </a:extLst>
          </p:cNvPr>
          <p:cNvSpPr/>
          <p:nvPr/>
        </p:nvSpPr>
        <p:spPr bwMode="auto">
          <a:xfrm>
            <a:off x="727969" y="2314111"/>
            <a:ext cx="2091431" cy="3197689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chemeClr val="bg1"/>
                </a:solidFill>
                <a:latin typeface="+mn-lt"/>
              </a:rPr>
              <a:t>Auto-Scaling Group</a:t>
            </a:r>
          </a:p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chemeClr val="bg1"/>
                </a:solidFill>
              </a:rPr>
              <a:t>(symdnav2_webserver_asg)</a:t>
            </a:r>
            <a:endParaRPr lang="en-US" sz="11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5E266-3D15-4423-82B9-5D602EB22E14}"/>
              </a:ext>
            </a:extLst>
          </p:cNvPr>
          <p:cNvSpPr/>
          <p:nvPr/>
        </p:nvSpPr>
        <p:spPr bwMode="auto">
          <a:xfrm>
            <a:off x="914400" y="3429000"/>
            <a:ext cx="1752600" cy="8382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chemeClr val="bg1"/>
                </a:solidFill>
                <a:latin typeface="+mn-lt"/>
              </a:rPr>
              <a:t>Web Server (EC2)</a:t>
            </a:r>
          </a:p>
          <a:p>
            <a:pPr algn="ctr">
              <a:lnSpc>
                <a:spcPct val="90000"/>
              </a:lnSpc>
            </a:pPr>
            <a:endParaRPr lang="en-US" sz="1100" b="1" dirty="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chemeClr val="bg1"/>
                </a:solidFill>
              </a:rPr>
              <a:t>Expose: 8088</a:t>
            </a:r>
            <a:endParaRPr lang="en-US" sz="11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33AFD8-9FFF-4425-BE26-DB96688B0489}"/>
              </a:ext>
            </a:extLst>
          </p:cNvPr>
          <p:cNvSpPr/>
          <p:nvPr/>
        </p:nvSpPr>
        <p:spPr bwMode="auto">
          <a:xfrm>
            <a:off x="2961287" y="3409950"/>
            <a:ext cx="1509011" cy="8763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chemeClr val="bg1"/>
                </a:solidFill>
                <a:latin typeface="+mn-lt"/>
              </a:rPr>
              <a:t>Load Balancer</a:t>
            </a:r>
          </a:p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chemeClr val="bg1"/>
                </a:solidFill>
              </a:rPr>
              <a:t>(symdnav2-webserver-lb01)</a:t>
            </a:r>
            <a:endParaRPr lang="en-US" sz="1100" b="1" dirty="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90000"/>
              </a:lnSpc>
            </a:pPr>
            <a:endParaRPr lang="en-US" sz="1100" b="1" dirty="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chemeClr val="bg1"/>
                </a:solidFill>
              </a:rPr>
              <a:t>Expose: 443</a:t>
            </a:r>
          </a:p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chemeClr val="bg1"/>
                </a:solidFill>
                <a:latin typeface="+mn-lt"/>
              </a:rPr>
              <a:t>Forward to: 8088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727DE7-E758-4CFD-A37C-5DE35D20D56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667000" y="3848100"/>
            <a:ext cx="294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01912F8-640A-4F45-BDA6-DCA36AAF9CAD}"/>
              </a:ext>
            </a:extLst>
          </p:cNvPr>
          <p:cNvSpPr/>
          <p:nvPr/>
        </p:nvSpPr>
        <p:spPr bwMode="auto">
          <a:xfrm>
            <a:off x="6467906" y="2314111"/>
            <a:ext cx="2002018" cy="3197689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chemeClr val="bg1"/>
                </a:solidFill>
                <a:latin typeface="+mn-lt"/>
              </a:rPr>
              <a:t>Auto-Scaling Group</a:t>
            </a:r>
          </a:p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chemeClr val="bg1"/>
                </a:solidFill>
              </a:rPr>
              <a:t>(symdnav2_worker_asg)</a:t>
            </a:r>
            <a:endParaRPr lang="en-US" sz="11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CDE17A-E2BE-4C13-A45D-A02CA4D27D15}"/>
              </a:ext>
            </a:extLst>
          </p:cNvPr>
          <p:cNvSpPr/>
          <p:nvPr/>
        </p:nvSpPr>
        <p:spPr bwMode="auto">
          <a:xfrm>
            <a:off x="6629400" y="3429000"/>
            <a:ext cx="1676400" cy="8382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chemeClr val="bg1"/>
                </a:solidFill>
                <a:latin typeface="+mn-lt"/>
              </a:rPr>
              <a:t>Worker (EC2)</a:t>
            </a:r>
          </a:p>
          <a:p>
            <a:pPr algn="ctr">
              <a:lnSpc>
                <a:spcPct val="90000"/>
              </a:lnSpc>
            </a:pPr>
            <a:endParaRPr lang="en-US" sz="1100" b="1" dirty="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chemeClr val="bg1"/>
                </a:solidFill>
              </a:rPr>
              <a:t>Expose: 5672</a:t>
            </a:r>
          </a:p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chemeClr val="bg1"/>
                </a:solidFill>
              </a:rPr>
              <a:t>Expose: 15672</a:t>
            </a:r>
            <a:endParaRPr lang="en-US" sz="11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32D381-6DE2-4AF8-ABE6-F30B41A11A99}"/>
              </a:ext>
            </a:extLst>
          </p:cNvPr>
          <p:cNvSpPr/>
          <p:nvPr/>
        </p:nvSpPr>
        <p:spPr bwMode="auto">
          <a:xfrm>
            <a:off x="4814282" y="3133725"/>
            <a:ext cx="1409034" cy="142875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chemeClr val="bg1"/>
                </a:solidFill>
                <a:latin typeface="+mn-lt"/>
              </a:rPr>
              <a:t>Load Balancer</a:t>
            </a:r>
          </a:p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chemeClr val="bg1"/>
                </a:solidFill>
              </a:rPr>
              <a:t>(symdnav2-worker-lb03)</a:t>
            </a:r>
          </a:p>
          <a:p>
            <a:pPr algn="ctr">
              <a:lnSpc>
                <a:spcPct val="90000"/>
              </a:lnSpc>
            </a:pPr>
            <a:endParaRPr lang="en-US" sz="1100" b="1" dirty="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chemeClr val="bg1"/>
                </a:solidFill>
              </a:rPr>
              <a:t>Expose: 5672</a:t>
            </a:r>
          </a:p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chemeClr val="bg1"/>
                </a:solidFill>
                <a:latin typeface="+mn-lt"/>
              </a:rPr>
              <a:t>Forward to: 5672</a:t>
            </a:r>
          </a:p>
          <a:p>
            <a:pPr algn="ctr">
              <a:lnSpc>
                <a:spcPct val="90000"/>
              </a:lnSpc>
            </a:pPr>
            <a:endParaRPr lang="en-US" sz="1100" b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chemeClr val="bg1"/>
                </a:solidFill>
              </a:rPr>
              <a:t>Expose: 15672</a:t>
            </a:r>
          </a:p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chemeClr val="bg1"/>
                </a:solidFill>
              </a:rPr>
              <a:t>Forward to: 15672</a:t>
            </a:r>
            <a:endParaRPr lang="en-US" sz="11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4F9619-31ED-4A2E-B551-4075D02D0E7E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>
            <a:off x="6223316" y="3848100"/>
            <a:ext cx="406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 descr="RabbitMQ">
            <a:extLst>
              <a:ext uri="{FF2B5EF4-FFF2-40B4-BE49-F238E27FC236}">
                <a16:creationId xmlns:a16="http://schemas.microsoft.com/office/drawing/2014/main" id="{AF883E32-9AA2-4FEB-9E67-D63DE1822D5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6" idx="0"/>
            <a:endCxn id="16" idx="0"/>
          </p:cNvCxnSpPr>
          <p:nvPr/>
        </p:nvCxnSpPr>
        <p:spPr>
          <a:xfrm rot="5400000" flipH="1" flipV="1">
            <a:off x="3507112" y="1417314"/>
            <a:ext cx="295275" cy="3728099"/>
          </a:xfrm>
          <a:prstGeom prst="bentConnector3">
            <a:avLst>
              <a:gd name="adj1" fmla="val 2014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6483A2-2BCB-4C54-BA74-392A7E017657}"/>
              </a:ext>
            </a:extLst>
          </p:cNvPr>
          <p:cNvCxnSpPr>
            <a:cxnSpLocks/>
            <a:stCxn id="45" idx="0"/>
            <a:endCxn id="8" idx="2"/>
          </p:cNvCxnSpPr>
          <p:nvPr/>
        </p:nvCxnSpPr>
        <p:spPr>
          <a:xfrm flipV="1">
            <a:off x="3713262" y="4286250"/>
            <a:ext cx="2531" cy="78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912D84-A62A-415F-BAA1-3B42EB5BC0EB}"/>
              </a:ext>
            </a:extLst>
          </p:cNvPr>
          <p:cNvCxnSpPr>
            <a:cxnSpLocks/>
            <a:stCxn id="46" idx="0"/>
            <a:endCxn id="16" idx="2"/>
          </p:cNvCxnSpPr>
          <p:nvPr/>
        </p:nvCxnSpPr>
        <p:spPr>
          <a:xfrm flipH="1" flipV="1">
            <a:off x="5518799" y="4562475"/>
            <a:ext cx="2726" cy="49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Graphic 44" descr="SymDNA User">
            <a:extLst>
              <a:ext uri="{FF2B5EF4-FFF2-40B4-BE49-F238E27FC236}">
                <a16:creationId xmlns:a16="http://schemas.microsoft.com/office/drawing/2014/main" id="{19B098E3-8929-42B7-BCA8-3DC2725F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6062" y="5073654"/>
            <a:ext cx="914400" cy="914400"/>
          </a:xfrm>
          <a:prstGeom prst="rect">
            <a:avLst/>
          </a:prstGeom>
        </p:spPr>
      </p:pic>
      <p:pic>
        <p:nvPicPr>
          <p:cNvPr id="46" name="Graphic 45" descr="RabbitMQ Console">
            <a:extLst>
              <a:ext uri="{FF2B5EF4-FFF2-40B4-BE49-F238E27FC236}">
                <a16:creationId xmlns:a16="http://schemas.microsoft.com/office/drawing/2014/main" id="{1D33F108-6F5A-4248-BAB4-BF42B4F50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4325" y="5054600"/>
            <a:ext cx="914400" cy="9144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60B03DD-120D-47E1-B68D-0E2AEC43EC55}"/>
              </a:ext>
            </a:extLst>
          </p:cNvPr>
          <p:cNvSpPr txBox="1"/>
          <p:nvPr/>
        </p:nvSpPr>
        <p:spPr>
          <a:xfrm>
            <a:off x="3116483" y="5930902"/>
            <a:ext cx="1193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hlinkClick r:id="rId4"/>
              </a:rPr>
              <a:t>SymDNA</a:t>
            </a:r>
            <a:r>
              <a:rPr lang="en-US" sz="1200" b="1" dirty="0">
                <a:hlinkClick r:id="rId4"/>
              </a:rPr>
              <a:t> Web Application</a:t>
            </a:r>
            <a:endParaRPr lang="en-US" sz="1200" b="1" dirty="0"/>
          </a:p>
          <a:p>
            <a:pPr algn="ctr"/>
            <a:r>
              <a:rPr lang="en-US" sz="1200" b="1" dirty="0"/>
              <a:t>(Port #443)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9D826D-E132-4BEB-A2B3-AEE23D45B4A7}"/>
              </a:ext>
            </a:extLst>
          </p:cNvPr>
          <p:cNvSpPr txBox="1"/>
          <p:nvPr/>
        </p:nvSpPr>
        <p:spPr>
          <a:xfrm>
            <a:off x="4924746" y="5928747"/>
            <a:ext cx="119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hlinkClick r:id="rId5"/>
              </a:rPr>
              <a:t>RabbitMQ Console</a:t>
            </a:r>
            <a:endParaRPr lang="en-US" sz="1200" b="1" dirty="0"/>
          </a:p>
          <a:p>
            <a:pPr algn="ctr"/>
            <a:r>
              <a:rPr lang="en-US" sz="1200" b="1" dirty="0"/>
              <a:t>(Port #15672)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DA45AB1-E8B2-4B6F-84EA-A80322ECDDAF}"/>
              </a:ext>
            </a:extLst>
          </p:cNvPr>
          <p:cNvSpPr txBox="1"/>
          <p:nvPr/>
        </p:nvSpPr>
        <p:spPr>
          <a:xfrm>
            <a:off x="2830877" y="2565828"/>
            <a:ext cx="1895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RabbitMQ (Port #5672)</a:t>
            </a:r>
          </a:p>
        </p:txBody>
      </p:sp>
    </p:spTree>
    <p:extLst>
      <p:ext uri="{BB962C8B-B14F-4D97-AF65-F5344CB8AC3E}">
        <p14:creationId xmlns:p14="http://schemas.microsoft.com/office/powerpoint/2010/main" val="144954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Symantec">
      <a:dk1>
        <a:srgbClr val="404040"/>
      </a:dk1>
      <a:lt1>
        <a:srgbClr val="FFFFFF"/>
      </a:lt1>
      <a:dk2>
        <a:srgbClr val="000000"/>
      </a:dk2>
      <a:lt2>
        <a:srgbClr val="C4C4C4"/>
      </a:lt2>
      <a:accent1>
        <a:srgbClr val="D89102"/>
      </a:accent1>
      <a:accent2>
        <a:srgbClr val="B03716"/>
      </a:accent2>
      <a:accent3>
        <a:srgbClr val="7C8113"/>
      </a:accent3>
      <a:accent4>
        <a:srgbClr val="395773"/>
      </a:accent4>
      <a:accent5>
        <a:srgbClr val="B95A19"/>
      </a:accent5>
      <a:accent6>
        <a:srgbClr val="595959"/>
      </a:accent6>
      <a:hlink>
        <a:srgbClr val="D89102"/>
      </a:hlink>
      <a:folHlink>
        <a:srgbClr val="8282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lnSpc>
            <a:spcPct val="90000"/>
          </a:lnSpc>
          <a:defRPr sz="1800" b="1">
            <a:solidFill>
              <a:schemeClr val="bg1"/>
            </a:solidFill>
            <a:latin typeface="+mn-lt"/>
          </a:defRPr>
        </a:defPPr>
      </a:lstStyle>
    </a:spDef>
    <a:lnDef>
      <a:spPr>
        <a:ln w="19050">
          <a:solidFill>
            <a:schemeClr val="accent6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R130 G130 B130">
      <a:srgbClr val="828282"/>
    </a:custClr>
    <a:custClr name="R49 G86 B93">
      <a:srgbClr val="31565D"/>
    </a:custClr>
    <a:custClr name="R152 G96 B28">
      <a:srgbClr val="98601C"/>
    </a:custClr>
    <a:custClr name="R140 G41 B14">
      <a:srgbClr val="8C290E"/>
    </a:custClr>
    <a:custClr name="R134 G124 B80">
      <a:srgbClr val="867C50"/>
    </a:custClr>
    <a:custClr name="R72 G116 B99">
      <a:srgbClr val="487463"/>
    </a:custClr>
  </a:custClrLst>
</a:theme>
</file>

<file path=ppt/theme/theme3.xml><?xml version="1.0" encoding="utf-8"?>
<a:theme xmlns:a="http://schemas.openxmlformats.org/drawingml/2006/main" name="Office Theme">
  <a:themeElements>
    <a:clrScheme name="Symantec">
      <a:dk1>
        <a:srgbClr val="404040"/>
      </a:dk1>
      <a:lt1>
        <a:srgbClr val="FFFFFF"/>
      </a:lt1>
      <a:dk2>
        <a:srgbClr val="000000"/>
      </a:dk2>
      <a:lt2>
        <a:srgbClr val="C4C4C4"/>
      </a:lt2>
      <a:accent1>
        <a:srgbClr val="D89102"/>
      </a:accent1>
      <a:accent2>
        <a:srgbClr val="B03716"/>
      </a:accent2>
      <a:accent3>
        <a:srgbClr val="7C8113"/>
      </a:accent3>
      <a:accent4>
        <a:srgbClr val="395773"/>
      </a:accent4>
      <a:accent5>
        <a:srgbClr val="B95A19"/>
      </a:accent5>
      <a:accent6>
        <a:srgbClr val="595959"/>
      </a:accent6>
      <a:hlink>
        <a:srgbClr val="D89102"/>
      </a:hlink>
      <a:folHlink>
        <a:srgbClr val="8282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lnSpc>
            <a:spcPct val="90000"/>
          </a:lnSpc>
          <a:defRPr sz="1800" b="1">
            <a:solidFill>
              <a:schemeClr val="bg1"/>
            </a:solidFill>
            <a:latin typeface="+mn-lt"/>
          </a:defRPr>
        </a:defPPr>
      </a:lstStyle>
    </a:spDef>
    <a:lnDef>
      <a:spPr>
        <a:ln w="19050">
          <a:solidFill>
            <a:schemeClr val="accent6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R130 G130 B130">
      <a:srgbClr val="828282"/>
    </a:custClr>
    <a:custClr name="R49 G86 B93">
      <a:srgbClr val="31565D"/>
    </a:custClr>
    <a:custClr name="R152 G96 B28">
      <a:srgbClr val="98601C"/>
    </a:custClr>
    <a:custClr name="R140 G41 B14">
      <a:srgbClr val="8C290E"/>
    </a:custClr>
    <a:custClr name="R134 G124 B80">
      <a:srgbClr val="867C50"/>
    </a:custClr>
    <a:custClr name="R72 G116 B99">
      <a:srgbClr val="48746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163</TotalTime>
  <Words>175</Words>
  <Application>Microsoft Office PowerPoint</Application>
  <PresentationFormat>On-screen Show (4:3)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SymDNA Report Execution Flow</vt:lpstr>
      <vt:lpstr>SymDNA Query Execution Flow</vt:lpstr>
      <vt:lpstr>SymDNA Deployment in AWS</vt:lpstr>
    </vt:vector>
  </TitlesOfParts>
  <Company>Symantec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Name Title</dc:title>
  <dc:creator>Parsottam Mahuvagara</dc:creator>
  <cp:lastModifiedBy>Parsottam Mahuvagara</cp:lastModifiedBy>
  <cp:revision>78</cp:revision>
  <dcterms:created xsi:type="dcterms:W3CDTF">2019-01-17T03:20:35Z</dcterms:created>
  <dcterms:modified xsi:type="dcterms:W3CDTF">2019-01-17T08:21:22Z</dcterms:modified>
</cp:coreProperties>
</file>