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5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DB50DA-448E-4725-9410-D93FF698066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E3A3C-C6AE-DB1A-6D7C-18A34A574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Show</a:t>
            </a:r>
            <a:r>
              <a:rPr lang="en-US" altLang="zh-CN" dirty="0"/>
              <a:t> 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3E4A8-CC61-C870-AECC-33A468571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1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fulltask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So, it’s enough to transport 31 values(we will call them </a:t>
            </a:r>
            <a:r>
              <a:rPr lang="en-US" altLang="zh-CN" dirty="0" err="1"/>
              <a:t>a_k</a:t>
            </a:r>
            <a:r>
              <a:rPr lang="en-US" altLang="zh-CN" dirty="0"/>
              <a:t>, where 1&lt;=k&lt;=31.) between 1 and 4096 to</a:t>
            </a:r>
            <a:r>
              <a:rPr lang="ko-KR" altLang="en-US" dirty="0"/>
              <a:t> </a:t>
            </a:r>
            <a:r>
              <a:rPr lang="en-US" altLang="ko-KR" dirty="0"/>
              <a:t>solve entire problem.</a:t>
            </a:r>
          </a:p>
          <a:p>
            <a:endParaRPr lang="en-US" altLang="zh-CN" dirty="0"/>
          </a:p>
          <a:p>
            <a:r>
              <a:rPr lang="en-US" altLang="zh-CN" dirty="0"/>
              <a:t>To do that, first, we will set n=4991. I will explain why this setting is required.</a:t>
            </a:r>
          </a:p>
          <a:p>
            <a:endParaRPr lang="en-US" altLang="zh-CN" dirty="0"/>
          </a:p>
          <a:p>
            <a:r>
              <a:rPr lang="en-US" altLang="zh-CN" dirty="0"/>
              <a:t>for each k, connect vertices between 160(k-1)+1 to 160k to (k </a:t>
            </a:r>
            <a:r>
              <a:rPr lang="en-US" altLang="zh-CN" dirty="0" err="1"/>
              <a:t>th</a:t>
            </a:r>
            <a:r>
              <a:rPr lang="en-US" altLang="ko-KR" dirty="0"/>
              <a:t> value)</a:t>
            </a:r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vertex.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50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fulltask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So, it’s enough to transport 31 values between 1 and 4096 to</a:t>
            </a:r>
            <a:r>
              <a:rPr lang="ko-KR" altLang="en-US" dirty="0"/>
              <a:t> </a:t>
            </a:r>
            <a:r>
              <a:rPr lang="en-US" altLang="ko-KR" dirty="0"/>
              <a:t>solve entire problem.</a:t>
            </a:r>
          </a:p>
          <a:p>
            <a:endParaRPr lang="en-US" altLang="zh-CN" dirty="0"/>
          </a:p>
          <a:p>
            <a:r>
              <a:rPr lang="en-US" altLang="zh-CN" dirty="0"/>
              <a:t>To do that, first, we will set n=4991. I will explain why this setting is required.</a:t>
            </a:r>
          </a:p>
          <a:p>
            <a:endParaRPr lang="en-US" altLang="zh-CN" dirty="0"/>
          </a:p>
          <a:p>
            <a:r>
              <a:rPr lang="en-US" altLang="zh-CN" dirty="0"/>
              <a:t>for each k, connect vertices between 161(k-1)+1 to 161k to (k </a:t>
            </a:r>
            <a:r>
              <a:rPr lang="en-US" altLang="zh-CN" dirty="0" err="1"/>
              <a:t>th</a:t>
            </a:r>
            <a:r>
              <a:rPr lang="en-US" altLang="ko-KR" dirty="0"/>
              <a:t> value)</a:t>
            </a:r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vertex.</a:t>
            </a:r>
            <a:endParaRPr lang="en-US" altLang="zh-CN" dirty="0"/>
          </a:p>
          <a:p>
            <a:r>
              <a:rPr lang="en-US" altLang="zh-CN" dirty="0"/>
              <a:t>If there exist some cycles, then delete any edges in the cycle, until there is no cycle.</a:t>
            </a:r>
          </a:p>
          <a:p>
            <a:r>
              <a:rPr lang="en-US" altLang="zh-CN" dirty="0"/>
              <a:t>What we can notice is that, the original graph was functional graph, so in this procedure, for each vertices, degree decreases at most 1.</a:t>
            </a:r>
          </a:p>
        </p:txBody>
      </p:sp>
    </p:spTree>
    <p:extLst>
      <p:ext uri="{BB962C8B-B14F-4D97-AF65-F5344CB8AC3E}">
        <p14:creationId xmlns:p14="http://schemas.microsoft.com/office/powerpoint/2010/main" val="1316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068B-7B14-3C7D-0C83-92467A2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Fulltask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8E71-BB7E-B52B-9515-E5E5FED3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Then, we will get forests with some components, which has size not smaller than 160.</a:t>
            </a:r>
          </a:p>
          <a:p>
            <a:endParaRPr lang="en-US" altLang="ko-KR" dirty="0"/>
          </a:p>
          <a:p>
            <a:r>
              <a:rPr lang="en-US" altLang="ko-KR" dirty="0"/>
              <a:t>Thus, we can select distinct leaves from each components, and connect them moderately so that the vertices we selected has degree lesser than 3.</a:t>
            </a:r>
          </a:p>
          <a:p>
            <a:endParaRPr lang="en-US" altLang="ko-KR" dirty="0"/>
          </a:p>
          <a:p>
            <a:r>
              <a:rPr lang="en-US" altLang="ko-KR" dirty="0"/>
              <a:t>So, it’s the end of Alice’s tree construction.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1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068B-7B14-3C7D-0C83-92467A2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Fulltask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8E71-BB7E-B52B-9515-E5E5FED3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Then, How can bob know 16 values among 31 original values?</a:t>
            </a:r>
          </a:p>
          <a:p>
            <a:r>
              <a:rPr lang="en-US" altLang="ko-KR" dirty="0"/>
              <a:t>In The tree bob have received, for 1&lt;=k&lt;=31, we will call k good if there exists some vertex V, so that in [161(k-1)+1,161k], there exists at least 2 vertices adjacent to V.</a:t>
            </a:r>
          </a:p>
          <a:p>
            <a:endParaRPr lang="en-US" altLang="ko-KR" dirty="0"/>
          </a:p>
          <a:p>
            <a:r>
              <a:rPr lang="en-US" altLang="ko-KR" dirty="0"/>
              <a:t>Before transforming, every k is good, and there are at least 159 vertices adjacent to V.</a:t>
            </a:r>
          </a:p>
          <a:p>
            <a:endParaRPr lang="en-US" altLang="ko-KR" dirty="0"/>
          </a:p>
          <a:p>
            <a:r>
              <a:rPr lang="en-US" altLang="ko-KR" dirty="0"/>
              <a:t>What we can observe is that, for each k, V is unique.</a:t>
            </a:r>
          </a:p>
        </p:txBody>
      </p:sp>
    </p:spTree>
    <p:extLst>
      <p:ext uri="{BB962C8B-B14F-4D97-AF65-F5344CB8AC3E}">
        <p14:creationId xmlns:p14="http://schemas.microsoft.com/office/powerpoint/2010/main" val="245309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068B-7B14-3C7D-0C83-92467A2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Fulltask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898E71-BB7E-B52B-9515-E5E5FED3A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There can be at most 30 edges, which connects first 31 values.</a:t>
                </a:r>
              </a:p>
              <a:p>
                <a:r>
                  <a:rPr lang="en-US" altLang="ko-KR" dirty="0"/>
                  <a:t>So, erasing 2495 edges, it can decrease number of adjacent vertices to </a:t>
                </a:r>
                <a:r>
                  <a:rPr lang="en-US" altLang="ko-KR" dirty="0" err="1"/>
                  <a:t>a_k</a:t>
                </a:r>
                <a:r>
                  <a:rPr lang="en-US" altLang="ko-KR" dirty="0"/>
                  <a:t>, in total, at most 2525.</a:t>
                </a:r>
              </a:p>
              <a:p>
                <a:r>
                  <a:rPr lang="en-US" altLang="ko-KR" dirty="0"/>
                  <a:t>For a k, at least 158 vertices should be erased to make k not good(Because, for </a:t>
                </a:r>
                <a:r>
                  <a:rPr lang="en-US" altLang="ko-KR" dirty="0" err="1"/>
                  <a:t>eack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a_k</a:t>
                </a:r>
                <a:r>
                  <a:rPr lang="en-US" altLang="ko-KR" dirty="0"/>
                  <a:t>, they will have degree at least 159(=160(the least degree </a:t>
                </a:r>
                <a:r>
                  <a:rPr lang="en-US" altLang="ko-KR" dirty="0" err="1"/>
                  <a:t>a_k</a:t>
                </a:r>
                <a:r>
                  <a:rPr lang="en-US" altLang="ko-KR" dirty="0"/>
                  <a:t> has in the original functional graph)-1(when we delete some cycle)))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So, deleting at most 2525 values, we can make at most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2525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158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ko-KR" dirty="0"/>
                  <a:t> k’s to be not good.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898E71-BB7E-B52B-9515-E5E5FED3A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9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D185-412E-1555-A878-A796910B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fulltask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FC602-3A3C-ACD0-227C-AE3C7823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So, there exists 16 good k’s between 1 and 31.</a:t>
            </a:r>
          </a:p>
          <a:p>
            <a:endParaRPr lang="en-US" altLang="ko-KR" dirty="0"/>
          </a:p>
          <a:p>
            <a:r>
              <a:rPr lang="en-US" altLang="ko-KR" dirty="0"/>
              <a:t>Then, we can just apply the Claim, and then we can decode X. So, the entire problem could be solved.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2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n=4991 needed?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we set n=5000, then 2499 </a:t>
            </a:r>
            <a:r>
              <a:rPr lang="en-US" altLang="zh-CN" dirty="0" err="1"/>
              <a:t>eddges</a:t>
            </a:r>
            <a:r>
              <a:rPr lang="en-US" altLang="zh-CN" dirty="0"/>
              <a:t> can be deleted, and 2529/158 is bigger than 16.</a:t>
            </a:r>
          </a:p>
          <a:p>
            <a:r>
              <a:rPr lang="en-US" altLang="zh-CN" dirty="0"/>
              <a:t>In more detail. increase of n is asymptotically benefit for solving problem. But, this effect occurs because as n increases, then denominator increases “sometimes”. So, if n decreases, and denominator doesn’t decreases, then numerator decreases, so it can be </a:t>
            </a:r>
            <a:r>
              <a:rPr lang="en-US" altLang="zh-CN"/>
              <a:t>benefit, sometimes.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5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Alice decide an inter n, between 2 and 5000. Grader then gives Alice an integer X, and Alice should give grader a tree with n vertices.</a:t>
                </a:r>
              </a:p>
              <a:p>
                <a:r>
                  <a:rPr lang="en-US" altLang="zh-CN" dirty="0"/>
                  <a:t> Then, grader deletes at most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vertices, and gives Bob the forest. Bob should tells grader what X is.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X&lt;=5000</a:t>
            </a:r>
          </a:p>
          <a:p>
            <a:endParaRPr lang="en-US" altLang="zh-CN" dirty="0"/>
          </a:p>
          <a:p>
            <a:r>
              <a:rPr lang="en-US" altLang="zh-CN" dirty="0"/>
              <a:t>Alice can just make a star graph whose centroid is X. Then Bob can identify what the centroid was, and can guess X correctly.</a:t>
            </a:r>
          </a:p>
        </p:txBody>
      </p:sp>
    </p:spTree>
    <p:extLst>
      <p:ext uri="{BB962C8B-B14F-4D97-AF65-F5344CB8AC3E}">
        <p14:creationId xmlns:p14="http://schemas.microsoft.com/office/powerpoint/2010/main" val="896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can convert this subtask to transport two integers </a:t>
            </a:r>
            <a:r>
              <a:rPr lang="en-US" altLang="zh-CN" dirty="0" err="1"/>
              <a:t>x,y</a:t>
            </a:r>
            <a:r>
              <a:rPr lang="en-US" altLang="zh-CN" dirty="0"/>
              <a:t>, between 1 and 5000. First, connect all the vertices in 1 and 1666 to x. Then, connect all the vertices between 1667 and 3333 to y. Finally, connect all vertices between 3334 and 5000 to </a:t>
            </a:r>
            <a:r>
              <a:rPr lang="en-US" altLang="zh-CN" dirty="0" err="1"/>
              <a:t>x+y</a:t>
            </a:r>
            <a:r>
              <a:rPr lang="en-US" altLang="zh-CN" dirty="0"/>
              <a:t> mod 5000.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there is a cycle in this graph, then delete any edges in the cycle, until the graph has no cycle.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After that, connect components in the graph, in any ways.</a:t>
            </a:r>
          </a:p>
        </p:txBody>
      </p:sp>
    </p:spTree>
    <p:extLst>
      <p:ext uri="{BB962C8B-B14F-4D97-AF65-F5344CB8AC3E}">
        <p14:creationId xmlns:p14="http://schemas.microsoft.com/office/powerpoint/2010/main" val="8451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Then we will receive the graph. There would be at least two vertices with more than 5 degree(very roughly), because by deleting at most 2499 edges, it’s impossible to make two vertices among </a:t>
            </a:r>
            <a:r>
              <a:rPr lang="en-US" altLang="zh-CN" dirty="0" err="1"/>
              <a:t>x,y,x+y</a:t>
            </a:r>
            <a:r>
              <a:rPr lang="en-US" altLang="zh-CN" dirty="0"/>
              <a:t>, to have degree lesser than 5.</a:t>
            </a:r>
          </a:p>
          <a:p>
            <a:endParaRPr lang="en-US" altLang="zh-CN" dirty="0"/>
          </a:p>
          <a:p>
            <a:r>
              <a:rPr lang="en-US" altLang="zh-CN" dirty="0"/>
              <a:t>Thus, we can know two values between </a:t>
            </a:r>
            <a:r>
              <a:rPr lang="en-US" altLang="zh-CN" dirty="0" err="1"/>
              <a:t>x,y,x+y</a:t>
            </a:r>
            <a:r>
              <a:rPr lang="en-US" altLang="zh-CN" dirty="0"/>
              <a:t> mod 5000, and know which value corresponds to them. </a:t>
            </a:r>
          </a:p>
          <a:p>
            <a:endParaRPr lang="en-US" altLang="zh-CN" dirty="0"/>
          </a:p>
          <a:p>
            <a:r>
              <a:rPr lang="en-US" altLang="zh-CN" dirty="0"/>
              <a:t>Then, we can restore x and y, then we can guess the X in original problem, correctly.</a:t>
            </a:r>
          </a:p>
        </p:txBody>
      </p:sp>
    </p:spTree>
    <p:extLst>
      <p:ext uri="{BB962C8B-B14F-4D97-AF65-F5344CB8AC3E}">
        <p14:creationId xmlns:p14="http://schemas.microsoft.com/office/powerpoint/2010/main" val="19502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fulltask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main idea is to convert original problem to transport five values, x1,x2,x3,x4,x5, between 1 and 4096.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Claim. consider n values, called x_1,x_2,…,</a:t>
                </a:r>
                <a:r>
                  <a:rPr lang="en-US" altLang="zh-CN" dirty="0" err="1"/>
                  <a:t>x_n</a:t>
                </a:r>
                <a:r>
                  <a:rPr lang="en-US" altLang="zh-CN" dirty="0"/>
                  <a:t>, between 0 and 4095. We can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values between 0 and 4095 so that we can restore x_1,…,</a:t>
                </a:r>
                <a:r>
                  <a:rPr lang="en-US" altLang="zh-CN" dirty="0" err="1"/>
                  <a:t>x_n</a:t>
                </a:r>
                <a:r>
                  <a:rPr lang="en-US" altLang="zh-CN" dirty="0"/>
                  <a:t> when at most half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values can be deleted.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3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can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values as following: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sets except empty set, which has elements as x_1,…,</a:t>
                </a:r>
                <a:r>
                  <a:rPr lang="en-US" altLang="zh-CN" dirty="0" err="1"/>
                  <a:t>x_n</a:t>
                </a:r>
                <a:r>
                  <a:rPr lang="en-US" altLang="zh-CN" dirty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Then, XOR all the values in the set.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For example, if x_1=1,x_2=4, then we will get {x_1}-&gt;1, {x_2}-&gt;4, {x_1,x_2}-&gt;5.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0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9537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 Because the value that corresponds to </a:t>
                </a:r>
                <a:r>
                  <a:rPr lang="en-US" altLang="zh-CN" dirty="0" err="1"/>
                  <a:t>expty</a:t>
                </a:r>
                <a:r>
                  <a:rPr lang="en-US" altLang="zh-CN" dirty="0"/>
                  <a:t> set would be zero, we can consider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value, which corresponds all possible combinations of x_1,…,</a:t>
                </a:r>
                <a:r>
                  <a:rPr lang="en-US" altLang="zh-CN" dirty="0" err="1"/>
                  <a:t>x_n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Because only half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values can be deleted, so there would remain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values, including 0 from empty set.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Consider </a:t>
                </a:r>
                <a:r>
                  <a:rPr lang="en-US" altLang="zh-CN" dirty="0" err="1"/>
                  <a:t>x_i</a:t>
                </a:r>
                <a:r>
                  <a:rPr lang="en-US" altLang="zh-CN" dirty="0"/>
                  <a:t>. for every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set which doesn’t contain </a:t>
                </a:r>
                <a:r>
                  <a:rPr lang="en-US" altLang="zh-CN" dirty="0" err="1"/>
                  <a:t>x_i</a:t>
                </a:r>
                <a:r>
                  <a:rPr lang="en-US" altLang="zh-CN" dirty="0"/>
                  <a:t>, There exists S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S remains,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remains.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Because we know XOR of two sets, we can get </a:t>
                </a:r>
                <a:r>
                  <a:rPr lang="en-US" altLang="zh-CN" dirty="0" err="1"/>
                  <a:t>x_i</a:t>
                </a:r>
                <a:r>
                  <a:rPr lang="en-US" altLang="zh-CN" dirty="0"/>
                  <a:t> by just XORing two values.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BCDF9-2D86-C5C6-8C9B-A58922D2E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953786"/>
              </a:xfrm>
              <a:blipFill>
                <a:blip r:embed="rId2"/>
                <a:stretch>
                  <a:fillRect l="-313" t="-1476" r="-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953786"/>
          </a:xfrm>
        </p:spPr>
        <p:txBody>
          <a:bodyPr>
            <a:normAutofit/>
          </a:bodyPr>
          <a:lstStyle/>
          <a:p>
            <a:r>
              <a:rPr lang="en-US" altLang="zh-CN" dirty="0"/>
              <a:t>So we can restore all the values, and Claim could be proved.</a:t>
            </a:r>
          </a:p>
        </p:txBody>
      </p:sp>
    </p:spTree>
    <p:extLst>
      <p:ext uri="{BB962C8B-B14F-4D97-AF65-F5344CB8AC3E}">
        <p14:creationId xmlns:p14="http://schemas.microsoft.com/office/powerpoint/2010/main" val="171609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1187</Words>
  <Application>Microsoft Office PowerPoint</Application>
  <PresentationFormat>宽屏</PresentationFormat>
  <Paragraphs>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함초롬바탕</vt:lpstr>
      <vt:lpstr>Cambria Math</vt:lpstr>
      <vt:lpstr>Tw Cen MT</vt:lpstr>
      <vt:lpstr>Tw Cen MT Condensed</vt:lpstr>
      <vt:lpstr>Wingdings 3</vt:lpstr>
      <vt:lpstr>积分</vt:lpstr>
      <vt:lpstr>Magic Show Solution</vt:lpstr>
      <vt:lpstr>Statement</vt:lpstr>
      <vt:lpstr>Subtask 1</vt:lpstr>
      <vt:lpstr>Subtask 2</vt:lpstr>
      <vt:lpstr>Subtask 2</vt:lpstr>
      <vt:lpstr>fulltask</vt:lpstr>
      <vt:lpstr>Why?</vt:lpstr>
      <vt:lpstr>Why?</vt:lpstr>
      <vt:lpstr>Why?</vt:lpstr>
      <vt:lpstr>fulltask</vt:lpstr>
      <vt:lpstr>fulltask</vt:lpstr>
      <vt:lpstr>Fulltask</vt:lpstr>
      <vt:lpstr>Fulltask</vt:lpstr>
      <vt:lpstr>Fulltask</vt:lpstr>
      <vt:lpstr>fulltask</vt:lpstr>
      <vt:lpstr>Why n=4991 needed?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Cyberland 改题报告</dc:title>
  <dc:creator>雨扬 周</dc:creator>
  <cp:lastModifiedBy>艺缤 张</cp:lastModifiedBy>
  <cp:revision>14</cp:revision>
  <dcterms:created xsi:type="dcterms:W3CDTF">2023-05-19T13:53:42Z</dcterms:created>
  <dcterms:modified xsi:type="dcterms:W3CDTF">2024-05-16T13:25:16Z</dcterms:modified>
</cp:coreProperties>
</file>