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963613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Neural Network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838200" y="126999"/>
            <a:ext cx="10515600" cy="55403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Loading data</a:t>
            </a:r>
          </a:p>
        </p:txBody>
      </p:sp>
      <p:sp>
        <p:nvSpPr>
          <p:cNvPr id="97" name="Content Placeholder 2"/>
          <p:cNvSpPr txBox="1"/>
          <p:nvPr>
            <p:ph type="body" sz="quarter" idx="1"/>
          </p:nvPr>
        </p:nvSpPr>
        <p:spPr>
          <a:xfrm>
            <a:off x="838200" y="776287"/>
            <a:ext cx="10515600" cy="1274764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 training data</a:t>
            </a:r>
          </a:p>
          <a:p>
            <a:pPr marL="217170" indent="-217170" defTabSz="868680">
              <a:spcBef>
                <a:spcPts val="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 of training data </a:t>
            </a:r>
            <a:r>
              <a:rPr i="1"/>
              <a:t>=</a:t>
            </a:r>
            <a:r>
              <a:t> </a:t>
            </a:r>
            <a:r>
              <a:rPr i="1"/>
              <a:t>m                        </a:t>
            </a:r>
            <a14:m>
              <m:oMath>
                <m:d>
                  <m:d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{"/>
                    <m:endChr m:val="}"/>
                  </m:dPr>
                  <m:e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</m:d>
              </m:oMath>
            </a14:m>
            <a:endParaRPr i="1"/>
          </a:p>
          <a:p>
            <a:pPr marL="217170" indent="-217170" defTabSz="868680">
              <a:spcBef>
                <a:spcPts val="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features in training data </a:t>
            </a:r>
            <a:r>
              <a:rPr i="1"/>
              <a:t>= n</a:t>
            </a:r>
          </a:p>
        </p:txBody>
      </p:sp>
      <p:sp>
        <p:nvSpPr>
          <p:cNvPr id="98" name="Title 1"/>
          <p:cNvSpPr txBox="1"/>
          <p:nvPr/>
        </p:nvSpPr>
        <p:spPr>
          <a:xfrm>
            <a:off x="883919" y="2146299"/>
            <a:ext cx="10424162" cy="55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Network architecture</a:t>
            </a:r>
          </a:p>
        </p:txBody>
      </p:sp>
      <p:sp>
        <p:nvSpPr>
          <p:cNvPr id="99" name="Content Placeholder 2"/>
          <p:cNvSpPr txBox="1"/>
          <p:nvPr/>
        </p:nvSpPr>
        <p:spPr>
          <a:xfrm>
            <a:off x="883919" y="2834939"/>
            <a:ext cx="10424162" cy="347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layers in network </a:t>
            </a:r>
            <a:r>
              <a:rPr i="1"/>
              <a:t>= L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units (not counting bias unit) in layer </a:t>
            </a:r>
            <a:r>
              <a:rPr i="1"/>
              <a:t>l</a:t>
            </a:r>
            <a:r>
              <a:t> = </a:t>
            </a:r>
            <a14:m>
              <m:oMath>
                <m:sSub>
                  <m:e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sub>
                </m:sSub>
              </m:oMath>
            </a14:m>
            <a:endParaRPr i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input units,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 i="1"/>
              <a:t>= n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classes </a:t>
            </a:r>
            <a:r>
              <a:rPr i="1"/>
              <a:t>=</a:t>
            </a:r>
            <a:r>
              <a:t> </a:t>
            </a:r>
            <a:r>
              <a:rPr i="1"/>
              <a:t>K = </a:t>
            </a:r>
            <a:r>
              <a:t>Number of output units </a:t>
            </a:r>
            <a:r>
              <a:rPr i="1"/>
              <a:t>=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</m:oMath>
            </a14:m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Activation of unit </a:t>
            </a:r>
            <a:r>
              <a:rPr i="1"/>
              <a:t>j </a:t>
            </a:r>
            <a:r>
              <a:t>in layer </a:t>
            </a:r>
            <a:r>
              <a:rPr i="1"/>
              <a:t>l = </a:t>
            </a:r>
            <a14:m>
              <m:oMath>
                <m:sSubSup>
                  <m:e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</m:oMath>
            </a14:m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Parameter (Weight) controlling function mapping 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from layer </a:t>
            </a:r>
            <a:r>
              <a:rPr i="1"/>
              <a:t>l </a:t>
            </a:r>
            <a:r>
              <a:t>to layer </a:t>
            </a:r>
            <a:r>
              <a:rPr i="1"/>
              <a:t>l+1 = </a:t>
            </a:r>
            <a14:m>
              <m:oMath>
                <m:sSubSup>
                  <m:e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</m:oMath>
            </a14:m>
            <a:r>
              <a:rPr i="1"/>
              <a:t> </a:t>
            </a:r>
            <a:r>
              <a:t> (maps </a:t>
            </a:r>
            <a:r>
              <a:rPr i="1"/>
              <a:t>k</a:t>
            </a:r>
            <a:r>
              <a:rPr baseline="30000"/>
              <a:t>th</a:t>
            </a:r>
            <a:r>
              <a:t> unit of layer </a:t>
            </a:r>
            <a:r>
              <a:rPr i="1"/>
              <a:t>l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</a:t>
            </a:r>
            <a:r>
              <a:rPr i="1"/>
              <a:t>j</a:t>
            </a:r>
            <a:r>
              <a:rPr baseline="30000"/>
              <a:t>th</a:t>
            </a:r>
            <a:r>
              <a:t> unit of layer </a:t>
            </a:r>
            <a:r>
              <a:rPr i="1"/>
              <a:t>l+1</a:t>
            </a:r>
            <a:r>
              <a:t>)</a:t>
            </a:r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696" r="13030" b="0"/>
          <a:stretch>
            <a:fillRect/>
          </a:stretch>
        </p:blipFill>
        <p:spPr>
          <a:xfrm>
            <a:off x="7357382" y="3692433"/>
            <a:ext cx="3371578" cy="216336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8"/>
          <p:cNvSpPr txBox="1"/>
          <p:nvPr/>
        </p:nvSpPr>
        <p:spPr>
          <a:xfrm>
            <a:off x="7164731" y="5971092"/>
            <a:ext cx="753784" cy="3185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sub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sup>
                  </m:sSubSup>
                </m:oMath>
              </m:oMathPara>
            </a14:m>
          </a:p>
        </p:txBody>
      </p:sp>
      <p:sp>
        <p:nvSpPr>
          <p:cNvPr id="102" name="TextBox 9"/>
          <p:cNvSpPr txBox="1"/>
          <p:nvPr/>
        </p:nvSpPr>
        <p:spPr>
          <a:xfrm>
            <a:off x="8752269" y="5971092"/>
            <a:ext cx="287072" cy="3140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sub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sup>
                  </m:sSubSup>
                </m:oMath>
              </m:oMathPara>
            </a14:m>
          </a:p>
        </p:txBody>
      </p:sp>
      <p:sp>
        <p:nvSpPr>
          <p:cNvPr id="103" name="TextBox 10"/>
          <p:cNvSpPr txBox="1"/>
          <p:nvPr/>
        </p:nvSpPr>
        <p:spPr>
          <a:xfrm>
            <a:off x="9900641" y="5918386"/>
            <a:ext cx="1077514" cy="3140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sub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</m:sSub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oMath>
              </m:oMathPara>
            </a14:m>
          </a:p>
        </p:txBody>
      </p:sp>
      <p:sp>
        <p:nvSpPr>
          <p:cNvPr id="104" name="TextBox 12"/>
          <p:cNvSpPr txBox="1"/>
          <p:nvPr/>
        </p:nvSpPr>
        <p:spPr>
          <a:xfrm>
            <a:off x="8091724" y="5383107"/>
            <a:ext cx="336710" cy="3224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sub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sup>
                  </m:sSubSup>
                </m:oMath>
              </m:oMathPara>
            </a14:m>
          </a:p>
        </p:txBody>
      </p:sp>
      <p:sp>
        <p:nvSpPr>
          <p:cNvPr id="105" name="TextBox 14"/>
          <p:cNvSpPr txBox="1"/>
          <p:nvPr/>
        </p:nvSpPr>
        <p:spPr>
          <a:xfrm>
            <a:off x="8086840" y="3446129"/>
            <a:ext cx="421894" cy="1985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sup>
                  </m:sSup>
                </m:oMath>
              </m:oMathPara>
            </a14:m>
          </a:p>
        </p:txBody>
      </p:sp>
      <p:sp>
        <p:nvSpPr>
          <p:cNvPr id="106" name="TextBox 15"/>
          <p:cNvSpPr txBox="1"/>
          <p:nvPr/>
        </p:nvSpPr>
        <p:spPr>
          <a:xfrm>
            <a:off x="9278522" y="3422496"/>
            <a:ext cx="421893" cy="1985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126999"/>
            <a:ext cx="10515600" cy="55403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Cost function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838200" y="750160"/>
            <a:ext cx="10515600" cy="5763852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Forward Propagation</a:t>
            </a:r>
          </a:p>
          <a:p>
            <a:pPr marL="402336" indent="-402336" defTabSz="804672">
              <a:spcBef>
                <a:spcPts val="800"/>
              </a:spcBef>
              <a:buFontTx/>
              <a:buAutoNum type="arabicPeriod" startAt="1"/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 bias term to input. If shape of input X is </a:t>
            </a:r>
            <a14:m>
              <m:oMath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𝑚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, </a:t>
            </a:r>
            <a14:m>
              <m:oMath>
                <m:s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</m:oMath>
            </a14:m>
            <a:r>
              <a:t> will have a shape </a:t>
            </a:r>
            <a14:m>
              <m:oMath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𝑚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𝑛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02336" indent="-402336" defTabSz="804672">
              <a:spcBef>
                <a:spcPts val="800"/>
              </a:spcBef>
              <a:buFontTx/>
              <a:buAutoNum type="arabicPeriod" startAt="1"/>
              <a:defRPr sz="176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sup>
                  </m:sSup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p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den>
                  </m:f>
                </m:oMath>
              </m:oMathPara>
            </a14:m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2336" indent="-402336" defTabSz="804672">
              <a:spcBef>
                <a:spcPts val="800"/>
              </a:spcBef>
              <a:buFontTx/>
              <a:buAutoNum type="arabicPeriod" startAt="1"/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Propagate forward to find </a:t>
            </a:r>
            <a14:m>
              <m:oMath>
                <m:sSub>
                  <m:e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sub>
                </m:sSub>
                <m:d>
                  <m:dPr>
                    <m:ctrl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</a:p>
          <a:p>
            <a:pPr marL="201168" indent="-201168" defTabSz="804672">
              <a:spcBef>
                <a:spcPts val="800"/>
              </a:spcBef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Y matrix from </a:t>
            </a:r>
            <a14:m>
              <m:oMath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sup>
                </m:sSup>
              </m:oMath>
            </a14:m>
          </a:p>
          <a:p>
            <a:pPr marL="402336" indent="-402336" defTabSz="804672">
              <a:spcBef>
                <a:spcPts val="800"/>
              </a:spcBef>
              <a:buFontTx/>
              <a:buAutoNum type="arabicPeriod" startAt="1"/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there are K number of classes, transform </a:t>
            </a:r>
            <a14:m>
              <m:oMath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sup>
                </m:sSup>
              </m:oMath>
            </a14:m>
            <a:r>
              <a:t>(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𝑚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vector) into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𝑚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𝐾</m:t>
                </m:r>
              </m:oMath>
            </a14:m>
            <a:r>
              <a:t> matrix of 0s and 1s for one vs all classification</a:t>
            </a:r>
          </a:p>
          <a:p>
            <a:pPr marL="201168" indent="-201168" defTabSz="804672">
              <a:spcBef>
                <a:spcPts val="800"/>
              </a:spcBef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Cost function</a:t>
            </a:r>
          </a:p>
          <a:p>
            <a:pPr marL="0" indent="0" defTabSz="804672">
              <a:spcBef>
                <a:spcPts val="800"/>
              </a:spcBef>
              <a:buSzTx/>
              <a:buNone/>
              <a:defRPr sz="176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𝐽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den>
                  </m:f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nary>
                        <m:nary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e>
                                          <m: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e>
                                              <m:r>
                                                <a:rPr xmlns:a="http://schemas.openxmlformats.org/drawingml/2006/main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xmlns:a="http://schemas.openxmlformats.org/drawingml/2006/main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xmlns:a="http://schemas.openxmlformats.org/drawingml/2006/main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e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e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xmlns:a="http://schemas.openxmlformats.org/drawingml/2006/main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a:rPr xmlns:a="http://schemas.openxmlformats.org/drawingml/2006/main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xmlns:a="http://schemas.openxmlformats.org/drawingml/2006/main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e>
                                                  <m:r>
                                                    <a:rPr xmlns:a="http://schemas.openxmlformats.org/drawingml/2006/main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xmlns:a="http://schemas.openxmlformats.org/drawingml/2006/main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xmlns:a="http://schemas.openxmlformats.org/drawingml/2006/main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xmlns:a="http://schemas.openxmlformats.org/drawingml/2006/main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e>
                  </m:d>
                </m:oMath>
              </m:oMathPara>
            </a14:m>
          </a:p>
          <a:p>
            <a:pPr marL="0" indent="0" defTabSz="804672">
              <a:spcBef>
                <a:spcPts val="800"/>
              </a:spcBef>
              <a:buSzTx/>
              <a:buNone/>
              <a:defRPr sz="1760"/>
            </a:pPr>
            <a:r>
              <a:t>                                    </a:t>
            </a: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nary>
                  <m:nary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chr m:val="∑"/>
                    <m:limLoc m:val="undOvr"/>
                    <m:grow m:val="0"/>
                    <m:subHide m:val="off"/>
                    <m:supHide m:val="off"/>
                  </m:naryPr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  <m:e>
                    <m:nary>
                      <m:nary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undOvr"/>
                        <m:grow m:val="0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chr m:val="∑"/>
                            <m:limLoc m:val="undOvr"/>
                            <m:grow m:val="0"/>
                            <m:subHide m:val="off"/>
                            <m:supHide m:val="off"/>
                          </m:naryPr>
                          <m:sub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p>
                              <m:e>
                                <m:d>
                                  <m:dPr>
                                    <m:ctrlP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e>
                                        <m:r>
                                          <a:rPr xmlns:a="http://schemas.openxmlformats.org/drawingml/2006/main" sz="19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xmlns:a="http://schemas.openxmlformats.org/drawingml/2006/main" sz="19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xmlns:a="http://schemas.openxmlformats.org/drawingml/2006/main" sz="19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e>
                </m:nary>
              </m:oMath>
            </a14:m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1168" indent="-201168" defTabSz="804672">
              <a:spcBef>
                <a:spcPts val="800"/>
              </a:spcBef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Regularization term </a:t>
            </a:r>
          </a:p>
          <a:p>
            <a:pPr marL="0" indent="0" defTabSz="804672">
              <a:spcBef>
                <a:spcPts val="800"/>
              </a:spcBef>
              <a:buSzTx/>
              <a:buNone/>
              <a:defRPr sz="17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		</a:t>
            </a:r>
            <a14:m>
              <m:oMath>
                <m:f>
                  <m:fPr>
                    <m:ctrl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num>
                  <m:den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nary>
                  <m:naryPr>
                    <m:ctrl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chr m:val="∑"/>
                    <m:limLoc m:val="undOvr"/>
                    <m:grow m:val="0"/>
                    <m:subHide m:val="off"/>
                    <m:supHide m:val="off"/>
                  </m:naryPr>
                  <m:sub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  <m:e>
                    <m:nary>
                      <m:naryPr>
                        <m:ctrlPr>
                          <a:rPr xmlns:a="http://schemas.openxmlformats.org/drawingml/2006/main"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undOvr"/>
                        <m:grow m:val="0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e>
                            <m: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chr m:val="∑"/>
                            <m:limLoc m:val="undOvr"/>
                            <m:grow m:val="0"/>
                            <m:subHide m:val="off"/>
                            <m:supHide m:val="off"/>
                          </m:naryPr>
                          <m:sub>
                            <m: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a:rPr xmlns:a="http://schemas.openxmlformats.org/drawingml/2006/main" sz="1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xmlns:a="http://schemas.openxmlformats.org/drawingml/2006/main" sz="1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xmlns:a="http://schemas.openxmlformats.org/drawingml/2006/main" sz="1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xmlns:a="http://schemas.openxmlformats.org/drawingml/2006/main" sz="1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p>
                              <m:e>
                                <m:d>
                                  <m:dPr>
                                    <m:ctrlPr>
                                      <a:rPr xmlns:a="http://schemas.openxmlformats.org/drawingml/2006/main" sz="18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e>
                                        <m:r>
                                          <a:rPr xmlns:a="http://schemas.openxmlformats.org/drawingml/2006/main" sz="18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xmlns:a="http://schemas.openxmlformats.org/drawingml/2006/main" sz="18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xmlns:a="http://schemas.openxmlformats.org/drawingml/2006/main" sz="18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xmlns:a="http://schemas.openxmlformats.org/drawingml/2006/main" sz="18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xmlns:a="http://schemas.openxmlformats.org/drawingml/2006/main" sz="18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xmlns:a="http://schemas.openxmlformats.org/drawingml/2006/main" sz="1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e>
                </m:nary>
              </m:oMath>
            </a14:m>
            <a:endParaRPr sz="2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8200" y="126999"/>
            <a:ext cx="10515600" cy="55403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Cost function Gradient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838200" y="750160"/>
            <a:ext cx="10515600" cy="5763852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Sigmoid gradient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184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sup>
                  </m:sSup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e>
                  </m:d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∗</m:t>
                  </m:r>
                  <m:d>
                    <m:dPr>
                      <m:ctrlP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e>
                  </m:d>
                </m:oMath>
              </m:oMathPara>
            </a14:m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311" indent="-210311" defTabSz="841247">
              <a:spcBef>
                <a:spcPts val="900"/>
              </a:spcBef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Backpropagation</a:t>
            </a:r>
          </a:p>
          <a:p>
            <a:pPr marL="420623" indent="-420623" defTabSz="841247">
              <a:spcBef>
                <a:spcPts val="900"/>
              </a:spcBef>
              <a:buFontTx/>
              <a:buAutoNum type="arabicPeriod" startAt="1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the output layer,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  <a14:m>
              <m:oMath>
                <m:sSub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sup>
                </m:sSub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sup>
                </m:sSub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t> if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t> belongs to class </a:t>
            </a:r>
            <a:r>
              <a:rPr i="1"/>
              <a:t>k</a:t>
            </a:r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, otherwise </a:t>
            </a:r>
            <a14:m>
              <m:oMath>
                <m:sSub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i="1"/>
              <a:t>.</a:t>
            </a:r>
            <a:endParaRPr i="1"/>
          </a:p>
          <a:p>
            <a:pPr marL="420623" indent="-420623" defTabSz="841247">
              <a:spcBef>
                <a:spcPts val="900"/>
              </a:spcBef>
              <a:buFontTx/>
              <a:buAutoNum type="arabicPeriod" startAt="1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hidden layers, </a:t>
            </a:r>
            <a14:m>
              <m:oMath>
                <m:sSup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e>
                  <m:sup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p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  <m: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sSup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e>
                  <m:sup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∗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𝑔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′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e>
                </m:d>
              </m:oMath>
            </a14:m>
          </a:p>
          <a:p>
            <a:pPr marL="420623" indent="-420623" defTabSz="841247">
              <a:spcBef>
                <a:spcPts val="900"/>
              </a:spcBef>
              <a:buFontTx/>
              <a:buAutoNum type="arabicPeriod" startAt="1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all the layers except output layer, </a:t>
            </a:r>
            <a14:m>
              <m:oMath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e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∙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p>
              </m:oMath>
            </a14:m>
          </a:p>
          <a:p>
            <a:pPr marL="420623" indent="-420623" defTabSz="841247">
              <a:spcBef>
                <a:spcPts val="900"/>
              </a:spcBef>
              <a:buFontTx/>
              <a:buAutoNum type="arabicPeriod" startAt="1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Unregularized gradient,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  <a14:m>
              <m:oMath>
                <m:f>
                  <m:f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</m:num>
                  <m:den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bSup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den>
                </m:f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𝐽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e>
                </m:d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sSub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</m:oMath>
            </a14:m>
          </a:p>
          <a:p>
            <a:pPr marL="420623" indent="-420623" defTabSz="841247">
              <a:spcBef>
                <a:spcPts val="900"/>
              </a:spcBef>
              <a:buFontTx/>
              <a:buAutoNum type="arabicPeriod" startAt="1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Regularized gradient,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bSup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den>
                </m:f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𝐽</m:t>
                </m:r>
                <m:d>
                  <m:d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e>
                </m:d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sSub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</m:oMath>
            </a14:m>
            <a:r>
              <a:t> for 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𝑗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marL="210311" indent="-210311" defTabSz="841247">
              <a:spcBef>
                <a:spcPts val="900"/>
              </a:spcBef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Gradient Checking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If,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</m:d>
              </m:oMath>
            </a14:m>
            <a:r>
              <a:t> computes </a:t>
            </a:r>
            <a14:m>
              <m:oMath>
                <m:f>
                  <m:f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</m:num>
                  <m:den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b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den>
                </m:f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𝐽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</m:d>
              </m:oMath>
            </a14:m>
          </a:p>
          <a:p>
            <a:pPr marL="0" indent="0" defTabSz="841247">
              <a:spcBef>
                <a:spcPts val="9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check that </a:t>
            </a:r>
            <a14:m>
              <m:oMath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d>
                  <m:d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</m:d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sup>
                        </m:sSup>
                      </m:e>
                    </m:d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den>
                </m:f>
              </m:oMath>
            </a14:m>
            <a:r>
              <a:t> where, </a:t>
            </a:r>
            <a14:m>
              <m:oMath>
                <m:s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sup>
                </m:s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𝑤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𝜖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p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sup>
                </m:sSup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𝑤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𝜖</m:t>
                </m:r>
              </m:oMath>
            </a14:m>
            <a:endParaRPr sz="2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838200" y="126999"/>
            <a:ext cx="10515600" cy="55403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Random initialization of weights</a:t>
            </a:r>
          </a:p>
        </p:txBody>
      </p:sp>
      <p:sp>
        <p:nvSpPr>
          <p:cNvPr id="115" name="Content Placeholder 2"/>
          <p:cNvSpPr txBox="1"/>
          <p:nvPr>
            <p:ph type="body" sz="quarter" idx="1"/>
          </p:nvPr>
        </p:nvSpPr>
        <p:spPr>
          <a:xfrm>
            <a:off x="838200" y="776287"/>
            <a:ext cx="10515600" cy="1020430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Initialize each </a:t>
            </a:r>
            <a14:m>
              <m:oMath>
                <m:sSub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to a random value in </a:t>
            </a:r>
            <a14:m>
              <m:oMath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e>
                </m:d>
              </m:oMath>
            </a14:m>
            <a:r>
              <a:t> (i.e. </a:t>
            </a: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𝜀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Sup>
                  <m:e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>
                    <m:d>
                      <m:dPr>
                        <m:ctrlP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sup>
                </m:sSubSup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𝜀</m:t>
                </m:r>
              </m:oMath>
            </a14:m>
            <a:r>
              <a:t>)	</a:t>
            </a:r>
          </a:p>
          <a:p>
            <a:pPr>
              <a:defRPr sz="2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𝑟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𝑎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𝑛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∗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−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𝜀</m:t>
                  </m:r>
                </m:oMath>
              </m:oMathPara>
            </a14:m>
          </a:p>
        </p:txBody>
      </p:sp>
      <p:sp>
        <p:nvSpPr>
          <p:cNvPr id="116" name="Title 1"/>
          <p:cNvSpPr txBox="1"/>
          <p:nvPr/>
        </p:nvSpPr>
        <p:spPr>
          <a:xfrm>
            <a:off x="883919" y="1907256"/>
            <a:ext cx="10424162" cy="55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Learning parameters by optimize</a:t>
            </a:r>
          </a:p>
        </p:txBody>
      </p:sp>
      <p:sp>
        <p:nvSpPr>
          <p:cNvPr id="117" name="Content Placeholder 2"/>
          <p:cNvSpPr txBox="1"/>
          <p:nvPr/>
        </p:nvSpPr>
        <p:spPr>
          <a:xfrm>
            <a:off x="883919" y="2571832"/>
            <a:ext cx="10424162" cy="1020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Write cost function as a function of only weights and biases.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Optimize minimize the cost function with randomly initialized parameters. </a:t>
            </a:r>
          </a:p>
        </p:txBody>
      </p:sp>
      <p:sp>
        <p:nvSpPr>
          <p:cNvPr id="118" name="Title 1"/>
          <p:cNvSpPr txBox="1"/>
          <p:nvPr/>
        </p:nvSpPr>
        <p:spPr>
          <a:xfrm>
            <a:off x="883919" y="3702801"/>
            <a:ext cx="10424162" cy="55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119" name="Content Placeholder 2"/>
          <p:cNvSpPr txBox="1"/>
          <p:nvPr/>
        </p:nvSpPr>
        <p:spPr>
          <a:xfrm>
            <a:off x="883919" y="4367379"/>
            <a:ext cx="10424162" cy="1020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Forward propagate new input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d>
                      <m:d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sup>
                </m:sSup>
              </m:oMath>
            </a14:m>
            <a:r>
              <a:t> to find the output for hypotheses of each class.</a:t>
            </a:r>
            <a:endParaRPr sz="2744"/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maximum value of </a:t>
            </a:r>
            <a14:m>
              <m:oMath>
                <m:sSub>
                  <m:e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sub>
                </m:sSub>
                <m:d>
                  <m:dPr>
                    <m:ctrlP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r>
                          <a:rPr xmlns:a="http://schemas.openxmlformats.org/drawingml/2006/main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e>
                </m:d>
              </m:oMath>
            </a14:m>
            <a:r>
              <a:t> denotes the class that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d>
                      <m:d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sup>
                </m:sSup>
              </m:oMath>
            </a14:m>
            <a:r>
              <a:t> belongs to and the probability of belonging to the class.</a:t>
            </a:r>
            <a:endParaRPr sz="2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