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76" r:id="rId2"/>
    <p:sldMasterId id="2147483688" r:id="rId3"/>
    <p:sldMasterId id="2147483700" r:id="rId4"/>
  </p:sldMasterIdLst>
  <p:notesMasterIdLst>
    <p:notesMasterId r:id="rId32"/>
  </p:notesMasterIdLst>
  <p:handoutMasterIdLst>
    <p:handoutMasterId r:id="rId33"/>
  </p:handoutMasterIdLst>
  <p:sldIdLst>
    <p:sldId id="291" r:id="rId5"/>
    <p:sldId id="329" r:id="rId6"/>
    <p:sldId id="296" r:id="rId7"/>
    <p:sldId id="330" r:id="rId8"/>
    <p:sldId id="331" r:id="rId9"/>
    <p:sldId id="332" r:id="rId10"/>
    <p:sldId id="333" r:id="rId11"/>
    <p:sldId id="334" r:id="rId12"/>
    <p:sldId id="335" r:id="rId13"/>
    <p:sldId id="351" r:id="rId14"/>
    <p:sldId id="336" r:id="rId15"/>
    <p:sldId id="338" r:id="rId16"/>
    <p:sldId id="352" r:id="rId17"/>
    <p:sldId id="339" r:id="rId18"/>
    <p:sldId id="340" r:id="rId19"/>
    <p:sldId id="341" r:id="rId20"/>
    <p:sldId id="342" r:id="rId21"/>
    <p:sldId id="343" r:id="rId22"/>
    <p:sldId id="354" r:id="rId23"/>
    <p:sldId id="355" r:id="rId24"/>
    <p:sldId id="356" r:id="rId25"/>
    <p:sldId id="353" r:id="rId26"/>
    <p:sldId id="344" r:id="rId27"/>
    <p:sldId id="346" r:id="rId28"/>
    <p:sldId id="350" r:id="rId29"/>
    <p:sldId id="347" r:id="rId30"/>
    <p:sldId id="34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4" autoAdjust="0"/>
    <p:restoredTop sz="94600" autoAdjust="0"/>
  </p:normalViewPr>
  <p:slideViewPr>
    <p:cSldViewPr snapToGrid="0">
      <p:cViewPr varScale="1">
        <p:scale>
          <a:sx n="70" d="100"/>
          <a:sy n="70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29ADCB-5162-4172-A970-A693F2A98D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367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823DD6-2D44-46EC-AEE0-89C59FC48C4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620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345310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10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350156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11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94177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12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2851030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13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100684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14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83896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15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369516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16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1729792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17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2545712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18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3924425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22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420935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2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73547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23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1453323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24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2297516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25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3412434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26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3901966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27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195419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3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335755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4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275100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5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238431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6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220544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7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220744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8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94777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D0C90F-1FE9-42B1-A0CB-C7F65AFBC593}" type="slidenum">
              <a:rPr lang="de-DE" sz="1200"/>
              <a:pPr eaLnBrk="1" hangingPunct="1"/>
              <a:t>9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noProof="1" smtClean="0"/>
          </a:p>
        </p:txBody>
      </p:sp>
    </p:spTree>
    <p:extLst>
      <p:ext uri="{BB962C8B-B14F-4D97-AF65-F5344CB8AC3E}">
        <p14:creationId xmlns:p14="http://schemas.microsoft.com/office/powerpoint/2010/main" val="362125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016375"/>
            <a:ext cx="7485063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157788"/>
            <a:ext cx="7510463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714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805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444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4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63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170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25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6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353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644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67135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7151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5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8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38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061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34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50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37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79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99878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3827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9657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692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1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80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84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1774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42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046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0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51998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0659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32194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36570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994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2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7112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31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20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2529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268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sz="1000"/>
              <a:t>Page </a:t>
            </a:r>
            <a:r>
              <a:rPr lang="de-DE" sz="1000">
                <a:sym typeface="Wingdings" pitchFamily="2" charset="2"/>
              </a:rPr>
              <a:t></a:t>
            </a:r>
            <a:r>
              <a:rPr lang="de-DE" sz="1000"/>
              <a:t> </a:t>
            </a:r>
            <a:fld id="{8A401418-970E-4141-A625-5FB7943D3610}" type="slidenum">
              <a:rPr lang="de-DE" sz="1000"/>
              <a:pPr/>
              <a:t>‹#›</a:t>
            </a:fld>
            <a:endParaRPr lang="de-DE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>
              <a:defRPr/>
            </a:pPr>
            <a:endParaRPr lang="zh-CN" altLang="en-US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49213" y="6545263"/>
            <a:ext cx="2225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rtl="1">
              <a:defRPr/>
            </a:pPr>
            <a:r>
              <a:rPr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北京大学信息科学技术学院</a:t>
            </a:r>
          </a:p>
        </p:txBody>
      </p:sp>
      <p:sp>
        <p:nvSpPr>
          <p:cNvPr id="327680" name="Text Box 1024"/>
          <p:cNvSpPr txBox="1">
            <a:spLocks noChangeArrowheads="1"/>
          </p:cNvSpPr>
          <p:nvPr userDrawn="1"/>
        </p:nvSpPr>
        <p:spPr bwMode="auto">
          <a:xfrm>
            <a:off x="3956050" y="6567488"/>
            <a:ext cx="133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rtl="1">
              <a:defRPr/>
            </a:pPr>
            <a:r>
              <a:rPr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数据结构与算法</a:t>
            </a:r>
          </a:p>
        </p:txBody>
      </p:sp>
      <p:graphicFrame>
        <p:nvGraphicFramePr>
          <p:cNvPr id="1031" name="Object 2048"/>
          <p:cNvGraphicFramePr>
            <a:graphicFrameLocks/>
          </p:cNvGraphicFramePr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Clip" r:id="rId14" imgW="6857143" imgH="48963" progId="MS_ClipArt_Gallery.2">
                  <p:embed/>
                </p:oleObj>
              </mc:Choice>
              <mc:Fallback>
                <p:oleObj name="Clip" r:id="rId14" imgW="6857143" imgH="4896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3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>
              <a:defRPr/>
            </a:pPr>
            <a:endParaRPr lang="zh-CN" altLang="en-US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49213" y="6545263"/>
            <a:ext cx="2225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rtl="1">
              <a:defRPr/>
            </a:pPr>
            <a:r>
              <a:rPr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北京大学信息科学技术学院</a:t>
            </a:r>
          </a:p>
        </p:txBody>
      </p:sp>
      <p:sp>
        <p:nvSpPr>
          <p:cNvPr id="327680" name="Text Box 1024"/>
          <p:cNvSpPr txBox="1">
            <a:spLocks noChangeArrowheads="1"/>
          </p:cNvSpPr>
          <p:nvPr userDrawn="1"/>
        </p:nvSpPr>
        <p:spPr bwMode="auto">
          <a:xfrm>
            <a:off x="3956050" y="6567488"/>
            <a:ext cx="133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rtl="1">
              <a:defRPr/>
            </a:pPr>
            <a:r>
              <a:rPr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数据结构与算法</a:t>
            </a:r>
          </a:p>
        </p:txBody>
      </p:sp>
      <p:graphicFrame>
        <p:nvGraphicFramePr>
          <p:cNvPr id="1031" name="Object 2048"/>
          <p:cNvGraphicFramePr>
            <a:graphicFrameLocks/>
          </p:cNvGraphicFramePr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Clip" r:id="rId14" imgW="6857143" imgH="48963" progId="MS_ClipArt_Gallery.2">
                  <p:embed/>
                </p:oleObj>
              </mc:Choice>
              <mc:Fallback>
                <p:oleObj name="Clip" r:id="rId14" imgW="6857143" imgH="4896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3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>
              <a:defRPr/>
            </a:pPr>
            <a:endParaRPr lang="zh-CN" altLang="en-US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49213" y="6545263"/>
            <a:ext cx="2225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rtl="1">
              <a:defRPr/>
            </a:pPr>
            <a:r>
              <a:rPr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北京大学信息科学技术学院</a:t>
            </a:r>
          </a:p>
        </p:txBody>
      </p:sp>
      <p:sp>
        <p:nvSpPr>
          <p:cNvPr id="327680" name="Text Box 1024"/>
          <p:cNvSpPr txBox="1">
            <a:spLocks noChangeArrowheads="1"/>
          </p:cNvSpPr>
          <p:nvPr userDrawn="1"/>
        </p:nvSpPr>
        <p:spPr bwMode="auto">
          <a:xfrm>
            <a:off x="3956050" y="6567488"/>
            <a:ext cx="133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rtl="1">
              <a:defRPr/>
            </a:pPr>
            <a:r>
              <a:rPr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数据结构与算法</a:t>
            </a:r>
          </a:p>
        </p:txBody>
      </p:sp>
      <p:graphicFrame>
        <p:nvGraphicFramePr>
          <p:cNvPr id="1031" name="Object 2048"/>
          <p:cNvGraphicFramePr>
            <a:graphicFrameLocks/>
          </p:cNvGraphicFramePr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Clip" r:id="rId14" imgW="6857143" imgH="48963" progId="MS_ClipArt_Gallery.2">
                  <p:embed/>
                </p:oleObj>
              </mc:Choice>
              <mc:Fallback>
                <p:oleObj name="Clip" r:id="rId14" imgW="6857143" imgH="4896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4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altLang="zh-CN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9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 smtClean="0"/>
                  <a:t>1. </a:t>
                </a:r>
                <a:r>
                  <a:rPr lang="zh-CN" altLang="zh-CN" dirty="0" smtClean="0"/>
                  <a:t>下</a:t>
                </a:r>
                <a:r>
                  <a:rPr lang="zh-CN" altLang="zh-CN" dirty="0"/>
                  <a:t>面函数的时间复杂度是 </a:t>
                </a:r>
                <a:r>
                  <a:rPr lang="en-US" altLang="zh-CN" dirty="0"/>
                  <a:t>_____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____</a:t>
                </a:r>
                <a:r>
                  <a:rPr lang="zh-CN" altLang="zh-CN" dirty="0"/>
                  <a:t>。</a:t>
                </a:r>
              </a:p>
              <a:p>
                <a:pPr marL="263525" lvl="1" indent="0">
                  <a:buNone/>
                </a:pPr>
                <a:r>
                  <a:rPr lang="en-US" altLang="zh-CN" sz="2000" dirty="0" err="1"/>
                  <a:t>int</a:t>
                </a:r>
                <a:r>
                  <a:rPr lang="en-US" altLang="zh-CN" sz="2000" dirty="0"/>
                  <a:t> foo(</a:t>
                </a:r>
                <a:r>
                  <a:rPr lang="en-US" altLang="zh-CN" sz="2000" dirty="0" err="1"/>
                  <a:t>int</a:t>
                </a:r>
                <a:r>
                  <a:rPr lang="en-US" altLang="zh-CN" sz="2000" dirty="0"/>
                  <a:t> n) {</a:t>
                </a:r>
                <a:endParaRPr lang="zh-CN" altLang="zh-CN" sz="2000" dirty="0"/>
              </a:p>
              <a:p>
                <a:pPr marL="263525" lvl="1" indent="0">
                  <a:buNone/>
                </a:pPr>
                <a:r>
                  <a:rPr lang="en-US" altLang="zh-CN" sz="2000" dirty="0"/>
                  <a:t>  </a:t>
                </a:r>
                <a:r>
                  <a:rPr lang="en-US" altLang="zh-CN" sz="2000" dirty="0" err="1"/>
                  <a:t>int</a:t>
                </a:r>
                <a:r>
                  <a:rPr lang="en-US" altLang="zh-CN" sz="2000" dirty="0"/>
                  <a:t> s =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= 0;</a:t>
                </a:r>
                <a:endParaRPr lang="zh-CN" altLang="zh-CN" sz="2000" dirty="0"/>
              </a:p>
              <a:p>
                <a:pPr marL="263525" lvl="1" indent="0">
                  <a:buNone/>
                </a:pPr>
                <a:r>
                  <a:rPr lang="en-US" altLang="zh-CN" sz="2000" dirty="0"/>
                  <a:t>  while (s &lt; n) {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++; s +=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; }</a:t>
                </a:r>
                <a:endParaRPr lang="zh-CN" altLang="zh-CN" sz="2000" dirty="0"/>
              </a:p>
              <a:p>
                <a:pPr marL="263525" lvl="1" indent="0">
                  <a:buNone/>
                </a:pPr>
                <a:r>
                  <a:rPr lang="en-US" altLang="zh-CN" sz="2000" dirty="0"/>
                  <a:t>  return s;</a:t>
                </a:r>
                <a:endParaRPr lang="zh-CN" altLang="zh-CN" sz="2000" dirty="0"/>
              </a:p>
              <a:p>
                <a:pPr marL="263525" lvl="1" indent="0">
                  <a:buNone/>
                </a:pPr>
                <a:r>
                  <a:rPr lang="en-US" altLang="zh-CN" sz="2000" dirty="0" smtClean="0"/>
                  <a:t>}</a:t>
                </a:r>
              </a:p>
              <a:p>
                <a:pPr marL="263525" lvl="1" indent="0">
                  <a:buNone/>
                </a:pPr>
                <a:endParaRPr lang="en-US" altLang="zh-CN" sz="2000" dirty="0"/>
              </a:p>
              <a:p>
                <a:pPr marL="263525" lvl="1" indent="0">
                  <a:buNone/>
                </a:pP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设循环了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次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停止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+…+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 marL="263525" lvl="1" indent="0"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FF0000"/>
                        </a:solidFill>
                        <a:latin typeface="Cambria Math"/>
                      </a:rPr>
                      <m:t>O</m:t>
                    </m:r>
                    <m:r>
                      <a:rPr lang="en-US" altLang="zh-CN" sz="200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altLang="zh-CN" sz="200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9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644" t="-1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74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5518" y="1011997"/>
            <a:ext cx="8524875" cy="4313238"/>
          </a:xfrm>
        </p:spPr>
        <p:txBody>
          <a:bodyPr/>
          <a:lstStyle/>
          <a:p>
            <a:pPr lvl="0"/>
            <a:r>
              <a:rPr lang="en-US" altLang="zh-CN" dirty="0" smtClean="0"/>
              <a:t>9. (</a:t>
            </a:r>
            <a:r>
              <a:rPr lang="en-US" altLang="zh-CN" dirty="0"/>
              <a:t>0,2) (1,2) (3,4) (3,1) (3,5) (9,11) (12,14) (3,9) (4,14) (6,7) (8,10) (8,7) (7,0) (10,15) (10,13)</a:t>
            </a:r>
            <a:endParaRPr lang="zh-CN" altLang="zh-CN" dirty="0"/>
          </a:p>
          <a:p>
            <a:pPr marL="182562" lvl="1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小树并入大树、更新父节点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83" y="2516663"/>
            <a:ext cx="64960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7" y="3678713"/>
            <a:ext cx="8001414" cy="264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492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10. </a:t>
            </a:r>
            <a:r>
              <a:rPr lang="zh-CN" altLang="zh-CN" dirty="0" smtClean="0"/>
              <a:t>使用</a:t>
            </a:r>
            <a:r>
              <a:rPr lang="zh-CN" altLang="zh-CN" dirty="0"/>
              <a:t>栈计算逆波兰表达式（操作数均为一位数）</a:t>
            </a:r>
            <a:r>
              <a:rPr lang="en-US" altLang="zh-CN" dirty="0"/>
              <a:t>1 2 + 4 * 5 + 3 −</a:t>
            </a:r>
            <a:r>
              <a:rPr lang="zh-CN" altLang="zh-CN" dirty="0"/>
              <a:t>，当处理</a:t>
            </a:r>
            <a:r>
              <a:rPr lang="zh-CN" altLang="zh-CN" strike="sngStrike" dirty="0"/>
              <a:t>到</a:t>
            </a:r>
            <a:r>
              <a:rPr lang="zh-CN" altLang="zh-CN" u="sng" dirty="0"/>
              <a:t>完</a:t>
            </a:r>
            <a:r>
              <a:rPr lang="zh-CN" altLang="zh-CN" dirty="0"/>
              <a:t>数字</a:t>
            </a:r>
            <a:r>
              <a:rPr lang="en-US" altLang="zh-CN" dirty="0"/>
              <a:t>5</a:t>
            </a:r>
            <a:r>
              <a:rPr lang="zh-CN" altLang="zh-CN" dirty="0"/>
              <a:t>时，栈的内容（以栈底到栈顶从左往右的顺序书写）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___</a:t>
            </a:r>
            <a:r>
              <a:rPr lang="en-US" altLang="zh-CN" dirty="0">
                <a:solidFill>
                  <a:srgbClr val="FF0000"/>
                </a:solidFill>
              </a:rPr>
              <a:t>12, 5</a:t>
            </a:r>
            <a:r>
              <a:rPr lang="en-US" altLang="zh-CN" dirty="0"/>
              <a:t>___</a:t>
            </a:r>
            <a:r>
              <a:rPr lang="zh-CN" altLang="zh-CN" dirty="0"/>
              <a:t>。</a:t>
            </a:r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20" y="2759351"/>
            <a:ext cx="6974110" cy="318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82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第二题：辨析与简答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 </a:t>
            </a:r>
            <a:r>
              <a:rPr lang="zh-CN" altLang="zh-CN" dirty="0" smtClean="0"/>
              <a:t>序列</a:t>
            </a:r>
            <a:r>
              <a:rPr lang="en-US" altLang="zh-CN" dirty="0"/>
              <a:t>23, 17, 14, 6 ,13, 10, 1, 5, 8, 12</a:t>
            </a:r>
            <a:r>
              <a:rPr lang="zh-CN" altLang="zh-CN" dirty="0"/>
              <a:t>是否为一个最大值堆？ 若是，请说明理由，否则请严格按照筛选法建堆的过程将其调整成为最大值堆，并画出调整建堆的逐步过程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答案：否。结点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zh-CN" dirty="0">
                <a:solidFill>
                  <a:srgbClr val="FF0000"/>
                </a:solidFill>
              </a:rPr>
              <a:t>比右儿子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zh-CN" dirty="0">
                <a:solidFill>
                  <a:srgbClr val="FF0000"/>
                </a:solidFill>
              </a:rPr>
              <a:t>要小，所在子树不满足最大值堆的性质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调整</a:t>
            </a:r>
            <a:r>
              <a:rPr lang="zh-CN" altLang="zh-CN" dirty="0" smtClean="0">
                <a:solidFill>
                  <a:srgbClr val="FF0000"/>
                </a:solidFill>
              </a:rPr>
              <a:t>过程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>
                <a:solidFill>
                  <a:srgbClr val="FF0000"/>
                </a:solidFill>
              </a:rPr>
              <a:t>从</a:t>
            </a:r>
            <a:r>
              <a:rPr lang="zh-CN" altLang="zh-CN" dirty="0">
                <a:solidFill>
                  <a:srgbClr val="FF0000"/>
                </a:solidFill>
              </a:rPr>
              <a:t>结点</a:t>
            </a:r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r>
              <a:rPr lang="zh-CN" altLang="zh-CN" dirty="0" smtClean="0">
                <a:solidFill>
                  <a:srgbClr val="FF0000"/>
                </a:solidFill>
              </a:rPr>
              <a:t>开始</a:t>
            </a:r>
            <a:r>
              <a:rPr lang="zh-CN" altLang="zh-CN" dirty="0">
                <a:solidFill>
                  <a:srgbClr val="FF0000"/>
                </a:solidFill>
              </a:rPr>
              <a:t>从右往左执行一系列</a:t>
            </a:r>
            <a:r>
              <a:rPr lang="en-US" altLang="zh-CN" dirty="0">
                <a:solidFill>
                  <a:srgbClr val="FF0000"/>
                </a:solidFill>
              </a:rPr>
              <a:t>sift-down</a:t>
            </a:r>
            <a:r>
              <a:rPr lang="zh-CN" altLang="zh-CN" dirty="0" smtClean="0">
                <a:solidFill>
                  <a:srgbClr val="FF0000"/>
                </a:solidFill>
              </a:rPr>
              <a:t>操作，用</a:t>
            </a:r>
            <a:r>
              <a:rPr lang="zh-CN" altLang="zh-CN" dirty="0">
                <a:solidFill>
                  <a:srgbClr val="FF0000"/>
                </a:solidFill>
              </a:rPr>
              <a:t>虚线或其他方法标出比较</a:t>
            </a:r>
            <a:r>
              <a:rPr lang="zh-CN" altLang="zh-CN" dirty="0" smtClean="0">
                <a:solidFill>
                  <a:srgbClr val="FF0000"/>
                </a:solidFill>
              </a:rPr>
              <a:t>操作，在</a:t>
            </a:r>
            <a:r>
              <a:rPr lang="zh-CN" altLang="zh-CN" dirty="0">
                <a:solidFill>
                  <a:srgbClr val="FF0000"/>
                </a:solidFill>
              </a:rPr>
              <a:t>结点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zh-CN" dirty="0">
                <a:solidFill>
                  <a:srgbClr val="FF0000"/>
                </a:solidFill>
              </a:rPr>
              <a:t>需要与结点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zh-CN" dirty="0" smtClean="0">
                <a:solidFill>
                  <a:srgbClr val="FF0000"/>
                </a:solidFill>
              </a:rPr>
              <a:t>交换。</a:t>
            </a:r>
            <a:endParaRPr lang="zh-CN" altLang="zh-CN" dirty="0">
              <a:solidFill>
                <a:srgbClr val="FF0000"/>
              </a:solidFill>
            </a:endParaRPr>
          </a:p>
          <a:p>
            <a:pPr lvl="0"/>
            <a:endParaRPr lang="zh-CN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67310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第二题：辨析与简答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68770" y="919231"/>
            <a:ext cx="8524875" cy="4313238"/>
          </a:xfrm>
        </p:spPr>
        <p:txBody>
          <a:bodyPr/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>
                <a:solidFill>
                  <a:srgbClr val="FF0000"/>
                </a:solidFill>
              </a:rPr>
              <a:t>调整</a:t>
            </a:r>
            <a:r>
              <a:rPr lang="zh-CN" altLang="zh-CN" dirty="0">
                <a:solidFill>
                  <a:srgbClr val="FF0000"/>
                </a:solidFill>
              </a:rPr>
              <a:t>过程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zh-CN" dirty="0">
                <a:solidFill>
                  <a:srgbClr val="FF0000"/>
                </a:solidFill>
              </a:rPr>
              <a:t>从结点</a:t>
            </a:r>
            <a:r>
              <a:rPr lang="en-US" altLang="zh-CN" dirty="0">
                <a:solidFill>
                  <a:srgbClr val="FF0000"/>
                </a:solidFill>
              </a:rPr>
              <a:t>13</a:t>
            </a:r>
            <a:r>
              <a:rPr lang="zh-CN" altLang="zh-CN" dirty="0">
                <a:solidFill>
                  <a:srgbClr val="FF0000"/>
                </a:solidFill>
              </a:rPr>
              <a:t>开始从右往左执行一系列</a:t>
            </a:r>
            <a:r>
              <a:rPr lang="en-US" altLang="zh-CN" dirty="0">
                <a:solidFill>
                  <a:srgbClr val="FF0000"/>
                </a:solidFill>
              </a:rPr>
              <a:t>sift-down</a:t>
            </a:r>
            <a:r>
              <a:rPr lang="zh-CN" altLang="zh-CN" dirty="0">
                <a:solidFill>
                  <a:srgbClr val="FF0000"/>
                </a:solidFill>
              </a:rPr>
              <a:t>操作，用虚线或其他方法标出比较操作，在结点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zh-CN" dirty="0">
                <a:solidFill>
                  <a:srgbClr val="FF0000"/>
                </a:solidFill>
              </a:rPr>
              <a:t>需要与结点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zh-CN" dirty="0">
                <a:solidFill>
                  <a:srgbClr val="FF0000"/>
                </a:solidFill>
              </a:rPr>
              <a:t>交换。</a:t>
            </a:r>
          </a:p>
          <a:p>
            <a:pPr marL="0" lvl="0" indent="0">
              <a:buNone/>
            </a:pPr>
            <a:endParaRPr lang="zh-CN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08" y="1996087"/>
            <a:ext cx="2262188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7" y="1946370"/>
            <a:ext cx="2407962" cy="164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1" y="4749162"/>
            <a:ext cx="2407962" cy="164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08" y="4622481"/>
            <a:ext cx="2407962" cy="164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1" y="4622481"/>
            <a:ext cx="2407962" cy="164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>
            <a:off x="2584174" y="2817329"/>
            <a:ext cx="8653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5820396" y="2803249"/>
            <a:ext cx="8653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7900988" y="3778069"/>
            <a:ext cx="0" cy="844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H="1">
            <a:off x="5970829" y="5440803"/>
            <a:ext cx="10628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8" y="2045804"/>
            <a:ext cx="2262188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箭头连接符 16"/>
          <p:cNvCxnSpPr/>
          <p:nvPr/>
        </p:nvCxnSpPr>
        <p:spPr bwMode="auto">
          <a:xfrm flipH="1">
            <a:off x="2584174" y="5550525"/>
            <a:ext cx="10628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08698" y="2423055"/>
            <a:ext cx="97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13&gt;12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731564" y="2404709"/>
            <a:ext cx="97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6&lt;8</a:t>
            </a:r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195308" y="4030998"/>
            <a:ext cx="97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14&gt;10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 bwMode="auto">
          <a:xfrm>
            <a:off x="1033565" y="2852117"/>
            <a:ext cx="313497" cy="2908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795815" y="2788505"/>
            <a:ext cx="313497" cy="2908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396390" y="2368123"/>
            <a:ext cx="313497" cy="2908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272440" y="5152839"/>
            <a:ext cx="313497" cy="2908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689302" y="4622481"/>
            <a:ext cx="313497" cy="2908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5231" y="4983562"/>
            <a:ext cx="97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17&gt;13</a:t>
            </a:r>
            <a:endParaRPr lang="zh-CN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675697" y="5124078"/>
            <a:ext cx="97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23&gt;17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377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第二题：辨析与简答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 </a:t>
            </a:r>
            <a:r>
              <a:rPr lang="zh-CN" altLang="zh-CN" dirty="0" smtClean="0"/>
              <a:t>已知</a:t>
            </a:r>
            <a:r>
              <a:rPr lang="zh-CN" altLang="zh-CN" dirty="0"/>
              <a:t>某电文中共出现了</a:t>
            </a:r>
            <a:r>
              <a:rPr lang="en-US" altLang="zh-CN" dirty="0"/>
              <a:t>10</a:t>
            </a:r>
            <a:r>
              <a:rPr lang="zh-CN" altLang="zh-CN" dirty="0"/>
              <a:t>种不同的字母（</a:t>
            </a:r>
            <a:r>
              <a:rPr lang="en-US" altLang="zh-CN" dirty="0"/>
              <a:t>A, B, C, D, E, F, G, H, I, J</a:t>
            </a:r>
            <a:r>
              <a:rPr lang="zh-CN" altLang="zh-CN" dirty="0"/>
              <a:t>），每种字母出现</a:t>
            </a:r>
            <a:r>
              <a:rPr lang="zh-CN" altLang="zh-CN" dirty="0" smtClean="0"/>
              <a:t>的</a:t>
            </a:r>
            <a:r>
              <a:rPr lang="zh-CN" altLang="zh-CN" u="sng" dirty="0" smtClean="0"/>
              <a:t>次数</a:t>
            </a:r>
            <a:r>
              <a:rPr lang="zh-CN" altLang="zh-CN" dirty="0"/>
              <a:t>分别为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22</a:t>
            </a:r>
            <a:r>
              <a:rPr lang="zh-CN" altLang="zh-CN" dirty="0"/>
              <a:t>、</a:t>
            </a:r>
            <a:r>
              <a:rPr lang="en-US" altLang="zh-CN" dirty="0"/>
              <a:t>10</a:t>
            </a:r>
            <a:r>
              <a:rPr lang="zh-CN" altLang="zh-CN" dirty="0"/>
              <a:t>、</a:t>
            </a:r>
            <a:r>
              <a:rPr lang="en-US" altLang="zh-CN" dirty="0"/>
              <a:t>9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40</a:t>
            </a:r>
            <a:r>
              <a:rPr lang="zh-CN" altLang="zh-CN" dirty="0"/>
              <a:t>，现在对这段电文用三进制进行非定长前缀编码（码字由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组成），问电文编码总长度至少有多少位？请画出相应编码方案的图示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85" y="2828310"/>
            <a:ext cx="5227888" cy="390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2135" y="2828310"/>
            <a:ext cx="3814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答案：构造满三叉哈夫曼树来实现最优的非定长前缀编码。因为满三叉树有奇数个叶结点，需要添加出现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zh-CN" dirty="0">
                <a:solidFill>
                  <a:srgbClr val="FF0000"/>
                </a:solidFill>
              </a:rPr>
              <a:t>次数的哑字符使其成为满三叉树。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使用哈夫曼算法构造满三叉哈夫曼树 </a:t>
            </a:r>
            <a:r>
              <a:rPr lang="en-US" altLang="zh-CN" dirty="0">
                <a:solidFill>
                  <a:srgbClr val="FF0000"/>
                </a:solidFill>
              </a:rPr>
              <a:t>((((D, I, ε), A, C), G, F), (B, E, H), J)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得到电文编码总长度至少</a:t>
            </a:r>
            <a:r>
              <a:rPr lang="en-US" altLang="zh-CN" dirty="0">
                <a:solidFill>
                  <a:srgbClr val="FF0000"/>
                </a:solidFill>
              </a:rPr>
              <a:t>4*3 + 4*1 + 3*6 + 3*5 + 2*10 + 2*22 + 2*8 + 2*7 + 2*9 + 1*40 = 201</a:t>
            </a:r>
            <a:r>
              <a:rPr lang="zh-CN" altLang="zh-CN" dirty="0">
                <a:solidFill>
                  <a:srgbClr val="FF0000"/>
                </a:solidFill>
              </a:rPr>
              <a:t>位三进制码。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54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第二题：辨析与简答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82023" y="1118014"/>
            <a:ext cx="8524875" cy="4313238"/>
          </a:xfrm>
        </p:spPr>
        <p:txBody>
          <a:bodyPr/>
          <a:lstStyle/>
          <a:p>
            <a:pPr lvl="0"/>
            <a:r>
              <a:rPr lang="en-US" altLang="zh-CN" dirty="0" smtClean="0"/>
              <a:t>3. </a:t>
            </a:r>
            <a:r>
              <a:rPr lang="zh-CN" altLang="zh-CN" dirty="0" smtClean="0"/>
              <a:t>以下</a:t>
            </a:r>
            <a:r>
              <a:rPr lang="zh-CN" altLang="zh-CN" dirty="0"/>
              <a:t>是计算模式</a:t>
            </a:r>
            <a:r>
              <a:rPr lang="en-US" altLang="zh-CN" dirty="0"/>
              <a:t>P</a:t>
            </a:r>
            <a:r>
              <a:rPr lang="zh-CN" altLang="zh-CN" dirty="0"/>
              <a:t>的</a:t>
            </a:r>
            <a:r>
              <a:rPr lang="en-US" altLang="zh-CN" dirty="0"/>
              <a:t>next</a:t>
            </a:r>
            <a:r>
              <a:rPr lang="zh-CN" altLang="zh-CN" dirty="0"/>
              <a:t>向量的算法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）请在空缺处填写相应的语句，使得算法完整；</a:t>
            </a:r>
          </a:p>
          <a:p>
            <a:pPr lvl="0"/>
            <a:endParaRPr lang="zh-CN" altLang="zh-CN" dirty="0" smtClean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800" y="1921565"/>
            <a:ext cx="83488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findNext</a:t>
            </a:r>
            <a:r>
              <a:rPr lang="en-US" altLang="zh-CN" sz="1600" dirty="0"/>
              <a:t>(string P) 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</a:t>
            </a:r>
            <a:endParaRPr lang="zh-CN" altLang="zh-CN" sz="1600" dirty="0"/>
          </a:p>
          <a:p>
            <a:r>
              <a:rPr lang="en-US" altLang="zh-CN" sz="1600" dirty="0" smtClean="0"/>
              <a:t>             k </a:t>
            </a:r>
            <a:r>
              <a:rPr lang="en-US" altLang="zh-CN" sz="1600" dirty="0"/>
              <a:t>= -1;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 = </a:t>
            </a:r>
            <a:r>
              <a:rPr lang="en-US" altLang="zh-CN" sz="1600" dirty="0" err="1"/>
              <a:t>P.length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next = new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[m];</a:t>
            </a:r>
            <a:endParaRPr lang="zh-CN" altLang="zh-CN" sz="1600" dirty="0"/>
          </a:p>
          <a:p>
            <a:r>
              <a:rPr lang="en-US" altLang="zh-CN" sz="1600" dirty="0"/>
              <a:t>	next[0] = -1;</a:t>
            </a:r>
            <a:endParaRPr lang="zh-CN" altLang="zh-CN" sz="1600" dirty="0"/>
          </a:p>
          <a:p>
            <a:r>
              <a:rPr lang="en-US" altLang="zh-CN" sz="1600" dirty="0"/>
              <a:t>	while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&lt;m) {</a:t>
            </a:r>
            <a:endParaRPr lang="zh-CN" altLang="zh-CN" sz="1600" dirty="0"/>
          </a:p>
          <a:p>
            <a:r>
              <a:rPr lang="en-US" altLang="zh-CN" sz="1600" dirty="0"/>
              <a:t>		while (k &gt;= 0 &amp;&amp; P[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!= P[k])</a:t>
            </a:r>
            <a:endParaRPr lang="zh-CN" altLang="zh-CN" sz="1600" dirty="0"/>
          </a:p>
          <a:p>
            <a:r>
              <a:rPr lang="en-US" altLang="zh-CN" sz="1600" dirty="0"/>
              <a:t>			k = next[k];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++; </a:t>
            </a:r>
            <a:endParaRPr lang="zh-CN" altLang="zh-CN" sz="1600" dirty="0"/>
          </a:p>
          <a:p>
            <a:r>
              <a:rPr lang="en-US" altLang="zh-CN" sz="1600" dirty="0" smtClean="0"/>
              <a:t>                          k</a:t>
            </a:r>
            <a:r>
              <a:rPr lang="en-US" altLang="zh-CN" sz="1600" dirty="0"/>
              <a:t>++;</a:t>
            </a:r>
            <a:endParaRPr lang="zh-CN" altLang="zh-CN" sz="1600" dirty="0"/>
          </a:p>
          <a:p>
            <a:r>
              <a:rPr lang="en-US" altLang="zh-CN" sz="1600" dirty="0" smtClean="0"/>
              <a:t>                          if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== m)  break</a:t>
            </a:r>
            <a:r>
              <a:rPr lang="en-US" altLang="zh-CN" sz="1600" dirty="0" smtClean="0"/>
              <a:t>;</a:t>
            </a:r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endParaRPr lang="zh-CN" altLang="zh-CN" sz="1600" dirty="0"/>
          </a:p>
          <a:p>
            <a:r>
              <a:rPr lang="en-US" altLang="zh-CN" sz="1600" dirty="0"/>
              <a:t>	return next;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zh-CN" sz="1600" dirty="0"/>
          </a:p>
          <a:p>
            <a:endParaRPr lang="zh-CN" altLang="en-US" sz="16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7360"/>
              </p:ext>
            </p:extLst>
          </p:nvPr>
        </p:nvGraphicFramePr>
        <p:xfrm>
          <a:off x="1801128" y="4876157"/>
          <a:ext cx="4612005" cy="975360"/>
        </p:xfrm>
        <a:graphic>
          <a:graphicData uri="http://schemas.openxmlformats.org/drawingml/2006/table">
            <a:tbl>
              <a:tblPr firstRow="1" firstCol="1" bandRow="1"/>
              <a:tblGrid>
                <a:gridCol w="4612005"/>
              </a:tblGrid>
              <a:tr h="8355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if(P[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] == P[k])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0002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next[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] = next[k];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else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0002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next[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]=k;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54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第二题：辨析与简答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采用</a:t>
            </a:r>
            <a:r>
              <a:rPr lang="zh-CN" altLang="zh-CN" dirty="0"/>
              <a:t>上述算法，计算模式</a:t>
            </a:r>
            <a:r>
              <a:rPr lang="en-US" altLang="zh-CN" dirty="0"/>
              <a:t>P=“</a:t>
            </a:r>
            <a:r>
              <a:rPr lang="en-US" altLang="zh-CN" dirty="0" err="1"/>
              <a:t>abcdaabcab</a:t>
            </a:r>
            <a:r>
              <a:rPr lang="en-US" altLang="zh-CN" dirty="0"/>
              <a:t>”</a:t>
            </a:r>
            <a:r>
              <a:rPr lang="zh-CN" altLang="zh-CN" dirty="0"/>
              <a:t>的</a:t>
            </a:r>
            <a:r>
              <a:rPr lang="en-US" altLang="zh-CN" dirty="0"/>
              <a:t>next</a:t>
            </a:r>
            <a:r>
              <a:rPr lang="zh-CN" altLang="zh-CN" dirty="0"/>
              <a:t>向量。</a:t>
            </a:r>
          </a:p>
          <a:p>
            <a:pPr lvl="0"/>
            <a:endParaRPr lang="en-US" altLang="zh-CN" dirty="0"/>
          </a:p>
          <a:p>
            <a:pPr lvl="0"/>
            <a:endParaRPr lang="zh-CN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07335"/>
              </p:ext>
            </p:extLst>
          </p:nvPr>
        </p:nvGraphicFramePr>
        <p:xfrm>
          <a:off x="304800" y="2332382"/>
          <a:ext cx="8515348" cy="1720617"/>
        </p:xfrm>
        <a:graphic>
          <a:graphicData uri="http://schemas.openxmlformats.org/drawingml/2006/table">
            <a:tbl>
              <a:tblPr firstRow="1" firstCol="1" bandRow="1"/>
              <a:tblGrid>
                <a:gridCol w="1761327"/>
                <a:gridCol w="672847"/>
                <a:gridCol w="672847"/>
                <a:gridCol w="681364"/>
                <a:gridCol w="672847"/>
                <a:gridCol w="672847"/>
                <a:gridCol w="672847"/>
                <a:gridCol w="681364"/>
                <a:gridCol w="681364"/>
                <a:gridCol w="672847"/>
                <a:gridCol w="672847"/>
              </a:tblGrid>
              <a:tr h="5735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i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2800" kern="1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i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next[i]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-1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-1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54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第三题：算法填空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82023" y="1011997"/>
            <a:ext cx="8524875" cy="4313238"/>
          </a:xfrm>
        </p:spPr>
        <p:txBody>
          <a:bodyPr/>
          <a:lstStyle/>
          <a:p>
            <a:pPr lvl="0"/>
            <a:r>
              <a:rPr lang="en-US" altLang="zh-CN" dirty="0" smtClean="0"/>
              <a:t>1. </a:t>
            </a:r>
            <a:r>
              <a:rPr lang="zh-CN" altLang="zh-CN" dirty="0" smtClean="0"/>
              <a:t>完成</a:t>
            </a:r>
            <a:r>
              <a:rPr lang="zh-CN" altLang="zh-CN" dirty="0"/>
              <a:t>非递归的二叉树搜索算法，给定一个二叉树（不是</a:t>
            </a:r>
            <a:r>
              <a:rPr lang="en-US" altLang="zh-CN" dirty="0"/>
              <a:t>BST</a:t>
            </a:r>
            <a:r>
              <a:rPr lang="zh-CN" altLang="zh-CN" dirty="0"/>
              <a:t>）和一个值</a:t>
            </a:r>
            <a:r>
              <a:rPr lang="en-US" altLang="zh-CN" dirty="0"/>
              <a:t>K</a:t>
            </a:r>
            <a:r>
              <a:rPr lang="zh-CN" altLang="zh-CN" dirty="0"/>
              <a:t>，如果</a:t>
            </a:r>
            <a:r>
              <a:rPr lang="en-US" altLang="zh-CN" dirty="0"/>
              <a:t>K</a:t>
            </a:r>
            <a:r>
              <a:rPr lang="zh-CN" altLang="zh-CN" dirty="0"/>
              <a:t>出现在二叉树中则返回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</a:p>
          <a:p>
            <a:pPr marL="85725" indent="0">
              <a:lnSpc>
                <a:spcPts val="900"/>
              </a:lnSpc>
              <a:buNone/>
            </a:pPr>
            <a:r>
              <a:rPr lang="en-US" altLang="zh-CN" sz="1300" dirty="0"/>
              <a:t>template&lt;class T&gt;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buNone/>
            </a:pPr>
            <a:r>
              <a:rPr lang="en-US" altLang="zh-CN" sz="1300" dirty="0" err="1"/>
              <a:t>struct</a:t>
            </a:r>
            <a:r>
              <a:rPr lang="en-US" altLang="zh-CN" sz="1300" dirty="0"/>
              <a:t> </a:t>
            </a:r>
            <a:r>
              <a:rPr lang="en-US" altLang="zh-CN" sz="1300" dirty="0" err="1"/>
              <a:t>BinaryTreeNode</a:t>
            </a:r>
            <a:r>
              <a:rPr lang="en-US" altLang="zh-CN" sz="1300" dirty="0"/>
              <a:t> {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buNone/>
            </a:pPr>
            <a:r>
              <a:rPr lang="en-US" altLang="zh-CN" sz="1300" dirty="0"/>
              <a:t>	T value();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err="1"/>
              <a:t>BinaryTreeNode</a:t>
            </a:r>
            <a:r>
              <a:rPr lang="en-US" altLang="zh-CN" sz="1300" dirty="0"/>
              <a:t>&lt;T&gt;* </a:t>
            </a:r>
            <a:r>
              <a:rPr lang="en-US" altLang="zh-CN" sz="1300" dirty="0" err="1"/>
              <a:t>leftchild</a:t>
            </a:r>
            <a:r>
              <a:rPr lang="en-US" altLang="zh-CN" sz="1300" dirty="0"/>
              <a:t>();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err="1"/>
              <a:t>BinaryTreeNode</a:t>
            </a:r>
            <a:r>
              <a:rPr lang="en-US" altLang="zh-CN" sz="1300" dirty="0"/>
              <a:t>&lt;T&gt;* </a:t>
            </a:r>
            <a:r>
              <a:rPr lang="en-US" altLang="zh-CN" sz="1300" dirty="0" err="1"/>
              <a:t>rightchild</a:t>
            </a:r>
            <a:r>
              <a:rPr lang="en-US" altLang="zh-CN" sz="1300" dirty="0"/>
              <a:t>();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buNone/>
            </a:pPr>
            <a:r>
              <a:rPr lang="en-US" altLang="zh-CN" sz="1300" dirty="0"/>
              <a:t>};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template&lt;class T&gt;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 err="1"/>
              <a:t>bool</a:t>
            </a:r>
            <a:r>
              <a:rPr lang="en-US" altLang="zh-CN" sz="1300" dirty="0"/>
              <a:t> search( </a:t>
            </a:r>
            <a:r>
              <a:rPr lang="en-US" altLang="zh-CN" sz="1300" dirty="0" err="1"/>
              <a:t>BinaryTreeNode</a:t>
            </a:r>
            <a:r>
              <a:rPr lang="en-US" altLang="zh-CN" sz="1300" dirty="0"/>
              <a:t>&lt;T&gt;* root , T k ) {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using </a:t>
            </a:r>
            <a:r>
              <a:rPr lang="en-US" altLang="zh-CN" sz="1300" dirty="0" err="1"/>
              <a:t>std</a:t>
            </a:r>
            <a:r>
              <a:rPr lang="en-US" altLang="zh-CN" sz="1300" dirty="0"/>
              <a:t>::stack;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stack&lt; </a:t>
            </a:r>
            <a:r>
              <a:rPr lang="en-US" altLang="zh-CN" sz="1300" dirty="0" err="1"/>
              <a:t>BinaryTreeNode</a:t>
            </a:r>
            <a:r>
              <a:rPr lang="en-US" altLang="zh-CN" sz="1300" dirty="0"/>
              <a:t>&lt;T&gt;*&gt; </a:t>
            </a:r>
            <a:r>
              <a:rPr lang="en-US" altLang="zh-CN" sz="1300" dirty="0" err="1"/>
              <a:t>aStack</a:t>
            </a:r>
            <a:r>
              <a:rPr lang="en-US" altLang="zh-CN" sz="1300" dirty="0"/>
              <a:t>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</a:t>
            </a:r>
            <a:r>
              <a:rPr lang="en-US" altLang="zh-CN" sz="1300" dirty="0" err="1"/>
              <a:t>BinaryTreeNode</a:t>
            </a:r>
            <a:r>
              <a:rPr lang="en-US" altLang="zh-CN" sz="1300" dirty="0"/>
              <a:t>&lt;T&gt;* pointer = root 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while ( </a:t>
            </a:r>
            <a:r>
              <a:rPr lang="en-US" altLang="zh-CN" sz="1300" u="sng" dirty="0">
                <a:solidFill>
                  <a:srgbClr val="FF0000"/>
                </a:solidFill>
              </a:rPr>
              <a:t>pointer != NULL || </a:t>
            </a:r>
            <a:r>
              <a:rPr lang="en-US" altLang="zh-CN" sz="1300" u="sng" dirty="0" err="1">
                <a:solidFill>
                  <a:srgbClr val="FF0000"/>
                </a:solidFill>
              </a:rPr>
              <a:t>aStack.empty</a:t>
            </a:r>
            <a:r>
              <a:rPr lang="en-US" altLang="zh-CN" sz="1300" u="sng" dirty="0">
                <a:solidFill>
                  <a:srgbClr val="FF0000"/>
                </a:solidFill>
              </a:rPr>
              <a:t>() == false</a:t>
            </a:r>
            <a:r>
              <a:rPr lang="en-US" altLang="zh-CN" sz="1300" dirty="0"/>
              <a:t> ) {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if ( pointer ) {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	</a:t>
            </a:r>
            <a:r>
              <a:rPr lang="en-US" altLang="zh-CN" sz="1300" u="sng" dirty="0" err="1">
                <a:solidFill>
                  <a:srgbClr val="FF0000"/>
                </a:solidFill>
              </a:rPr>
              <a:t>aStack.push</a:t>
            </a:r>
            <a:r>
              <a:rPr lang="en-US" altLang="zh-CN" sz="1300" u="sng" dirty="0">
                <a:solidFill>
                  <a:srgbClr val="FF0000"/>
                </a:solidFill>
              </a:rPr>
              <a:t>(pointer</a:t>
            </a:r>
            <a:r>
              <a:rPr lang="en-US" altLang="zh-CN" sz="1300" dirty="0">
                <a:solidFill>
                  <a:srgbClr val="FF0000"/>
                </a:solidFill>
              </a:rPr>
              <a:t>)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	pointer = pointer-&gt;</a:t>
            </a:r>
            <a:r>
              <a:rPr lang="en-US" altLang="zh-CN" sz="1300" dirty="0" err="1"/>
              <a:t>leftchild</a:t>
            </a:r>
            <a:r>
              <a:rPr lang="en-US" altLang="zh-CN" sz="1300" dirty="0"/>
              <a:t>() 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} else {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	</a:t>
            </a:r>
            <a:r>
              <a:rPr lang="en-US" altLang="zh-CN" sz="1300" u="sng" dirty="0">
                <a:solidFill>
                  <a:srgbClr val="FF0000"/>
                </a:solidFill>
              </a:rPr>
              <a:t>pointer = </a:t>
            </a:r>
            <a:r>
              <a:rPr lang="en-US" altLang="zh-CN" sz="1300" u="sng" dirty="0" err="1">
                <a:solidFill>
                  <a:srgbClr val="FF0000"/>
                </a:solidFill>
              </a:rPr>
              <a:t>aStack.top</a:t>
            </a:r>
            <a:r>
              <a:rPr lang="en-US" altLang="zh-CN" sz="1300" u="sng" dirty="0">
                <a:solidFill>
                  <a:srgbClr val="FF0000"/>
                </a:solidFill>
              </a:rPr>
              <a:t>();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	if (</a:t>
            </a:r>
            <a:r>
              <a:rPr lang="en-US" altLang="zh-CN" sz="1300" u="sng" dirty="0">
                <a:solidFill>
                  <a:srgbClr val="FF0000"/>
                </a:solidFill>
              </a:rPr>
              <a:t>pointer-&gt;value() == k</a:t>
            </a:r>
            <a:r>
              <a:rPr lang="en-US" altLang="zh-CN" sz="1300" u="sng" dirty="0"/>
              <a:t> </a:t>
            </a:r>
            <a:r>
              <a:rPr lang="en-US" altLang="zh-CN" sz="1300" dirty="0"/>
              <a:t>)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		return true;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	pointer = pointer-&gt;</a:t>
            </a:r>
            <a:r>
              <a:rPr lang="en-US" altLang="zh-CN" sz="1300" dirty="0" err="1"/>
              <a:t>rightchild</a:t>
            </a:r>
            <a:r>
              <a:rPr lang="en-US" altLang="zh-CN" sz="1300" dirty="0"/>
              <a:t>();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	</a:t>
            </a:r>
            <a:r>
              <a:rPr lang="en-US" altLang="zh-CN" sz="1300" u="sng" dirty="0" err="1">
                <a:solidFill>
                  <a:srgbClr val="FF0000"/>
                </a:solidFill>
              </a:rPr>
              <a:t>aStack.pop</a:t>
            </a:r>
            <a:r>
              <a:rPr lang="en-US" altLang="zh-CN" sz="1300" u="sng" dirty="0">
                <a:solidFill>
                  <a:srgbClr val="FF0000"/>
                </a:solidFill>
              </a:rPr>
              <a:t>();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	}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}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	return false;</a:t>
            </a:r>
            <a:endParaRPr lang="zh-CN" altLang="zh-CN" sz="1300" dirty="0"/>
          </a:p>
          <a:p>
            <a:pPr marL="85725" indent="0">
              <a:lnSpc>
                <a:spcPts val="9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300" dirty="0"/>
              <a:t>}</a:t>
            </a:r>
            <a:endParaRPr lang="zh-CN" altLang="zh-CN" sz="1300" dirty="0"/>
          </a:p>
          <a:p>
            <a:pPr marL="266700">
              <a:lnSpc>
                <a:spcPct val="120000"/>
              </a:lnSpc>
            </a:pPr>
            <a:endParaRPr lang="zh-CN" altLang="zh-CN" dirty="0" smtClean="0"/>
          </a:p>
          <a:p>
            <a:pPr lvl="0"/>
            <a:endParaRPr lang="zh-CN" altLang="zh-CN" dirty="0" smtClean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6654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第三题：算法填空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5518" y="866223"/>
            <a:ext cx="8524875" cy="4313238"/>
          </a:xfrm>
        </p:spPr>
        <p:txBody>
          <a:bodyPr/>
          <a:lstStyle/>
          <a:p>
            <a:pPr lvl="0"/>
            <a:r>
              <a:rPr lang="en-US" altLang="zh-CN" dirty="0" smtClean="0"/>
              <a:t>2. </a:t>
            </a:r>
            <a:r>
              <a:rPr lang="zh-CN" altLang="zh-CN" dirty="0" smtClean="0"/>
              <a:t>下面</a:t>
            </a:r>
            <a:r>
              <a:rPr lang="zh-CN" altLang="zh-CN" dirty="0"/>
              <a:t>的算法将一个用带度数的后根次序法表示的森林转换为左子结点</a:t>
            </a:r>
            <a:r>
              <a:rPr lang="en-US" altLang="zh-CN" dirty="0"/>
              <a:t>/</a:t>
            </a:r>
            <a:r>
              <a:rPr lang="zh-CN" altLang="zh-CN" dirty="0"/>
              <a:t>右兄弟结点法表示。请利用题目给出的树结点</a:t>
            </a:r>
            <a:r>
              <a:rPr lang="en-US" altLang="zh-CN" dirty="0"/>
              <a:t>ADT</a:t>
            </a:r>
            <a:r>
              <a:rPr lang="zh-CN" altLang="zh-CN" dirty="0"/>
              <a:t>和栈</a:t>
            </a:r>
            <a:r>
              <a:rPr lang="en-US" altLang="zh-CN" dirty="0"/>
              <a:t>ADT</a:t>
            </a:r>
            <a:r>
              <a:rPr lang="zh-CN" altLang="zh-CN" dirty="0"/>
              <a:t>，填充算法的空格，使其成为完整的算法。空格中可能需要填写</a:t>
            </a:r>
            <a:r>
              <a:rPr lang="en-US" altLang="zh-CN" dirty="0"/>
              <a:t>0</a:t>
            </a:r>
            <a:r>
              <a:rPr lang="zh-CN" altLang="zh-CN" dirty="0"/>
              <a:t>到多条语句（或表达式）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srgbClr val="FF0000"/>
                </a:solidFill>
              </a:rPr>
              <a:t>回顾</a:t>
            </a:r>
            <a:endParaRPr lang="zh-CN" altLang="zh-CN" dirty="0">
              <a:solidFill>
                <a:srgbClr val="FF0000"/>
              </a:solidFill>
            </a:endParaRPr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6654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 txBox="1">
            <a:spLocks noGrp="1"/>
          </p:cNvSpPr>
          <p:nvPr/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rtl="1" eaLnBrk="1" hangingPunct="1"/>
            <a:fld id="{0B394661-EA33-4D45-AD1F-BA9F3D617FE6}" type="slidenum">
              <a:rPr lang="ar-SA" altLang="zh-CN" sz="1400" smtClean="0">
                <a:solidFill>
                  <a:srgbClr val="FFFFFF"/>
                </a:solidFill>
                <a:cs typeface="Arial"/>
              </a:rPr>
              <a:pPr algn="r" rtl="1" eaLnBrk="1" hangingPunct="1"/>
              <a:t>19</a:t>
            </a:fld>
            <a:endParaRPr lang="zh-CN" altLang="en-US" sz="1400" smtClean="0">
              <a:solidFill>
                <a:srgbClr val="FFFFFF"/>
              </a:solidFill>
              <a:ea typeface="宋体" charset="-122"/>
              <a:cs typeface="Arial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6.3.3 </a:t>
            </a:r>
            <a:r>
              <a:rPr lang="zh-CN" altLang="en-US" sz="4000" dirty="0" smtClean="0">
                <a:solidFill>
                  <a:srgbClr val="FF0000"/>
                </a:solidFill>
              </a:rPr>
              <a:t>带度数的后根次序表示法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3333CC"/>
              </a:buClr>
            </a:pPr>
            <a:r>
              <a:rPr lang="zh-CN" altLang="en-US" sz="2400" dirty="0" smtClean="0"/>
              <a:t>结点按</a:t>
            </a:r>
            <a:r>
              <a:rPr lang="zh-CN" altLang="en-US" sz="2400" u="sng" dirty="0" smtClean="0">
                <a:solidFill>
                  <a:srgbClr val="3333CC"/>
                </a:solidFill>
              </a:rPr>
              <a:t>后根次序顺序</a:t>
            </a:r>
            <a:r>
              <a:rPr lang="zh-CN" altLang="en-US" sz="2400" dirty="0" smtClean="0"/>
              <a:t>存储在一片连续的存储单元中，结点的形式为 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rgbClr val="3333CC"/>
              </a:buClr>
            </a:pPr>
            <a:r>
              <a:rPr lang="zh-CN" altLang="en-US" sz="2000" dirty="0" smtClean="0"/>
              <a:t>其中</a:t>
            </a:r>
            <a:r>
              <a:rPr lang="en-US" altLang="zh-CN" sz="2000" dirty="0" smtClean="0"/>
              <a:t>info</a:t>
            </a:r>
            <a:r>
              <a:rPr lang="zh-CN" altLang="en-US" sz="2000" dirty="0" smtClean="0"/>
              <a:t>是结点的数据，</a:t>
            </a:r>
            <a:r>
              <a:rPr lang="en-US" altLang="zh-CN" sz="2000" dirty="0" smtClean="0"/>
              <a:t>degree</a:t>
            </a:r>
            <a:r>
              <a:rPr lang="zh-CN" altLang="en-US" sz="2000" dirty="0" smtClean="0"/>
              <a:t>是结点的度数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3333CC"/>
              </a:buClr>
            </a:pPr>
            <a:r>
              <a:rPr lang="zh-CN" altLang="en-US" sz="2400" dirty="0" smtClean="0"/>
              <a:t>这种表示法不包括指针，但它仍能反映树结构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3333CC"/>
              </a:buClr>
            </a:pPr>
            <a:r>
              <a:rPr lang="zh-CN" altLang="en-US" sz="2400" dirty="0" smtClean="0"/>
              <a:t>若某结点的</a:t>
            </a:r>
            <a:r>
              <a:rPr lang="en-US" altLang="zh-CN" sz="2400" dirty="0" smtClean="0"/>
              <a:t>degree</a:t>
            </a:r>
            <a:r>
              <a:rPr lang="zh-CN" altLang="en-US" sz="2400" dirty="0" smtClean="0"/>
              <a:t>值为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，则该结点有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个子结点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rgbClr val="3333CC"/>
              </a:buClr>
            </a:pPr>
            <a:r>
              <a:rPr lang="zh-CN" altLang="en-US" sz="2000" dirty="0" smtClean="0"/>
              <a:t>最右的子结点就是后根次序序列中该结点的前驱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rgbClr val="3333CC"/>
              </a:buClr>
            </a:pPr>
            <a:r>
              <a:rPr lang="zh-CN" altLang="en-US" sz="2000" dirty="0" smtClean="0"/>
              <a:t>最后第二个子结点是</a:t>
            </a:r>
            <a:r>
              <a:rPr lang="zh-CN" altLang="en-US" sz="2000" u="sng" dirty="0" smtClean="0">
                <a:solidFill>
                  <a:srgbClr val="3333FF"/>
                </a:solidFill>
              </a:rPr>
              <a:t>以最右子结点为根的子树在后根次序序列中的前驱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rgbClr val="3333CC"/>
              </a:buClr>
            </a:pPr>
            <a:r>
              <a:rPr lang="en-US" altLang="zh-CN" sz="2000" dirty="0" smtClean="0"/>
              <a:t>…</a:t>
            </a:r>
            <a:r>
              <a:rPr lang="zh-CN" altLang="en-US" sz="2000" dirty="0" smtClean="0"/>
              <a:t>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zh-CN" altLang="en-US" sz="2400" dirty="0" smtClean="0"/>
          </a:p>
        </p:txBody>
      </p:sp>
      <p:pic>
        <p:nvPicPr>
          <p:cNvPr id="15365" name="Picture 4" descr="图片2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1628775"/>
            <a:ext cx="2449512" cy="593725"/>
          </a:xfr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765175"/>
            <a:ext cx="9144000" cy="365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4324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 </a:t>
            </a:r>
            <a:r>
              <a:rPr lang="zh-CN" altLang="zh-CN" dirty="0" smtClean="0"/>
              <a:t>二叉树</a:t>
            </a:r>
            <a:r>
              <a:rPr lang="zh-CN" altLang="zh-CN" dirty="0"/>
              <a:t>的叶结点在前序、中序、后序的遍历序列中的相对次序：</a:t>
            </a:r>
            <a:r>
              <a:rPr lang="en-US" altLang="zh-CN" dirty="0"/>
              <a:t>___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___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A . </a:t>
            </a:r>
            <a:r>
              <a:rPr lang="zh-CN" altLang="zh-CN" dirty="0"/>
              <a:t>都不相同；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B. </a:t>
            </a:r>
            <a:r>
              <a:rPr lang="zh-CN" altLang="zh-CN" dirty="0">
                <a:solidFill>
                  <a:srgbClr val="FF0000"/>
                </a:solidFill>
              </a:rPr>
              <a:t>完全相同；</a:t>
            </a:r>
          </a:p>
          <a:p>
            <a:pPr marL="0" indent="0">
              <a:buNone/>
            </a:pPr>
            <a:r>
              <a:rPr lang="en-US" altLang="zh-CN" dirty="0"/>
              <a:t>C . </a:t>
            </a:r>
            <a:r>
              <a:rPr lang="zh-CN" altLang="zh-CN" dirty="0"/>
              <a:t>前序和中序相同，而与后序不同；</a:t>
            </a:r>
          </a:p>
          <a:p>
            <a:pPr marL="0" indent="0">
              <a:buNone/>
            </a:pPr>
            <a:r>
              <a:rPr lang="en-US" altLang="zh-CN" dirty="0"/>
              <a:t>D. </a:t>
            </a:r>
            <a:r>
              <a:rPr lang="zh-CN" altLang="zh-CN" dirty="0"/>
              <a:t>中序和后序相同，而与前序不同。</a:t>
            </a:r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1882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换一种思路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将带度数的后根次序表示转化成森林时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只需要从左至右进行扫描，度数为零的结点是叶子结点（也可看作一棵子树）；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当遇到度数非零（设为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）的结点时，则排在该结点之前且离它最近的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个子树的根就是该结点的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个子结点。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利用栈实现。</a:t>
            </a:r>
          </a:p>
          <a:p>
            <a:pPr eaLnBrk="1" hangingPunct="1">
              <a:lnSpc>
                <a:spcPct val="140000"/>
              </a:lnSpc>
              <a:buClr>
                <a:srgbClr val="3333FF"/>
              </a:buClr>
            </a:pPr>
            <a:r>
              <a:rPr lang="zh-CN" altLang="en-US" dirty="0" smtClean="0">
                <a:solidFill>
                  <a:srgbClr val="FF0000"/>
                </a:solidFill>
              </a:rPr>
              <a:t>讨论</a:t>
            </a:r>
          </a:p>
          <a:p>
            <a:pPr lvl="1" eaLnBrk="1" hangingPunct="1">
              <a:buClr>
                <a:srgbClr val="3333CC"/>
              </a:buClr>
            </a:pP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带度数的先根次序？</a:t>
            </a:r>
            <a:endParaRPr lang="en-US" altLang="zh-CN" dirty="0" smtClean="0">
              <a:solidFill>
                <a:srgbClr val="FF0000"/>
              </a:solidFill>
              <a:latin typeface="宋体" charset="-122"/>
            </a:endParaRPr>
          </a:p>
          <a:p>
            <a:pPr lvl="1" eaLnBrk="1" hangingPunct="1">
              <a:buClr>
                <a:srgbClr val="3333CC"/>
              </a:buClr>
            </a:pP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带度数的层次次序？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8436" name="灯片编号占位符 3"/>
          <p:cNvSpPr txBox="1">
            <a:spLocks noGrp="1"/>
          </p:cNvSpPr>
          <p:nvPr/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rtl="1" eaLnBrk="1" hangingPunct="1"/>
            <a:fld id="{2BD9E26A-8C45-4036-A267-7571CA7D7614}" type="slidenum">
              <a:rPr lang="ar-SA" altLang="zh-CN" sz="1400" smtClean="0">
                <a:solidFill>
                  <a:srgbClr val="FFFFFF"/>
                </a:solidFill>
                <a:cs typeface="Arial"/>
              </a:rPr>
              <a:pPr algn="r" rtl="1" eaLnBrk="1" hangingPunct="1"/>
              <a:t>20</a:t>
            </a:fld>
            <a:endParaRPr lang="zh-CN" altLang="en-US" sz="1400" smtClean="0">
              <a:solidFill>
                <a:srgbClr val="FFFFFF"/>
              </a:solidFill>
              <a:ea typeface="宋体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0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-396875" y="2057400"/>
            <a:ext cx="9525000" cy="1079500"/>
            <a:chOff x="657" y="1298"/>
            <a:chExt cx="4445" cy="6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3" y="1625"/>
              <a:ext cx="115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info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20" y="1597"/>
              <a:ext cx="38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C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40" y="1596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X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012" y="1606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F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367" y="1607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G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286" y="1615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J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50" y="1607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E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589" y="1624"/>
              <a:ext cx="42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K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40" y="1616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H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385" y="1588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I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685" y="1579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D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728" y="1307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3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032" y="1306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0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14" y="1316"/>
              <a:ext cx="38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0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370" y="1317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0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95" y="1334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0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644" y="1326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3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87" y="1343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0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28" y="1335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0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376" y="1298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0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685" y="1298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2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57" y="1314"/>
              <a:ext cx="115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degree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138488" y="3357563"/>
            <a:ext cx="1341437" cy="1901825"/>
            <a:chOff x="2001" y="2115"/>
            <a:chExt cx="845" cy="1198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154" y="3068"/>
              <a:ext cx="18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F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145" y="2881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109" y="2115"/>
              <a:ext cx="25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C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129" y="2382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001" y="2631"/>
              <a:ext cx="209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254" y="2618"/>
              <a:ext cx="1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653" y="2832"/>
              <a:ext cx="19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G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292" y="2612"/>
              <a:ext cx="216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438" y="2865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411788" y="3719513"/>
            <a:ext cx="1430337" cy="1995487"/>
            <a:chOff x="3061" y="2103"/>
            <a:chExt cx="901" cy="1257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326" y="2103"/>
              <a:ext cx="2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D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354" y="2382"/>
              <a:ext cx="247" cy="25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061" y="3130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X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3251" y="2634"/>
              <a:ext cx="209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663" y="2875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kern="0">
                  <a:solidFill>
                    <a:sysClr val="windowText" lastClr="000000"/>
                  </a:solidFill>
                  <a:latin typeface="Lucida Fax" pitchFamily="18" charset="0"/>
                  <a:cs typeface="Arial"/>
                </a:rPr>
                <a:t> 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710" y="3128"/>
              <a:ext cx="2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I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491" y="2640"/>
              <a:ext cx="216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068" y="2881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332357" y="4506077"/>
            <a:ext cx="1481135" cy="1643063"/>
            <a:chOff x="1493" y="2849"/>
            <a:chExt cx="933" cy="1035"/>
          </a:xfrm>
          <a:solidFill>
            <a:schemeClr val="bg1"/>
          </a:solidFill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646" y="2849"/>
              <a:ext cx="136" cy="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E</a:t>
              </a:r>
              <a:endParaRPr lang="en-US" altLang="zh-CN" sz="2400" kern="0" dirty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857" y="2881"/>
              <a:ext cx="245" cy="245"/>
            </a:xfrm>
            <a:prstGeom prst="ellipse">
              <a:avLst/>
            </a:prstGeom>
            <a:grpFill/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1613" y="3113"/>
              <a:ext cx="360" cy="276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493" y="3612"/>
              <a:ext cx="216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K</a:t>
              </a:r>
              <a:endParaRPr lang="en-US" altLang="zh-CN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19" y="3379"/>
              <a:ext cx="245" cy="245"/>
            </a:xfrm>
            <a:prstGeom prst="ellipse">
              <a:avLst/>
            </a:prstGeom>
            <a:grpFill/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1972" y="3137"/>
              <a:ext cx="0" cy="25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857" y="3380"/>
              <a:ext cx="245" cy="245"/>
            </a:xfrm>
            <a:prstGeom prst="ellipse">
              <a:avLst/>
            </a:prstGeom>
            <a:grpFill/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973" y="3113"/>
              <a:ext cx="300" cy="264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2174" y="3380"/>
              <a:ext cx="245" cy="245"/>
            </a:xfrm>
            <a:prstGeom prst="ellipse">
              <a:avLst/>
            </a:prstGeom>
            <a:grpFill/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837" y="3624"/>
              <a:ext cx="226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H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219" y="3624"/>
              <a:ext cx="207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  <a:ea typeface="宋体" pitchFamily="2" charset="-122"/>
                  <a:cs typeface="Arial"/>
                </a:rPr>
                <a:t>J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  <a:cs typeface="Arial"/>
              </a:endParaRPr>
            </a:p>
          </p:txBody>
        </p:sp>
      </p:grp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01650" y="5373688"/>
            <a:ext cx="647700" cy="576262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01650" y="4221163"/>
            <a:ext cx="647700" cy="576262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01650" y="4797425"/>
            <a:ext cx="647700" cy="576263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01650" y="3644900"/>
            <a:ext cx="647700" cy="576263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6113" y="5445125"/>
            <a:ext cx="358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K</a:t>
            </a:r>
            <a:endParaRPr lang="en-US" altLang="zh-CN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46113" y="4868863"/>
            <a:ext cx="3587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H</a:t>
            </a:r>
            <a:endParaRPr lang="en-US" altLang="zh-CN" sz="24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46113" y="4292600"/>
            <a:ext cx="3286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J</a:t>
            </a:r>
            <a:endParaRPr lang="en-US" altLang="zh-CN" sz="24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5" name="AutoShape 64"/>
          <p:cNvSpPr>
            <a:spLocks noChangeArrowheads="1"/>
          </p:cNvSpPr>
          <p:nvPr/>
        </p:nvSpPr>
        <p:spPr bwMode="auto">
          <a:xfrm>
            <a:off x="1979613" y="2997200"/>
            <a:ext cx="144462" cy="287338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6" name="AutoShape 65"/>
          <p:cNvSpPr>
            <a:spLocks noChangeArrowheads="1"/>
          </p:cNvSpPr>
          <p:nvPr/>
        </p:nvSpPr>
        <p:spPr bwMode="auto">
          <a:xfrm>
            <a:off x="1220788" y="5589588"/>
            <a:ext cx="288925" cy="1444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4116388" y="2057400"/>
            <a:ext cx="360362" cy="504825"/>
          </a:xfrm>
          <a:prstGeom prst="ellipse">
            <a:avLst/>
          </a:prstGeom>
          <a:noFill/>
          <a:ln w="38100" algn="ctr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46113" y="5445125"/>
            <a:ext cx="358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E</a:t>
            </a:r>
            <a:endParaRPr lang="en-US" altLang="zh-CN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69" name="AutoShape 68"/>
          <p:cNvSpPr>
            <a:spLocks noChangeArrowheads="1"/>
          </p:cNvSpPr>
          <p:nvPr/>
        </p:nvSpPr>
        <p:spPr bwMode="auto">
          <a:xfrm>
            <a:off x="1220788" y="5589588"/>
            <a:ext cx="288925" cy="1444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646113" y="4868863"/>
            <a:ext cx="2873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F</a:t>
            </a:r>
            <a:endParaRPr lang="en-US" altLang="zh-CN" sz="24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627063" y="4292600"/>
            <a:ext cx="306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G</a:t>
            </a:r>
            <a:endParaRPr lang="en-US" altLang="zh-CN" sz="24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6411913" y="2057400"/>
            <a:ext cx="360362" cy="504825"/>
          </a:xfrm>
          <a:prstGeom prst="ellipse">
            <a:avLst/>
          </a:prstGeom>
          <a:noFill/>
          <a:ln w="38100" algn="ctr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646113" y="5445125"/>
            <a:ext cx="3603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C</a:t>
            </a:r>
            <a:endParaRPr lang="en-US" altLang="zh-CN" sz="24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74" name="AutoShape 73"/>
          <p:cNvSpPr>
            <a:spLocks noChangeArrowheads="1"/>
          </p:cNvSpPr>
          <p:nvPr/>
        </p:nvSpPr>
        <p:spPr bwMode="auto">
          <a:xfrm>
            <a:off x="1797050" y="5589588"/>
            <a:ext cx="288925" cy="1444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46113" y="4868863"/>
            <a:ext cx="360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X</a:t>
            </a:r>
            <a:endParaRPr lang="en-US" altLang="zh-CN" sz="24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04838" y="4292600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I</a:t>
            </a:r>
            <a:endParaRPr lang="en-US" altLang="zh-CN" sz="24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8442325" y="2057400"/>
            <a:ext cx="360363" cy="504825"/>
          </a:xfrm>
          <a:prstGeom prst="ellipse">
            <a:avLst/>
          </a:prstGeom>
          <a:noFill/>
          <a:ln w="38100" algn="ctr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46113" y="4868863"/>
            <a:ext cx="3730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  <a:ea typeface="宋体" pitchFamily="2" charset="-122"/>
                <a:cs typeface="Arial"/>
              </a:rPr>
              <a:t>D</a:t>
            </a:r>
            <a:endParaRPr lang="en-US" altLang="zh-CN" sz="2400" kern="0">
              <a:solidFill>
                <a:sysClr val="windowText" lastClr="000000"/>
              </a:solidFill>
              <a:latin typeface="Lucida Fax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11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2948E-6 L -2.22222E-6 -0.07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04046E-6 L 0.06302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733 L -2.22222E-6 -0.1572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00023 L 0.16545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5723 L -2.22222E-6 -0.2515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0.00023 L 0.25191 0.0002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25156 L -2.22222E-6 1.32948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2948E-6 L -2.22222E-6 -0.0733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1 0.00023 L 0.33073 0.0002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733 L -2.22222E-6 -0.15723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73 0.00023 L 0.42517 0.00023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5723 L -2.22222E-6 -0.2515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18 0.00023 L 0.49618 0.0002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25156 L -2.22222E-6 1.32948E-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2948E-6 L -2.22222E-6 -0.0733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18 0.00023 L 0.575 0.00023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733 L -2.22222E-6 -0.15723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 0.00023 L 0.65364 0.00023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5723 L -2.22222E-6 -0.25156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364 0.00023 L 0.72447 0.00023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25156 L -3.05556E-6 -0.0733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64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733 L -3.05556E-6 -0.15723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3" grpId="0"/>
      <p:bldP spid="63" grpId="1"/>
      <p:bldP spid="64" grpId="0"/>
      <p:bldP spid="64" grpId="1"/>
      <p:bldP spid="65" grpId="0" animBg="1"/>
      <p:bldP spid="65" grpId="1" animBg="1"/>
      <p:bldP spid="65" grpId="2" animBg="1"/>
      <p:bldP spid="65" grpId="3" animBg="1"/>
      <p:bldP spid="65" grpId="4" animBg="1"/>
      <p:bldP spid="65" grpId="5" animBg="1"/>
      <p:bldP spid="65" grpId="6" animBg="1"/>
      <p:bldP spid="65" grpId="7" animBg="1"/>
      <p:bldP spid="65" grpId="8" animBg="1"/>
      <p:bldP spid="65" grpId="9" animBg="1"/>
      <p:bldP spid="66" grpId="0" animBg="1"/>
      <p:bldP spid="66" grpId="1" animBg="1"/>
      <p:bldP spid="66" grpId="2" animBg="1"/>
      <p:bldP spid="66" grpId="3" animBg="1"/>
      <p:bldP spid="66" grpId="4" animBg="1"/>
      <p:bldP spid="67" grpId="0" animBg="1"/>
      <p:bldP spid="68" grpId="0"/>
      <p:bldP spid="68" grpId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70" grpId="0"/>
      <p:bldP spid="70" grpId="1"/>
      <p:bldP spid="71" grpId="0"/>
      <p:bldP spid="71" grpId="1"/>
      <p:bldP spid="72" grpId="0" animBg="1"/>
      <p:bldP spid="73" grpId="0"/>
      <p:bldP spid="74" grpId="0" animBg="1"/>
      <p:bldP spid="74" grpId="1" animBg="1"/>
      <p:bldP spid="74" grpId="2" animBg="1"/>
      <p:bldP spid="74" grpId="3" animBg="1"/>
      <p:bldP spid="74" grpId="4" animBg="1"/>
      <p:bldP spid="74" grpId="5" animBg="1"/>
      <p:bldP spid="75" grpId="0"/>
      <p:bldP spid="75" grpId="1"/>
      <p:bldP spid="76" grpId="0"/>
      <p:bldP spid="76" grpId="1"/>
      <p:bldP spid="77" grpId="0" animBg="1"/>
      <p:bldP spid="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第三题：算法填空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5518" y="866223"/>
            <a:ext cx="8524875" cy="4313238"/>
          </a:xfrm>
        </p:spPr>
        <p:txBody>
          <a:bodyPr/>
          <a:lstStyle/>
          <a:p>
            <a:pPr lvl="0"/>
            <a:r>
              <a:rPr lang="en-US" altLang="zh-CN" dirty="0" smtClean="0"/>
              <a:t>2. </a:t>
            </a:r>
            <a:r>
              <a:rPr lang="zh-CN" altLang="zh-CN" dirty="0" smtClean="0"/>
              <a:t>下面</a:t>
            </a:r>
            <a:r>
              <a:rPr lang="zh-CN" altLang="zh-CN" dirty="0"/>
              <a:t>的算法将一个用带度数的后根次序法表示的森林转换为左子结点</a:t>
            </a:r>
            <a:r>
              <a:rPr lang="en-US" altLang="zh-CN" dirty="0"/>
              <a:t>/</a:t>
            </a:r>
            <a:r>
              <a:rPr lang="zh-CN" altLang="zh-CN" dirty="0"/>
              <a:t>右兄弟结点法表示。请利用题目给出的树结点</a:t>
            </a:r>
            <a:r>
              <a:rPr lang="en-US" altLang="zh-CN" dirty="0"/>
              <a:t>ADT</a:t>
            </a:r>
            <a:r>
              <a:rPr lang="zh-CN" altLang="zh-CN" dirty="0"/>
              <a:t>和栈</a:t>
            </a:r>
            <a:r>
              <a:rPr lang="en-US" altLang="zh-CN" dirty="0"/>
              <a:t>ADT</a:t>
            </a:r>
            <a:r>
              <a:rPr lang="zh-CN" altLang="zh-CN" dirty="0"/>
              <a:t>，填充算法的空格，使其成为完整的算法。空格中可能需要填写</a:t>
            </a:r>
            <a:r>
              <a:rPr lang="en-US" altLang="zh-CN" dirty="0"/>
              <a:t>0</a:t>
            </a:r>
            <a:r>
              <a:rPr lang="zh-CN" altLang="zh-CN" dirty="0"/>
              <a:t>到多条语句（或表达式）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498" y="1948070"/>
            <a:ext cx="6235780" cy="469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99" y="1948070"/>
            <a:ext cx="6039235" cy="491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51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第四题：算法设计与实现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/>
              <a:t>注意：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）对算法设计有质量要求，请尽量要求写出高效算法（做算法分析，否则将酌情扣分）；（</a:t>
            </a:r>
            <a:r>
              <a:rPr lang="en-US" altLang="zh-CN" dirty="0"/>
              <a:t>2</a:t>
            </a:r>
            <a:r>
              <a:rPr lang="zh-CN" altLang="zh-CN" dirty="0"/>
              <a:t>）请申明所写算法的基本思想，并在算法段（</a:t>
            </a:r>
            <a:r>
              <a:rPr lang="en-US" altLang="zh-CN" dirty="0"/>
              <a:t>C++</a:t>
            </a:r>
            <a:r>
              <a:rPr lang="zh-CN" altLang="zh-CN" dirty="0"/>
              <a:t>伪代码）加以恰当的注释</a:t>
            </a:r>
            <a:r>
              <a:rPr lang="zh-CN" altLang="zh-CN" dirty="0" smtClean="0"/>
              <a:t>。</a:t>
            </a:r>
          </a:p>
          <a:p>
            <a:pPr lvl="0"/>
            <a:endParaRPr lang="zh-CN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6654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第四题：算法设计与实现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5275" y="919231"/>
            <a:ext cx="8524875" cy="4313238"/>
          </a:xfrm>
        </p:spPr>
        <p:txBody>
          <a:bodyPr/>
          <a:lstStyle/>
          <a:p>
            <a:pPr lvl="0"/>
            <a:r>
              <a:rPr lang="en-US" altLang="zh-CN" dirty="0" smtClean="0"/>
              <a:t>1. </a:t>
            </a:r>
            <a:r>
              <a:rPr lang="zh-CN" altLang="zh-CN" dirty="0" smtClean="0"/>
              <a:t>设计</a:t>
            </a:r>
            <a:r>
              <a:rPr lang="zh-CN" altLang="zh-CN" dirty="0"/>
              <a:t>算法来判断一个给定的二叉树是否为完全二叉树，并分析算法的时间复杂度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lnSpc>
                <a:spcPts val="1800"/>
              </a:lnSpc>
              <a:buNone/>
            </a:pPr>
            <a:r>
              <a:rPr lang="zh-CN" altLang="zh-CN" sz="1600" dirty="0">
                <a:solidFill>
                  <a:srgbClr val="FF0000"/>
                </a:solidFill>
              </a:rPr>
              <a:t>答案：利用队列进行宽度优先遍历，访问的每个结点均把左右结点入队列（不管是否为空）；二叉树为完全二叉树，当且仅当第一次从队列得到空结点时，队列里的结点均为空结点。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bool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is_complate</a:t>
            </a:r>
            <a:r>
              <a:rPr lang="en-US" altLang="zh-CN" sz="1600" dirty="0">
                <a:solidFill>
                  <a:srgbClr val="FF0000"/>
                </a:solidFill>
              </a:rPr>
              <a:t> (Node* root) {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Node* p = root;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queue&lt;Node*&gt; q;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q.push</a:t>
            </a:r>
            <a:r>
              <a:rPr lang="en-US" altLang="zh-CN" sz="1600" dirty="0">
                <a:solidFill>
                  <a:srgbClr val="FF0000"/>
                </a:solidFill>
              </a:rPr>
              <a:t>(p);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while (</a:t>
            </a:r>
            <a:r>
              <a:rPr lang="en-US" altLang="zh-CN" sz="1600" dirty="0" err="1">
                <a:solidFill>
                  <a:srgbClr val="FF0000"/>
                </a:solidFill>
              </a:rPr>
              <a:t>q.empty</a:t>
            </a:r>
            <a:r>
              <a:rPr lang="en-US" altLang="zh-CN" sz="1600" dirty="0">
                <a:solidFill>
                  <a:srgbClr val="FF0000"/>
                </a:solidFill>
              </a:rPr>
              <a:t>() == false) {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p = </a:t>
            </a:r>
            <a:r>
              <a:rPr lang="en-US" altLang="zh-CN" sz="1600" dirty="0" err="1">
                <a:solidFill>
                  <a:srgbClr val="FF0000"/>
                </a:solidFill>
              </a:rPr>
              <a:t>q.front</a:t>
            </a:r>
            <a:r>
              <a:rPr lang="en-US" altLang="zh-CN" sz="1600" dirty="0">
                <a:solidFill>
                  <a:srgbClr val="FF0000"/>
                </a:solidFill>
              </a:rPr>
              <a:t>(); </a:t>
            </a:r>
            <a:r>
              <a:rPr lang="en-US" altLang="zh-CN" sz="1600" dirty="0" err="1">
                <a:solidFill>
                  <a:srgbClr val="FF0000"/>
                </a:solidFill>
              </a:rPr>
              <a:t>q.pop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		if (p == NULL) {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while (</a:t>
            </a:r>
            <a:r>
              <a:rPr lang="en-US" altLang="zh-CN" sz="1600" dirty="0" err="1">
                <a:solidFill>
                  <a:srgbClr val="FF0000"/>
                </a:solidFill>
              </a:rPr>
              <a:t>q.empty</a:t>
            </a:r>
            <a:r>
              <a:rPr lang="en-US" altLang="zh-CN" sz="1600" dirty="0">
                <a:solidFill>
                  <a:srgbClr val="FF0000"/>
                </a:solidFill>
              </a:rPr>
              <a:t>() == false &amp;&amp; </a:t>
            </a:r>
            <a:r>
              <a:rPr lang="en-US" altLang="zh-CN" sz="1600" dirty="0" err="1">
                <a:solidFill>
                  <a:srgbClr val="FF0000"/>
                </a:solidFill>
              </a:rPr>
              <a:t>q.top</a:t>
            </a:r>
            <a:r>
              <a:rPr lang="en-US" altLang="zh-CN" sz="1600" dirty="0">
                <a:solidFill>
                  <a:srgbClr val="FF0000"/>
                </a:solidFill>
              </a:rPr>
              <a:t>() == NULL) </a:t>
            </a:r>
            <a:r>
              <a:rPr lang="en-US" altLang="zh-CN" sz="1600" dirty="0" err="1">
                <a:solidFill>
                  <a:srgbClr val="FF0000"/>
                </a:solidFill>
              </a:rPr>
              <a:t>q.pop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return </a:t>
            </a:r>
            <a:r>
              <a:rPr lang="en-US" altLang="zh-CN" sz="1600" dirty="0" err="1">
                <a:solidFill>
                  <a:srgbClr val="FF0000"/>
                </a:solidFill>
              </a:rPr>
              <a:t>q.empty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}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// </a:t>
            </a:r>
            <a:r>
              <a:rPr lang="zh-CN" altLang="zh-CN" sz="1600" dirty="0">
                <a:solidFill>
                  <a:srgbClr val="FF0000"/>
                </a:solidFill>
              </a:rPr>
              <a:t>此处可作优化减少空间开销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</a:rPr>
              <a:t>q.push</a:t>
            </a:r>
            <a:r>
              <a:rPr lang="en-US" altLang="zh-CN" sz="1600" dirty="0">
                <a:solidFill>
                  <a:srgbClr val="FF0000"/>
                </a:solidFill>
              </a:rPr>
              <a:t>(p-&gt;left);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</a:rPr>
              <a:t>q.push</a:t>
            </a:r>
            <a:r>
              <a:rPr lang="en-US" altLang="zh-CN" sz="1600" dirty="0">
                <a:solidFill>
                  <a:srgbClr val="FF0000"/>
                </a:solidFill>
              </a:rPr>
              <a:t>(p-&gt;right);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}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zh-CN" altLang="zh-CN" sz="1600" dirty="0">
                <a:solidFill>
                  <a:srgbClr val="FF0000"/>
                </a:solidFill>
              </a:rPr>
              <a:t>算法时间复杂度与宽度优先遍历相同，是</a:t>
            </a:r>
            <a:r>
              <a:rPr lang="en-US" altLang="zh-CN" sz="1600" dirty="0">
                <a:solidFill>
                  <a:srgbClr val="FF0000"/>
                </a:solidFill>
              </a:rPr>
              <a:t>O(n)</a:t>
            </a:r>
            <a:r>
              <a:rPr lang="zh-CN" altLang="zh-CN" sz="1600" dirty="0">
                <a:solidFill>
                  <a:srgbClr val="FF0000"/>
                </a:solidFill>
              </a:rPr>
              <a:t>的算法，其中</a:t>
            </a:r>
            <a:r>
              <a:rPr lang="en-US" altLang="zh-CN" sz="1600" dirty="0">
                <a:solidFill>
                  <a:srgbClr val="FF0000"/>
                </a:solidFill>
              </a:rPr>
              <a:t>n</a:t>
            </a:r>
            <a:r>
              <a:rPr lang="zh-CN" altLang="zh-CN" sz="1600" dirty="0">
                <a:solidFill>
                  <a:srgbClr val="FF0000"/>
                </a:solidFill>
              </a:rPr>
              <a:t>是结点数目。</a:t>
            </a:r>
          </a:p>
          <a:p>
            <a:pPr lvl="0"/>
            <a:endParaRPr lang="zh-CN" altLang="zh-CN" dirty="0"/>
          </a:p>
          <a:p>
            <a:pPr lvl="0"/>
            <a:endParaRPr lang="zh-CN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844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第四题：算法设计与实现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5275" y="919231"/>
            <a:ext cx="8524875" cy="4313238"/>
          </a:xfrm>
        </p:spPr>
        <p:txBody>
          <a:bodyPr/>
          <a:lstStyle/>
          <a:p>
            <a:pPr lvl="0"/>
            <a:r>
              <a:rPr lang="zh-CN" altLang="zh-CN" dirty="0"/>
              <a:t>（</a:t>
            </a:r>
            <a:r>
              <a:rPr lang="en-US" altLang="zh-CN" dirty="0"/>
              <a:t>13</a:t>
            </a:r>
            <a:r>
              <a:rPr lang="zh-CN" altLang="zh-CN" dirty="0"/>
              <a:t>分）请利用两个栈</a:t>
            </a:r>
            <a:r>
              <a:rPr lang="en-US" altLang="zh-CN" dirty="0"/>
              <a:t>S1</a:t>
            </a:r>
            <a:r>
              <a:rPr lang="zh-CN" altLang="zh-CN" dirty="0"/>
              <a:t>和</a:t>
            </a:r>
            <a:r>
              <a:rPr lang="en-US" altLang="zh-CN" dirty="0"/>
              <a:t>S2</a:t>
            </a:r>
            <a:r>
              <a:rPr lang="zh-CN" altLang="zh-CN" dirty="0"/>
              <a:t>来模拟一个队列。已知栈的三个运算定义如下：</a:t>
            </a:r>
            <a:r>
              <a:rPr lang="en-US" altLang="zh-CN" dirty="0"/>
              <a:t>PUSH(</a:t>
            </a:r>
            <a:r>
              <a:rPr lang="en-US" altLang="zh-CN" dirty="0" err="1"/>
              <a:t>ST,x</a:t>
            </a:r>
            <a:r>
              <a:rPr lang="en-US" altLang="zh-CN" dirty="0"/>
              <a:t>):</a:t>
            </a:r>
            <a:r>
              <a:rPr lang="zh-CN" altLang="zh-CN" dirty="0"/>
              <a:t>元素</a:t>
            </a:r>
            <a:r>
              <a:rPr lang="en-US" altLang="zh-CN" dirty="0"/>
              <a:t>x</a:t>
            </a:r>
            <a:r>
              <a:rPr lang="zh-CN" altLang="zh-CN" dirty="0"/>
              <a:t>入</a:t>
            </a:r>
            <a:r>
              <a:rPr lang="en-US" altLang="zh-CN" dirty="0"/>
              <a:t>ST</a:t>
            </a:r>
            <a:r>
              <a:rPr lang="zh-CN" altLang="zh-CN" dirty="0"/>
              <a:t>栈；</a:t>
            </a:r>
            <a:r>
              <a:rPr lang="en-US" altLang="zh-CN" dirty="0"/>
              <a:t>POP(</a:t>
            </a:r>
            <a:r>
              <a:rPr lang="en-US" altLang="zh-CN" dirty="0" err="1"/>
              <a:t>ST,x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  <a:r>
              <a:rPr lang="en-US" altLang="zh-CN" dirty="0"/>
              <a:t>ST</a:t>
            </a:r>
            <a:r>
              <a:rPr lang="zh-CN" altLang="zh-CN" dirty="0"/>
              <a:t>栈顶元素出栈，赋给变量</a:t>
            </a:r>
            <a:r>
              <a:rPr lang="en-US" altLang="zh-CN" dirty="0"/>
              <a:t>x</a:t>
            </a:r>
            <a:r>
              <a:rPr lang="zh-CN" altLang="zh-CN" dirty="0"/>
              <a:t>；</a:t>
            </a:r>
            <a:r>
              <a:rPr lang="en-US" altLang="zh-CN" dirty="0"/>
              <a:t>EMPTY(ST)</a:t>
            </a:r>
            <a:r>
              <a:rPr lang="zh-CN" altLang="zh-CN" dirty="0"/>
              <a:t>：判</a:t>
            </a:r>
            <a:r>
              <a:rPr lang="en-US" altLang="zh-CN" dirty="0"/>
              <a:t>ST</a:t>
            </a:r>
            <a:r>
              <a:rPr lang="zh-CN" altLang="zh-CN" dirty="0"/>
              <a:t>栈是否为空。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）利用栈的运算来实现该队列的三个运算</a:t>
            </a:r>
          </a:p>
          <a:p>
            <a:pPr marL="806450" lvl="3" indent="0">
              <a:buNone/>
            </a:pPr>
            <a:r>
              <a:rPr lang="en-US" altLang="zh-CN" dirty="0" err="1"/>
              <a:t>enqueue</a:t>
            </a:r>
            <a:r>
              <a:rPr lang="zh-CN" altLang="zh-CN" dirty="0"/>
              <a:t>：插入一个元素入队列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marL="806450" lvl="3" indent="0">
              <a:buNone/>
            </a:pPr>
            <a:r>
              <a:rPr lang="en-US" altLang="zh-CN" dirty="0" err="1"/>
              <a:t>dequeue</a:t>
            </a:r>
            <a:r>
              <a:rPr lang="en-US" altLang="zh-CN" dirty="0"/>
              <a:t>:</a:t>
            </a:r>
            <a:r>
              <a:rPr lang="zh-CN" altLang="zh-CN" dirty="0"/>
              <a:t>删除一个元素出队列</a:t>
            </a:r>
            <a:r>
              <a:rPr lang="zh-CN" altLang="zh-CN" dirty="0" smtClean="0"/>
              <a:t>；</a:t>
            </a:r>
            <a:endParaRPr lang="en-US" altLang="zh-CN" dirty="0"/>
          </a:p>
          <a:p>
            <a:pPr marL="806450" lvl="3" indent="0">
              <a:buNone/>
            </a:pPr>
            <a:r>
              <a:rPr lang="en-US" altLang="zh-CN" dirty="0" err="1" smtClean="0"/>
              <a:t>queue_empty</a:t>
            </a:r>
            <a:r>
              <a:rPr lang="zh-CN" altLang="zh-CN" dirty="0"/>
              <a:t>：判队列为空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0"/>
            <a:endParaRPr lang="zh-CN" altLang="zh-CN" dirty="0"/>
          </a:p>
          <a:p>
            <a:pPr lvl="0"/>
            <a:endParaRPr lang="zh-CN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76789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第四题：算法设计与实现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82016"/>
              </p:ext>
            </p:extLst>
          </p:nvPr>
        </p:nvGraphicFramePr>
        <p:xfrm>
          <a:off x="357809" y="1152938"/>
          <a:ext cx="8070574" cy="5019144"/>
        </p:xfrm>
        <a:graphic>
          <a:graphicData uri="http://schemas.openxmlformats.org/drawingml/2006/table">
            <a:tbl>
              <a:tblPr firstRow="1" firstCol="1" bandRow="1"/>
              <a:tblGrid>
                <a:gridCol w="8070574"/>
              </a:tblGrid>
              <a:tr h="589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实现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enqueue(x) // 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使用栈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S1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存储队列的元素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PUSH(S1, x);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06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实现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dequeue(x)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// 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使用栈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S2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来维持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FIFO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性质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// S1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栈底是旧元素、栈顶是新元素；转移至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S2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后，则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S2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栈底是新元素、栈顶是老元素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if (EMPTY(S2) == false) {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  POP(S2, x); // 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最老元素出队列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} else if (EMPTY(S1) == false) { // 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栈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S2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空、且栈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S1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非空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  while (EMPTY(S1) == false) { // 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转移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S1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所有元素至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S2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    POP(S1, y); PUSH(S2, y);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  }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  POP(S2, x); // 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最老元素出队列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} else { // 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队列已空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  assert(false);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}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3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Calibri"/>
                        </a:rPr>
                        <a:t>实现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queue_empty</a:t>
                      </a: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</a:rPr>
                        <a:t>()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</a:rPr>
                        <a:t>return EMPTY(S1) &amp;&amp; EMPTY(S2);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第四题：算法设计与实现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5275" y="972240"/>
            <a:ext cx="8524875" cy="4313238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）给定</a:t>
            </a:r>
            <a:r>
              <a:rPr lang="en-US" altLang="zh-CN" dirty="0" err="1"/>
              <a:t>kn</a:t>
            </a:r>
            <a:r>
              <a:rPr lang="zh-CN" altLang="zh-CN" dirty="0"/>
              <a:t>个元素，按顺序进行</a:t>
            </a:r>
            <a:r>
              <a:rPr lang="en-US" altLang="zh-CN" dirty="0"/>
              <a:t>n</a:t>
            </a:r>
            <a:r>
              <a:rPr lang="zh-CN" altLang="zh-CN" dirty="0"/>
              <a:t>次</a:t>
            </a:r>
            <a:r>
              <a:rPr lang="en-US" altLang="zh-CN" dirty="0" err="1"/>
              <a:t>enqueue</a:t>
            </a:r>
            <a:r>
              <a:rPr lang="zh-CN" altLang="zh-CN" dirty="0"/>
              <a:t>、</a:t>
            </a:r>
            <a:r>
              <a:rPr lang="en-US" altLang="zh-CN" dirty="0"/>
              <a:t>n</a:t>
            </a:r>
            <a:r>
              <a:rPr lang="zh-CN" altLang="zh-CN" dirty="0"/>
              <a:t>次</a:t>
            </a:r>
            <a:r>
              <a:rPr lang="en-US" altLang="zh-CN" dirty="0" err="1"/>
              <a:t>dequeue</a:t>
            </a:r>
            <a:r>
              <a:rPr lang="zh-CN" altLang="zh-CN" dirty="0"/>
              <a:t>操作，重复</a:t>
            </a:r>
            <a:r>
              <a:rPr lang="en-US" altLang="zh-CN" dirty="0"/>
              <a:t>k</a:t>
            </a:r>
            <a:r>
              <a:rPr lang="zh-CN" altLang="zh-CN" dirty="0"/>
              <a:t>次，分别求出栈</a:t>
            </a:r>
            <a:r>
              <a:rPr lang="en-US" altLang="zh-CN" dirty="0"/>
              <a:t>S1</a:t>
            </a:r>
            <a:r>
              <a:rPr lang="zh-CN" altLang="zh-CN" dirty="0"/>
              <a:t>和</a:t>
            </a:r>
            <a:r>
              <a:rPr lang="en-US" altLang="zh-CN" dirty="0"/>
              <a:t>S2</a:t>
            </a:r>
            <a:r>
              <a:rPr lang="zh-CN" altLang="zh-CN" dirty="0"/>
              <a:t>的三种运算的操作次数。</a:t>
            </a:r>
          </a:p>
          <a:p>
            <a:pPr lvl="0"/>
            <a:endParaRPr lang="zh-CN" altLang="zh-CN" dirty="0"/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94433"/>
              </p:ext>
            </p:extLst>
          </p:nvPr>
        </p:nvGraphicFramePr>
        <p:xfrm>
          <a:off x="261685" y="1760569"/>
          <a:ext cx="8391984" cy="2201829"/>
        </p:xfrm>
        <a:graphic>
          <a:graphicData uri="http://schemas.openxmlformats.org/drawingml/2006/table">
            <a:tbl>
              <a:tblPr firstRow="1" firstCol="1" bandRow="1"/>
              <a:tblGrid>
                <a:gridCol w="1398664"/>
                <a:gridCol w="1398664"/>
                <a:gridCol w="1398664"/>
                <a:gridCol w="1398664"/>
                <a:gridCol w="1398664"/>
                <a:gridCol w="1398664"/>
              </a:tblGrid>
              <a:tr h="314547">
                <a:tc grid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重复</a:t>
                      </a: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k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4547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enqueue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第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dequeue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余下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n-1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dequeue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4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PUHS(S1,x)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EMPTY(S2)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EMPTY(S2)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547">
                <a:tc rowSpan="4"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EMPTY(S1)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1+n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POP(S2,x)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54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POP(S1)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454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PUSH(S2,x)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454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POP(S2,x)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03906"/>
              </p:ext>
            </p:extLst>
          </p:nvPr>
        </p:nvGraphicFramePr>
        <p:xfrm>
          <a:off x="288190" y="4215535"/>
          <a:ext cx="8338974" cy="1721436"/>
        </p:xfrm>
        <a:graphic>
          <a:graphicData uri="http://schemas.openxmlformats.org/drawingml/2006/table">
            <a:tbl>
              <a:tblPr firstRow="1" firstCol="1" bandRow="1"/>
              <a:tblGrid>
                <a:gridCol w="2779658"/>
                <a:gridCol w="2779658"/>
                <a:gridCol w="2779658"/>
              </a:tblGrid>
              <a:tr h="4303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总计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S1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S2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PUSH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kn</a:t>
                      </a:r>
                      <a:r>
                        <a:rPr lang="zh-CN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kn</a:t>
                      </a:r>
                      <a:r>
                        <a:rPr lang="zh-CN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POP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kn</a:t>
                      </a:r>
                      <a:r>
                        <a:rPr lang="zh-CN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kn</a:t>
                      </a:r>
                      <a:r>
                        <a:rPr lang="zh-CN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EMPTY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k(1+n)</a:t>
                      </a:r>
                      <a:r>
                        <a:rPr lang="zh-CN" sz="20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kn</a:t>
                      </a:r>
                      <a:r>
                        <a:rPr lang="zh-CN" sz="2000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 </a:t>
            </a:r>
            <a:r>
              <a:rPr lang="zh-CN" altLang="zh-CN" dirty="0" smtClean="0"/>
              <a:t>对于</a:t>
            </a:r>
            <a:r>
              <a:rPr lang="zh-CN" altLang="zh-CN" dirty="0"/>
              <a:t>非空满</a:t>
            </a:r>
            <a:r>
              <a:rPr lang="en-US" altLang="zh-CN" dirty="0"/>
              <a:t>K</a:t>
            </a:r>
            <a:r>
              <a:rPr lang="zh-CN" altLang="zh-CN" dirty="0"/>
              <a:t>叉树，其分支结点的数目为</a:t>
            </a:r>
            <a:r>
              <a:rPr lang="en-US" altLang="zh-CN" dirty="0"/>
              <a:t>n</a:t>
            </a:r>
            <a:r>
              <a:rPr lang="zh-CN" altLang="zh-CN" dirty="0"/>
              <a:t>，则其叶结点的数目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___</a:t>
            </a:r>
            <a:r>
              <a:rPr lang="en-US" altLang="zh-CN" dirty="0">
                <a:solidFill>
                  <a:srgbClr val="FF0000"/>
                </a:solidFill>
              </a:rPr>
              <a:t>n(k-1)+1</a:t>
            </a:r>
            <a:r>
              <a:rPr lang="en-US" altLang="zh-CN" dirty="0"/>
              <a:t>___</a:t>
            </a:r>
            <a:r>
              <a:rPr lang="zh-CN" altLang="zh-CN" dirty="0"/>
              <a:t>。</a:t>
            </a:r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∵满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</a:rPr>
              <a:t>叉树，∴结点度数为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或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82562" lvl="1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设总结点数为</a:t>
            </a:r>
            <a:r>
              <a:rPr lang="en-US" altLang="zh-CN" sz="2000" dirty="0" smtClean="0">
                <a:solidFill>
                  <a:srgbClr val="FF0000"/>
                </a:solidFill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</a:rPr>
              <a:t>，度为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的结点数为</a:t>
            </a:r>
            <a:r>
              <a:rPr lang="en-US" altLang="zh-CN" sz="2000" dirty="0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，度</a:t>
            </a:r>
            <a:r>
              <a:rPr lang="zh-CN" altLang="en-US" sz="2000" dirty="0" smtClean="0">
                <a:solidFill>
                  <a:srgbClr val="FF0000"/>
                </a:solidFill>
              </a:rPr>
              <a:t>为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结点数为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err="1" smtClean="0">
                <a:solidFill>
                  <a:srgbClr val="FF0000"/>
                </a:solidFill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</a:rPr>
              <a:t>，∴</a:t>
            </a:r>
            <a:r>
              <a:rPr lang="en-US" altLang="zh-CN" sz="2000" dirty="0" smtClean="0">
                <a:solidFill>
                  <a:srgbClr val="FF0000"/>
                </a:solidFill>
              </a:rPr>
              <a:t>n=n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+n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K</a:t>
            </a:r>
          </a:p>
          <a:p>
            <a:pPr marL="182562" lvl="1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出根节点外，奇遇结点都有一条边进入，设总边数为</a:t>
            </a:r>
            <a:r>
              <a:rPr lang="en-US" altLang="zh-CN" sz="2000" dirty="0" smtClean="0">
                <a:solidFill>
                  <a:srgbClr val="FF0000"/>
                </a:solidFill>
              </a:rPr>
              <a:t>e</a:t>
            </a:r>
            <a:r>
              <a:rPr lang="zh-CN" altLang="en-US" sz="2000" dirty="0" smtClean="0">
                <a:solidFill>
                  <a:srgbClr val="FF0000"/>
                </a:solidFill>
              </a:rPr>
              <a:t>，有</a:t>
            </a:r>
            <a:r>
              <a:rPr lang="en-US" altLang="zh-CN" sz="2000" dirty="0" smtClean="0">
                <a:solidFill>
                  <a:srgbClr val="FF0000"/>
                </a:solidFill>
              </a:rPr>
              <a:t>n=e+1</a:t>
            </a:r>
            <a:r>
              <a:rPr lang="zh-CN" altLang="en-US" sz="2000" dirty="0" smtClean="0">
                <a:solidFill>
                  <a:srgbClr val="FF0000"/>
                </a:solidFill>
              </a:rPr>
              <a:t>，由于边是度为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或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</a:rPr>
              <a:t>的结点射出的，∴</a:t>
            </a:r>
            <a:r>
              <a:rPr lang="en-US" altLang="zh-CN" sz="2000" dirty="0" smtClean="0">
                <a:solidFill>
                  <a:srgbClr val="FF0000"/>
                </a:solidFill>
              </a:rPr>
              <a:t>e=0×n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+K</a:t>
            </a:r>
            <a:r>
              <a:rPr lang="en-US" altLang="zh-CN" sz="2000" dirty="0">
                <a:solidFill>
                  <a:srgbClr val="FF0000"/>
                </a:solidFill>
              </a:rPr>
              <a:t>×</a:t>
            </a:r>
            <a:r>
              <a:rPr lang="en-US" altLang="zh-CN" sz="2000" dirty="0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000" dirty="0" err="1">
                <a:solidFill>
                  <a:srgbClr val="FF0000"/>
                </a:solidFill>
              </a:rPr>
              <a:t>×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err="1" smtClean="0">
                <a:solidFill>
                  <a:srgbClr val="FF0000"/>
                </a:solidFill>
              </a:rPr>
              <a:t>K</a:t>
            </a:r>
            <a:endParaRPr lang="en-US" altLang="zh-CN" sz="2000" baseline="-25000" dirty="0" smtClean="0">
              <a:solidFill>
                <a:srgbClr val="FF0000"/>
              </a:solidFill>
            </a:endParaRPr>
          </a:p>
          <a:p>
            <a:pPr marL="182562" lvl="1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∴</a:t>
            </a:r>
            <a:r>
              <a:rPr lang="en-US" altLang="zh-CN" sz="2000" dirty="0" smtClean="0">
                <a:solidFill>
                  <a:srgbClr val="FF0000"/>
                </a:solidFill>
              </a:rPr>
              <a:t>n = 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 +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000" dirty="0" err="1">
                <a:solidFill>
                  <a:srgbClr val="FF0000"/>
                </a:solidFill>
              </a:rPr>
              <a:t>×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</a:rPr>
              <a:t> +1</a:t>
            </a:r>
          </a:p>
          <a:p>
            <a:pPr marL="182562" lvl="1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∴</a:t>
            </a:r>
            <a:r>
              <a:rPr lang="en-US" altLang="zh-CN" sz="2000" dirty="0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000" dirty="0">
                <a:solidFill>
                  <a:srgbClr val="FF0000"/>
                </a:solidFill>
              </a:rPr>
              <a:t> ×</a:t>
            </a:r>
            <a:r>
              <a:rPr lang="en-US" altLang="zh-CN" sz="2000" dirty="0" smtClean="0">
                <a:solidFill>
                  <a:srgbClr val="FF0000"/>
                </a:solidFill>
              </a:rPr>
              <a:t>(K-1)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+ 1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93865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9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 smtClean="0"/>
                  <a:t>4. </a:t>
                </a:r>
                <a:r>
                  <a:rPr lang="zh-CN" altLang="zh-CN" dirty="0" smtClean="0"/>
                  <a:t>在</a:t>
                </a:r>
                <a:r>
                  <a:rPr lang="en-US" altLang="zh-CN" dirty="0"/>
                  <a:t>___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B, D</a:t>
                </a:r>
                <a:r>
                  <a:rPr lang="en-US" altLang="zh-CN" dirty="0"/>
                  <a:t>___</a:t>
                </a:r>
                <a:r>
                  <a:rPr lang="zh-CN" altLang="zh-CN" dirty="0"/>
                  <a:t>中，即使丢失了头结点，只要指出表中任何一个结点的指针，也可以访问到该结点的前驱结点。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zh-CN" altLang="zh-CN" dirty="0"/>
                  <a:t>．线性单链表</a:t>
                </a:r>
                <a:r>
                  <a:rPr lang="en-US" altLang="zh-CN" dirty="0"/>
                  <a:t>  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．双向链表</a:t>
                </a:r>
                <a:r>
                  <a:rPr lang="en-US" altLang="zh-CN" dirty="0"/>
                  <a:t>      C</a:t>
                </a:r>
                <a:r>
                  <a:rPr lang="zh-CN" altLang="zh-CN" dirty="0"/>
                  <a:t>．线性链表</a:t>
                </a:r>
                <a:r>
                  <a:rPr lang="en-US" altLang="zh-CN" dirty="0"/>
                  <a:t>  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．循环链表</a:t>
                </a:r>
              </a:p>
              <a:p>
                <a:pPr marL="182562" lvl="1" indent="0">
                  <a:buNone/>
                </a:pPr>
                <a:endParaRPr lang="en-US" altLang="zh-CN" sz="2000" dirty="0" smtClean="0"/>
              </a:p>
              <a:p>
                <a:pPr marL="182562" lvl="1" indent="0">
                  <a:buNone/>
                </a:pP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线性单链表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/>
                      </a:rPr>
                      <m:t>⊆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/>
                      </a:rPr>
                      <m:t>线性链表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182562" lvl="1" indent="0">
                  <a:buNone/>
                </a:pPr>
                <a:endParaRPr lang="zh-CN" altLang="zh-CN" sz="2000" dirty="0" smtClean="0"/>
              </a:p>
            </p:txBody>
          </p:sp>
        </mc:Choice>
        <mc:Fallback xmlns="">
          <p:sp>
            <p:nvSpPr>
              <p:cNvPr id="409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787" t="-1977" r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2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5. </a:t>
            </a:r>
            <a:r>
              <a:rPr lang="zh-CN" altLang="zh-CN" dirty="0" smtClean="0"/>
              <a:t>若</a:t>
            </a:r>
            <a:r>
              <a:rPr lang="zh-CN" altLang="zh-CN" dirty="0"/>
              <a:t>森林</a:t>
            </a:r>
            <a:r>
              <a:rPr lang="en-US" altLang="zh-CN" dirty="0"/>
              <a:t>F</a:t>
            </a:r>
            <a:r>
              <a:rPr lang="zh-CN" altLang="zh-CN" dirty="0"/>
              <a:t>对应的二叉树</a:t>
            </a:r>
            <a:r>
              <a:rPr lang="en-US" altLang="zh-CN" dirty="0"/>
              <a:t>B</a:t>
            </a:r>
            <a:r>
              <a:rPr lang="zh-CN" altLang="zh-CN" dirty="0"/>
              <a:t>中有</a:t>
            </a:r>
            <a:r>
              <a:rPr lang="en-US" altLang="zh-CN" dirty="0"/>
              <a:t>m</a:t>
            </a:r>
            <a:r>
              <a:rPr lang="zh-CN" altLang="zh-CN" dirty="0"/>
              <a:t>个结点，</a:t>
            </a:r>
            <a:r>
              <a:rPr lang="en-US" altLang="zh-CN" dirty="0"/>
              <a:t>B</a:t>
            </a:r>
            <a:r>
              <a:rPr lang="zh-CN" altLang="zh-CN" dirty="0"/>
              <a:t>的根结点</a:t>
            </a:r>
            <a:r>
              <a:rPr lang="en-US" altLang="zh-CN" dirty="0"/>
              <a:t>r</a:t>
            </a:r>
            <a:r>
              <a:rPr lang="zh-CN" altLang="zh-CN" dirty="0"/>
              <a:t>的右子树具有</a:t>
            </a:r>
            <a:r>
              <a:rPr lang="en-US" altLang="zh-CN" dirty="0"/>
              <a:t>n</a:t>
            </a:r>
            <a:r>
              <a:rPr lang="zh-CN" altLang="zh-CN" dirty="0"/>
              <a:t>个结点，那么森林</a:t>
            </a:r>
            <a:r>
              <a:rPr lang="en-US" altLang="zh-CN" dirty="0"/>
              <a:t>F</a:t>
            </a:r>
            <a:r>
              <a:rPr lang="zh-CN" altLang="zh-CN" dirty="0"/>
              <a:t>中第</a:t>
            </a:r>
            <a:r>
              <a:rPr lang="en-US" altLang="zh-CN" dirty="0"/>
              <a:t>1</a:t>
            </a:r>
            <a:r>
              <a:rPr lang="zh-CN" altLang="zh-CN" dirty="0"/>
              <a:t>棵树的结点数为</a:t>
            </a:r>
            <a:r>
              <a:rPr lang="en-US" altLang="zh-CN" dirty="0"/>
              <a:t>___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___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 A</a:t>
            </a:r>
            <a:r>
              <a:rPr lang="en-US" altLang="zh-CN" dirty="0">
                <a:solidFill>
                  <a:srgbClr val="FF0000"/>
                </a:solidFill>
              </a:rPr>
              <a:t>.	m-n</a:t>
            </a:r>
            <a:r>
              <a:rPr lang="zh-CN" altLang="zh-CN" dirty="0">
                <a:solidFill>
                  <a:srgbClr val="FF0000"/>
                </a:solidFill>
              </a:rPr>
              <a:t>；</a:t>
            </a:r>
            <a:r>
              <a:rPr lang="en-US" altLang="zh-CN" dirty="0"/>
              <a:t>   B. m-n-1</a:t>
            </a:r>
            <a:r>
              <a:rPr lang="zh-CN" altLang="zh-CN" dirty="0"/>
              <a:t>；</a:t>
            </a:r>
            <a:r>
              <a:rPr lang="en-US" altLang="zh-CN" dirty="0"/>
              <a:t>   C. n+1</a:t>
            </a:r>
            <a:r>
              <a:rPr lang="zh-CN" altLang="zh-CN" dirty="0"/>
              <a:t>；</a:t>
            </a:r>
            <a:r>
              <a:rPr lang="en-US" altLang="zh-CN" dirty="0"/>
              <a:t>   D. </a:t>
            </a:r>
            <a:r>
              <a:rPr lang="zh-CN" altLang="zh-CN" dirty="0"/>
              <a:t>无法确定。</a:t>
            </a:r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1687513" y="2850675"/>
            <a:ext cx="449262" cy="4587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773113" y="3595212"/>
            <a:ext cx="452437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96838" y="4282600"/>
            <a:ext cx="450850" cy="4587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d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1349375" y="4227037"/>
            <a:ext cx="449263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e</a:t>
            </a: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2476500" y="3539650"/>
            <a:ext cx="450850" cy="4587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912938" y="4227037"/>
            <a:ext cx="450850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f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154363" y="4112737"/>
            <a:ext cx="450850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g</a:t>
            </a: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1460500" y="5030312"/>
            <a:ext cx="452438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h</a:t>
            </a:r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2589213" y="5030312"/>
            <a:ext cx="450850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i</a:t>
            </a: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1122363" y="365395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1236663" y="3884137"/>
            <a:ext cx="338137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 flipH="1">
            <a:off x="2136775" y="3884137"/>
            <a:ext cx="339725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2136775" y="3195162"/>
            <a:ext cx="452438" cy="344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 flipH="1">
            <a:off x="434975" y="3939700"/>
            <a:ext cx="338138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H="1">
            <a:off x="1687513" y="4685825"/>
            <a:ext cx="338137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>
            <a:off x="2251075" y="4685825"/>
            <a:ext cx="450850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>
            <a:off x="2927350" y="3884137"/>
            <a:ext cx="33813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 flipH="1">
            <a:off x="1122363" y="3195162"/>
            <a:ext cx="565150" cy="45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Oval 22"/>
          <p:cNvSpPr>
            <a:spLocks noChangeArrowheads="1"/>
          </p:cNvSpPr>
          <p:nvPr/>
        </p:nvSpPr>
        <p:spPr bwMode="auto">
          <a:xfrm>
            <a:off x="5838825" y="3138012"/>
            <a:ext cx="450850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59" name="Oval 23"/>
          <p:cNvSpPr>
            <a:spLocks noChangeArrowheads="1"/>
          </p:cNvSpPr>
          <p:nvPr/>
        </p:nvSpPr>
        <p:spPr bwMode="auto">
          <a:xfrm>
            <a:off x="5386388" y="3941287"/>
            <a:ext cx="452437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60" name="Oval 24"/>
          <p:cNvSpPr>
            <a:spLocks noChangeArrowheads="1"/>
          </p:cNvSpPr>
          <p:nvPr/>
        </p:nvSpPr>
        <p:spPr bwMode="auto">
          <a:xfrm>
            <a:off x="4710113" y="4742975"/>
            <a:ext cx="452437" cy="4587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d</a:t>
            </a:r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6402388" y="3941287"/>
            <a:ext cx="45085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e</a:t>
            </a:r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418388" y="3209450"/>
            <a:ext cx="449262" cy="4587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7080250" y="4012725"/>
            <a:ext cx="449263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f</a:t>
            </a: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572500" y="3203100"/>
            <a:ext cx="450850" cy="4587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g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6627813" y="4814412"/>
            <a:ext cx="452437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h</a:t>
            </a:r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980363" y="4012725"/>
            <a:ext cx="452437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i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6176963" y="3596800"/>
            <a:ext cx="338137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 flipH="1">
            <a:off x="7304088" y="3668237"/>
            <a:ext cx="225425" cy="344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7756525" y="3668237"/>
            <a:ext cx="338138" cy="344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flipH="1">
            <a:off x="5611813" y="3596800"/>
            <a:ext cx="339725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 flipH="1">
            <a:off x="5048250" y="4284187"/>
            <a:ext cx="338138" cy="45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/>
          <p:cNvSpPr>
            <a:spLocks noChangeShapeType="1"/>
          </p:cNvSpPr>
          <p:nvPr/>
        </p:nvSpPr>
        <p:spPr bwMode="auto">
          <a:xfrm flipH="1">
            <a:off x="6965950" y="4469925"/>
            <a:ext cx="225425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AutoShape 39"/>
          <p:cNvSpPr>
            <a:spLocks noChangeArrowheads="1"/>
          </p:cNvSpPr>
          <p:nvPr/>
        </p:nvSpPr>
        <p:spPr bwMode="auto">
          <a:xfrm rot="10800000">
            <a:off x="3924300" y="4241325"/>
            <a:ext cx="547688" cy="8223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4" name="Rectangle 40"/>
          <p:cNvSpPr>
            <a:spLocks noChangeArrowheads="1"/>
          </p:cNvSpPr>
          <p:nvPr/>
        </p:nvSpPr>
        <p:spPr bwMode="auto">
          <a:xfrm>
            <a:off x="468313" y="5543075"/>
            <a:ext cx="32400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）二叉树</a:t>
            </a: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5435600" y="5543075"/>
            <a:ext cx="3240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）森林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2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6. </a:t>
            </a:r>
            <a:r>
              <a:rPr lang="zh-CN" altLang="zh-CN" dirty="0" smtClean="0"/>
              <a:t>给定</a:t>
            </a:r>
            <a:r>
              <a:rPr lang="zh-CN" altLang="zh-CN" dirty="0"/>
              <a:t>数据序列为｛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zh-CN" altLang="zh-CN" dirty="0"/>
              <a:t>，</a:t>
            </a:r>
            <a:r>
              <a:rPr lang="en-US" altLang="zh-CN" dirty="0"/>
              <a:t>g</a:t>
            </a:r>
            <a:r>
              <a:rPr lang="zh-CN" altLang="zh-CN" dirty="0"/>
              <a:t>｝的输入流、以及一个空队列，每步可进行以下两种操作：（</a:t>
            </a:r>
            <a:r>
              <a:rPr lang="en-US" altLang="zh-CN" dirty="0"/>
              <a:t>1</a:t>
            </a:r>
            <a:r>
              <a:rPr lang="zh-CN" altLang="zh-CN" dirty="0"/>
              <a:t>）取出输入流的下一个数据、入队列，或（</a:t>
            </a:r>
            <a:r>
              <a:rPr lang="en-US" altLang="zh-CN" dirty="0"/>
              <a:t>2</a:t>
            </a:r>
            <a:r>
              <a:rPr lang="zh-CN" altLang="zh-CN" dirty="0"/>
              <a:t>）一个数据出队列、输出。当输入流和队列均为空时，输出序列不可能是以下哪些序列：</a:t>
            </a:r>
            <a:r>
              <a:rPr lang="en-US" altLang="zh-CN" dirty="0"/>
              <a:t>___</a:t>
            </a:r>
            <a:r>
              <a:rPr lang="en-US" altLang="zh-CN" dirty="0">
                <a:solidFill>
                  <a:srgbClr val="FF0000"/>
                </a:solidFill>
              </a:rPr>
              <a:t>A, B, C, D</a:t>
            </a:r>
            <a:r>
              <a:rPr lang="en-US" altLang="zh-CN" dirty="0"/>
              <a:t>___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. {d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a}			 B. {f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b}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C</a:t>
            </a:r>
            <a:r>
              <a:rPr lang="en-US" altLang="zh-CN" dirty="0">
                <a:solidFill>
                  <a:srgbClr val="FF0000"/>
                </a:solidFill>
              </a:rPr>
              <a:t>. {e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a}			 D. {c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g}</a:t>
            </a:r>
            <a:endParaRPr lang="zh-CN" altLang="zh-CN" dirty="0">
              <a:solidFill>
                <a:srgbClr val="FF0000"/>
              </a:solidFill>
            </a:endParaRPr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r>
              <a:rPr lang="en-US" altLang="zh-CN" sz="2000" dirty="0" smtClean="0"/>
              <a:t>  </a:t>
            </a: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1882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9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 smtClean="0"/>
                  <a:t>7. </a:t>
                </a:r>
                <a:r>
                  <a:rPr lang="zh-CN" altLang="zh-CN" dirty="0" smtClean="0"/>
                  <a:t>对</a:t>
                </a:r>
                <a:r>
                  <a:rPr lang="zh-CN" altLang="zh-CN" dirty="0"/>
                  <a:t>一棵完全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叉树，按照广度优先周游顺序给结点从左到右依次连续编号，第一个结点编号为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，则编号</a:t>
                </a:r>
                <a:r>
                  <a:rPr lang="en-US" altLang="zh-CN" dirty="0"/>
                  <a:t>m (m</a:t>
                </a:r>
                <a:r>
                  <a:rPr lang="zh-CN" altLang="zh-CN" dirty="0"/>
                  <a:t>≠</a:t>
                </a:r>
                <a:r>
                  <a:rPr lang="en-US" altLang="zh-CN" dirty="0"/>
                  <a:t>0)</a:t>
                </a:r>
                <a:r>
                  <a:rPr lang="zh-CN" altLang="zh-CN" dirty="0"/>
                  <a:t>的结点的父结点编号是</a:t>
                </a:r>
                <a:r>
                  <a:rPr lang="en-US" altLang="zh-CN" dirty="0"/>
                  <a:t>__ 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__</a:t>
                </a:r>
                <a:r>
                  <a:rPr lang="zh-CN" altLang="zh-CN" dirty="0"/>
                  <a:t>。</a:t>
                </a:r>
              </a:p>
              <a:p>
                <a:pPr marL="182562" lvl="1" indent="0">
                  <a:buNone/>
                </a:pPr>
                <a:endParaRPr lang="en-US" altLang="zh-CN" sz="2000" dirty="0" smtClean="0"/>
              </a:p>
              <a:p>
                <a:pPr marL="182562" lvl="1" indent="0">
                  <a:buNone/>
                </a:pPr>
                <a:endParaRPr lang="en-US" altLang="zh-CN" sz="2000" dirty="0"/>
              </a:p>
              <a:p>
                <a:pPr marL="182562" lvl="1" indent="0">
                  <a:buNone/>
                </a:pPr>
                <a:endParaRPr lang="zh-CN" altLang="zh-CN" sz="2000" dirty="0" smtClean="0"/>
              </a:p>
            </p:txBody>
          </p:sp>
        </mc:Choice>
        <mc:Fallback xmlns="">
          <p:sp>
            <p:nvSpPr>
              <p:cNvPr id="409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4"/>
                <a:stretch>
                  <a:fillRect l="-1644" t="-1977" r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53789"/>
              </p:ext>
            </p:extLst>
          </p:nvPr>
        </p:nvGraphicFramePr>
        <p:xfrm>
          <a:off x="1060450" y="2230438"/>
          <a:ext cx="6911975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5" imgW="3708718" imgH="1859842" progId="Visio.Drawing.11">
                  <p:embed/>
                </p:oleObj>
              </mc:Choice>
              <mc:Fallback>
                <p:oleObj name="Visio" r:id="rId5" imgW="3708718" imgH="185984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2230438"/>
                        <a:ext cx="6911975" cy="3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6157292" y="2681006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4879355" y="3519206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6173167" y="3519206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7397130" y="3519206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3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4463430" y="4366931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4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4887292" y="4366931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0" name="TextBox 11"/>
          <p:cNvSpPr txBox="1">
            <a:spLocks noChangeArrowheads="1"/>
          </p:cNvSpPr>
          <p:nvPr/>
        </p:nvSpPr>
        <p:spPr bwMode="auto">
          <a:xfrm>
            <a:off x="5296867" y="4368518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6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1" name="TextBox 12"/>
          <p:cNvSpPr txBox="1">
            <a:spLocks noChangeArrowheads="1"/>
          </p:cNvSpPr>
          <p:nvPr/>
        </p:nvSpPr>
        <p:spPr bwMode="auto">
          <a:xfrm>
            <a:off x="5741367" y="436851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2" name="TextBox 13"/>
          <p:cNvSpPr txBox="1">
            <a:spLocks noChangeArrowheads="1"/>
          </p:cNvSpPr>
          <p:nvPr/>
        </p:nvSpPr>
        <p:spPr bwMode="auto">
          <a:xfrm>
            <a:off x="6162055" y="4366931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8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2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8. </a:t>
            </a:r>
            <a:r>
              <a:rPr lang="zh-CN" altLang="zh-CN" dirty="0" smtClean="0"/>
              <a:t>若一棵二叉搜索树中结点值在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之间，现在要在其中查找值为</a:t>
            </a:r>
            <a:r>
              <a:rPr lang="en-US" altLang="zh-CN" dirty="0" smtClean="0"/>
              <a:t>363</a:t>
            </a:r>
            <a:r>
              <a:rPr lang="zh-CN" altLang="zh-CN" dirty="0" smtClean="0"/>
              <a:t>的结点。下面序列中</a:t>
            </a:r>
            <a:r>
              <a:rPr lang="en-US" altLang="zh-CN" dirty="0" smtClean="0"/>
              <a:t>___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___</a:t>
            </a:r>
            <a:r>
              <a:rPr lang="zh-CN" altLang="zh-CN" dirty="0" smtClean="0"/>
              <a:t>不是查找过的序列？ </a:t>
            </a:r>
          </a:p>
          <a:p>
            <a:r>
              <a:rPr lang="en-US" altLang="zh-CN" dirty="0" smtClean="0"/>
              <a:t>A.	2, 252, 401, 398, 330, 344, 397, 363</a:t>
            </a:r>
            <a:r>
              <a:rPr lang="zh-CN" altLang="zh-CN" dirty="0" smtClean="0"/>
              <a:t>；</a:t>
            </a:r>
          </a:p>
          <a:p>
            <a:r>
              <a:rPr lang="en-US" altLang="zh-CN" dirty="0" smtClean="0"/>
              <a:t>B.	924, 220, 911, 244, 898, 258, 362, 363</a:t>
            </a:r>
            <a:r>
              <a:rPr lang="zh-CN" altLang="zh-CN" dirty="0" smtClean="0"/>
              <a:t>；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C.	925, 202, 911, 240, 912, 245, 363</a:t>
            </a:r>
            <a:r>
              <a:rPr lang="zh-CN" altLang="zh-CN" dirty="0" smtClean="0">
                <a:solidFill>
                  <a:srgbClr val="FF0000"/>
                </a:solidFill>
              </a:rPr>
              <a:t>；</a:t>
            </a:r>
          </a:p>
          <a:p>
            <a:r>
              <a:rPr lang="en-US" altLang="zh-CN" dirty="0" smtClean="0"/>
              <a:t>D.	2, 399, 387, 219, 266, 382, 381, 278, 363</a:t>
            </a:r>
            <a:r>
              <a:rPr lang="zh-CN" altLang="zh-CN" dirty="0" smtClean="0"/>
              <a:t>。</a:t>
            </a:r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8038306" y="2106930"/>
            <a:ext cx="450850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1600" b="1" dirty="0" smtClean="0">
                <a:latin typeface="Times New Roman" pitchFamily="18" charset="0"/>
                <a:ea typeface="宋体" charset="-122"/>
              </a:rPr>
              <a:t>925</a:t>
            </a:r>
            <a:endParaRPr kumimoji="1" lang="en-US" altLang="zh-CN" sz="24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Oval 23"/>
          <p:cNvSpPr>
            <a:spLocks noChangeArrowheads="1"/>
          </p:cNvSpPr>
          <p:nvPr/>
        </p:nvSpPr>
        <p:spPr bwMode="auto">
          <a:xfrm>
            <a:off x="6482315" y="3221224"/>
            <a:ext cx="452437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 dirty="0" smtClean="0">
                <a:latin typeface="Times New Roman" pitchFamily="18" charset="0"/>
                <a:ea typeface="宋体" charset="-122"/>
              </a:rPr>
              <a:t>202</a:t>
            </a:r>
            <a:endParaRPr kumimoji="1" lang="en-US" altLang="zh-CN" sz="16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6824870" y="2565718"/>
            <a:ext cx="1309825" cy="6555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7479782" y="3940944"/>
            <a:ext cx="45085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911</a:t>
            </a:r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>
            <a:off x="6879951" y="3585370"/>
            <a:ext cx="713545" cy="3555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6372433" y="4705867"/>
            <a:ext cx="452437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 dirty="0" smtClean="0">
                <a:latin typeface="Times New Roman" pitchFamily="18" charset="0"/>
                <a:ea typeface="宋体" charset="-122"/>
              </a:rPr>
              <a:t>240</a:t>
            </a:r>
            <a:endParaRPr kumimoji="1" lang="en-US" altLang="zh-CN" sz="16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 flipH="1">
            <a:off x="6714986" y="4398144"/>
            <a:ext cx="878510" cy="307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6906315" y="5311070"/>
            <a:ext cx="45085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912</a:t>
            </a:r>
            <a:endParaRPr kumimoji="1" lang="en-US" altLang="zh-CN" sz="1600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6792810" y="5076529"/>
            <a:ext cx="254189" cy="2261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2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第一题：填空</a:t>
            </a:r>
            <a:endParaRPr lang="en-US" noProof="1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9. </a:t>
            </a:r>
            <a:r>
              <a:rPr lang="zh-CN" altLang="zh-CN" dirty="0" smtClean="0"/>
              <a:t>使用</a:t>
            </a:r>
            <a:r>
              <a:rPr lang="zh-CN" altLang="zh-CN" dirty="0">
                <a:solidFill>
                  <a:srgbClr val="FF0000"/>
                </a:solidFill>
              </a:rPr>
              <a:t>重量权衡合并规则</a:t>
            </a:r>
            <a:r>
              <a:rPr lang="zh-CN" altLang="zh-CN" dirty="0"/>
              <a:t>与</a:t>
            </a:r>
            <a:r>
              <a:rPr lang="zh-CN" altLang="zh-CN" dirty="0">
                <a:solidFill>
                  <a:srgbClr val="FF0000"/>
                </a:solidFill>
              </a:rPr>
              <a:t>路径压缩</a:t>
            </a:r>
            <a:r>
              <a:rPr lang="zh-CN" altLang="zh-CN" dirty="0"/>
              <a:t>，对下列从</a:t>
            </a:r>
            <a:r>
              <a:rPr lang="en-US" altLang="zh-CN" dirty="0"/>
              <a:t>0</a:t>
            </a:r>
            <a:r>
              <a:rPr lang="zh-CN" altLang="zh-CN" dirty="0"/>
              <a:t>到</a:t>
            </a:r>
            <a:r>
              <a:rPr lang="en-US" altLang="zh-CN" dirty="0"/>
              <a:t>15</a:t>
            </a:r>
            <a:r>
              <a:rPr lang="zh-CN" altLang="zh-CN" dirty="0"/>
              <a:t>之间的数的等价对进行归并。在初始情况下，集合中的每个元素分别在独立的等价类中。当两棵树规模同样大时，使结点数值较大的根结点作为值较小的根结点的子结点。</a:t>
            </a:r>
          </a:p>
          <a:p>
            <a:r>
              <a:rPr lang="en-US" altLang="zh-CN" dirty="0"/>
              <a:t>(0,2) (1,2) (3,4) (3,1) (3,5) (9,11) (12,14) (3,9) (4,14) (6,7) (8,10) (8,7) (7,0) (10,15) (10,13)</a:t>
            </a:r>
            <a:endParaRPr lang="zh-CN" altLang="zh-CN" dirty="0"/>
          </a:p>
          <a:p>
            <a:r>
              <a:rPr lang="zh-CN" altLang="zh-CN" dirty="0"/>
              <a:t>请填写下面表格的空白部分树的父指针表示法的数组表示。也就是所有等价对都被处理之后，所得父结点的下标值（没有父结点则填“</a:t>
            </a:r>
            <a:r>
              <a:rPr lang="en-US" altLang="zh-CN" dirty="0"/>
              <a:t>–1</a:t>
            </a:r>
            <a:r>
              <a:rPr lang="zh-CN" altLang="zh-CN" dirty="0"/>
              <a:t>”）。</a:t>
            </a:r>
          </a:p>
          <a:p>
            <a:pPr marL="182562" lvl="1" indent="0">
              <a:buNone/>
            </a:pPr>
            <a:endParaRPr lang="en-US" altLang="zh-CN" sz="2000" dirty="0" smtClean="0"/>
          </a:p>
          <a:p>
            <a:pPr marL="182562" lvl="1" indent="0">
              <a:buNone/>
            </a:pPr>
            <a:endParaRPr lang="en-US" altLang="zh-CN" sz="2000" dirty="0"/>
          </a:p>
          <a:p>
            <a:pPr marL="182562" lvl="1" indent="0">
              <a:buNone/>
            </a:pPr>
            <a:endParaRPr lang="zh-CN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21" y="4424984"/>
            <a:ext cx="64960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82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3096</Words>
  <Application>Microsoft Office PowerPoint</Application>
  <PresentationFormat>全屏显示(4:3)</PresentationFormat>
  <Paragraphs>403</Paragraphs>
  <Slides>27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Lucida Fax</vt:lpstr>
      <vt:lpstr>华文中宋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Standarddesign</vt:lpstr>
      <vt:lpstr>Default Design</vt:lpstr>
      <vt:lpstr>1_Default Design</vt:lpstr>
      <vt:lpstr>2_Default Design</vt:lpstr>
      <vt:lpstr>Clip</vt:lpstr>
      <vt:lpstr>Visio</vt:lpstr>
      <vt:lpstr>第一题：填空</vt:lpstr>
      <vt:lpstr>第一题：填空</vt:lpstr>
      <vt:lpstr>第一题：填空</vt:lpstr>
      <vt:lpstr>第一题：填空</vt:lpstr>
      <vt:lpstr>第一题：填空</vt:lpstr>
      <vt:lpstr>第一题：填空</vt:lpstr>
      <vt:lpstr>第一题：填空</vt:lpstr>
      <vt:lpstr>第一题：填空</vt:lpstr>
      <vt:lpstr>第一题：填空</vt:lpstr>
      <vt:lpstr>第一题：填空</vt:lpstr>
      <vt:lpstr>第一题：填空</vt:lpstr>
      <vt:lpstr>第二题：辨析与简答</vt:lpstr>
      <vt:lpstr>第二题：辨析与简答</vt:lpstr>
      <vt:lpstr>第二题：辨析与简答</vt:lpstr>
      <vt:lpstr>第二题：辨析与简答</vt:lpstr>
      <vt:lpstr>第二题：辨析与简答</vt:lpstr>
      <vt:lpstr>第三题：算法填空</vt:lpstr>
      <vt:lpstr>第三题：算法填空</vt:lpstr>
      <vt:lpstr>6.3.3 带度数的后根次序表示法</vt:lpstr>
      <vt:lpstr>换一种思路</vt:lpstr>
      <vt:lpstr>示例</vt:lpstr>
      <vt:lpstr>第三题：算法填空</vt:lpstr>
      <vt:lpstr>第四题：算法设计与实现</vt:lpstr>
      <vt:lpstr>第四题：算法设计与实现</vt:lpstr>
      <vt:lpstr>第四题：算法设计与实现</vt:lpstr>
      <vt:lpstr>第四题：算法设计与实现</vt:lpstr>
      <vt:lpstr>第四题：算法设计与实现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RayRain</dc:creator>
  <dc:description>PresentationLoad.com</dc:description>
  <cp:lastModifiedBy>lenovo</cp:lastModifiedBy>
  <cp:revision>278</cp:revision>
  <dcterms:created xsi:type="dcterms:W3CDTF">2007-11-27T23:54:21Z</dcterms:created>
  <dcterms:modified xsi:type="dcterms:W3CDTF">2014-12-28T06:00:51Z</dcterms:modified>
</cp:coreProperties>
</file>