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50" r:id="rId2"/>
  </p:sldMasterIdLst>
  <p:notesMasterIdLst>
    <p:notesMasterId r:id="rId31"/>
  </p:notesMasterIdLst>
  <p:handoutMasterIdLst>
    <p:handoutMasterId r:id="rId32"/>
  </p:handoutMasterIdLst>
  <p:sldIdLst>
    <p:sldId id="326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50" r:id="rId3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1FFE1"/>
    <a:srgbClr val="0066FF"/>
    <a:srgbClr val="008080"/>
    <a:srgbClr val="FF0000"/>
    <a:srgbClr val="CCFFCC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0" autoAdjust="0"/>
    <p:restoredTop sz="99829" autoAdjust="0"/>
  </p:normalViewPr>
  <p:slideViewPr>
    <p:cSldViewPr>
      <p:cViewPr>
        <p:scale>
          <a:sx n="66" d="100"/>
          <a:sy n="66" d="100"/>
        </p:scale>
        <p:origin x="2988" y="14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4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rtl="1" eaLnBrk="1" hangingPunct="1">
              <a:spcBef>
                <a:spcPct val="0"/>
              </a:spcBef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rtl="1" eaLnBrk="1" hangingPunct="1">
              <a:spcBef>
                <a:spcPct val="0"/>
              </a:spcBef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rtl="1" eaLnBrk="1" hangingPunct="1">
              <a:spcBef>
                <a:spcPct val="0"/>
              </a:spcBef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rtl="1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6D295FA5-0681-4277-8823-5781697AEE55}" type="slidenum">
              <a:rPr lang="ar-SA" altLang="zh-CN"/>
              <a:pPr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rtl="1" eaLnBrk="1" hangingPunct="1">
              <a:spcBef>
                <a:spcPct val="0"/>
              </a:spcBef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rtl="1" eaLnBrk="1" hangingPunct="1">
              <a:spcBef>
                <a:spcPct val="0"/>
              </a:spcBef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  <a:endParaRPr lang="en-US" altLang="zh-CN" noProof="0" smtClean="0"/>
          </a:p>
          <a:p>
            <a:pPr lvl="1"/>
            <a:r>
              <a:rPr lang="he-IL" noProof="0" smtClean="0"/>
              <a:t>רמה שנייה</a:t>
            </a:r>
            <a:endParaRPr lang="en-US" altLang="zh-CN" noProof="0" smtClean="0"/>
          </a:p>
          <a:p>
            <a:pPr lvl="2"/>
            <a:r>
              <a:rPr lang="he-IL" noProof="0" smtClean="0"/>
              <a:t>רמה שלישית</a:t>
            </a:r>
            <a:endParaRPr lang="en-US" altLang="zh-CN" noProof="0" smtClean="0"/>
          </a:p>
          <a:p>
            <a:pPr lvl="3"/>
            <a:r>
              <a:rPr lang="he-IL" noProof="0" smtClean="0"/>
              <a:t>רמה רביעית</a:t>
            </a:r>
            <a:endParaRPr lang="en-US" altLang="zh-CN" noProof="0" smtClean="0"/>
          </a:p>
          <a:p>
            <a:pPr lvl="4"/>
            <a:r>
              <a:rPr lang="he-IL" noProof="0" smtClean="0"/>
              <a:t>רמה חמישית</a:t>
            </a:r>
            <a:endParaRPr lang="en-US" altLang="zh-CN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rtl="1" eaLnBrk="1" hangingPunct="1">
              <a:spcBef>
                <a:spcPct val="0"/>
              </a:spcBef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rtl="1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761ACF77-A745-4919-A63A-A0A27033C826}" type="slidenum">
              <a:rPr lang="ar-SA" altLang="zh-CN"/>
              <a:pPr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B86E3F-93B6-41C0-BCCD-80BC30B015C9}" type="slidenum">
              <a:rPr lang="ar-SA" altLang="zh-CN" sz="1300"/>
              <a:pPr>
                <a:spcBef>
                  <a:spcPct val="0"/>
                </a:spcBef>
              </a:pPr>
              <a:t>1</a:t>
            </a:fld>
            <a:endParaRPr lang="zh-CN" altLang="en-US" sz="130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en-US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5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8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7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06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0833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1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6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42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484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28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64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3662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26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727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1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27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325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483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785225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624638"/>
            <a:ext cx="9144000" cy="26035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>
              <a:defRPr/>
            </a:pPr>
            <a:endParaRPr lang="zh-C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49213" y="6580188"/>
            <a:ext cx="2225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rtl="1" eaLnBrk="1" hangingPunct="1">
              <a:defRPr/>
            </a:pP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北京大学信息科学技术学院</a:t>
            </a:r>
          </a:p>
        </p:txBody>
      </p:sp>
      <p:sp>
        <p:nvSpPr>
          <p:cNvPr id="327680" name="Text Box 1024"/>
          <p:cNvSpPr txBox="1">
            <a:spLocks noChangeArrowheads="1"/>
          </p:cNvSpPr>
          <p:nvPr userDrawn="1"/>
        </p:nvSpPr>
        <p:spPr bwMode="auto">
          <a:xfrm>
            <a:off x="3956050" y="6580188"/>
            <a:ext cx="1336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rtl="1" eaLnBrk="1" hangingPunct="1">
              <a:defRPr/>
            </a:pP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数据结构与算法</a:t>
            </a:r>
          </a:p>
        </p:txBody>
      </p:sp>
      <p:graphicFrame>
        <p:nvGraphicFramePr>
          <p:cNvPr id="1031" name="Object 2048"/>
          <p:cNvGraphicFramePr>
            <a:graphicFrameLocks/>
          </p:cNvGraphicFramePr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lip" r:id="rId14" imgW="6857143" imgH="48963" progId="MS_ClipArt_Gallery.2">
                  <p:embed/>
                </p:oleObj>
              </mc:Choice>
              <mc:Fallback>
                <p:oleObj name="Clip" r:id="rId14" imgW="6857143" imgH="48963" progId="MS_ClipArt_Gallery.2">
                  <p:embed/>
                  <p:pic>
                    <p:nvPicPr>
                      <p:cNvPr id="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798513" y="2132013"/>
            <a:ext cx="7632700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5400" b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期中考试试题评讲</a:t>
            </a:r>
            <a:endParaRPr lang="en-US" altLang="zh-CN" sz="5400" b="1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99" name="Group 4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102" name="Group 5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110" name="Rectangle 7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grpSp>
          <p:nvGrpSpPr>
            <p:cNvPr id="4103" name="Group 8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7" name="Rectangle 9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4108" name="Rectangle 10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4104" name="Rectangle 11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105" name="Rectangle 12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4106" name="Rectangle 13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2489200" y="4365625"/>
            <a:ext cx="384175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  <a:ea typeface="华文中宋" panose="02010600040101010101" pitchFamily="2" charset="-122"/>
              </a:rPr>
              <a:t>宋国杰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gjsong@pku.edu.cn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北京大学信息科学技术学院</a:t>
            </a:r>
          </a:p>
        </p:txBody>
      </p:sp>
      <p:pic>
        <p:nvPicPr>
          <p:cNvPr id="4101" name="Picture 15" descr="title-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0350"/>
            <a:ext cx="25558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8"/>
              <a:defRPr/>
            </a:pPr>
            <a:r>
              <a:rPr lang="zh-CN" altLang="zh-CN" sz="2400" dirty="0"/>
              <a:t>假设用于通信的电文仅由</a:t>
            </a:r>
            <a:r>
              <a:rPr lang="en-US" altLang="zh-CN" sz="2400" dirty="0"/>
              <a:t>8</a:t>
            </a:r>
            <a:r>
              <a:rPr lang="zh-CN" altLang="zh-CN" sz="2400" dirty="0"/>
              <a:t>个字符</a:t>
            </a:r>
            <a:r>
              <a:rPr lang="en-US" altLang="zh-CN" sz="2400" dirty="0"/>
              <a:t> {</a:t>
            </a:r>
            <a:r>
              <a:rPr lang="en-US" altLang="zh-CN" sz="2400" dirty="0" err="1"/>
              <a:t>a,b,c,d,e,f,g,h</a:t>
            </a:r>
            <a:r>
              <a:rPr lang="en-US" altLang="zh-CN" sz="2400" dirty="0"/>
              <a:t>} </a:t>
            </a:r>
            <a:r>
              <a:rPr lang="zh-CN" altLang="zh-CN" sz="2400" dirty="0"/>
              <a:t>组成，字符在电文中出现的频率分别为</a:t>
            </a:r>
            <a:r>
              <a:rPr lang="en-US" altLang="zh-CN" sz="2400" dirty="0"/>
              <a:t>0.07</a:t>
            </a:r>
            <a:r>
              <a:rPr lang="zh-CN" altLang="zh-CN" sz="2400" dirty="0"/>
              <a:t>，</a:t>
            </a:r>
            <a:r>
              <a:rPr lang="en-US" altLang="zh-CN" sz="2400" dirty="0"/>
              <a:t>0.19</a:t>
            </a:r>
            <a:r>
              <a:rPr lang="zh-CN" altLang="zh-CN" sz="2400" dirty="0"/>
              <a:t>，</a:t>
            </a:r>
            <a:r>
              <a:rPr lang="en-US" altLang="zh-CN" sz="2400" dirty="0"/>
              <a:t>0.02</a:t>
            </a:r>
            <a:r>
              <a:rPr lang="zh-CN" altLang="zh-CN" sz="2400" dirty="0"/>
              <a:t>，</a:t>
            </a:r>
            <a:r>
              <a:rPr lang="en-US" altLang="zh-CN" sz="2400" dirty="0"/>
              <a:t>0.06</a:t>
            </a:r>
            <a:r>
              <a:rPr lang="zh-CN" altLang="zh-CN" sz="2400" dirty="0"/>
              <a:t>，</a:t>
            </a:r>
            <a:r>
              <a:rPr lang="en-US" altLang="zh-CN" sz="2400" dirty="0"/>
              <a:t>0.32</a:t>
            </a:r>
            <a:r>
              <a:rPr lang="zh-CN" altLang="zh-CN" sz="2400" dirty="0"/>
              <a:t>，</a:t>
            </a:r>
            <a:r>
              <a:rPr lang="en-US" altLang="zh-CN" sz="2400" dirty="0"/>
              <a:t>0.03</a:t>
            </a:r>
            <a:r>
              <a:rPr lang="zh-CN" altLang="zh-CN" sz="2400" dirty="0"/>
              <a:t>，</a:t>
            </a:r>
            <a:r>
              <a:rPr lang="en-US" altLang="zh-CN" sz="2400" dirty="0"/>
              <a:t>0.21</a:t>
            </a:r>
            <a:r>
              <a:rPr lang="zh-CN" altLang="zh-CN" sz="2400" dirty="0"/>
              <a:t>，</a:t>
            </a:r>
            <a:r>
              <a:rPr lang="en-US" altLang="zh-CN" sz="2400" dirty="0"/>
              <a:t>0.10</a:t>
            </a:r>
            <a:r>
              <a:rPr lang="zh-CN" altLang="zh-CN" sz="2400" dirty="0"/>
              <a:t>，对这些字符进行哈夫曼编码的</a:t>
            </a:r>
            <a:r>
              <a:rPr lang="zh-CN" altLang="zh-CN" sz="2400" dirty="0">
                <a:solidFill>
                  <a:srgbClr val="3333FF"/>
                </a:solidFill>
              </a:rPr>
              <a:t>外部路径长度</a:t>
            </a:r>
            <a:r>
              <a:rPr lang="zh-CN" altLang="zh-CN" sz="2400" dirty="0" smtClean="0">
                <a:solidFill>
                  <a:srgbClr val="3333FF"/>
                </a:solidFill>
              </a:rPr>
              <a:t>为</a:t>
            </a:r>
            <a:r>
              <a:rPr lang="zh-CN" altLang="en-US" sz="2400" dirty="0" smtClean="0"/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2.61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14340" name="椭圆 4"/>
          <p:cNvSpPr>
            <a:spLocks noChangeArrowheads="1"/>
          </p:cNvSpPr>
          <p:nvPr/>
        </p:nvSpPr>
        <p:spPr bwMode="auto">
          <a:xfrm>
            <a:off x="4235450" y="2474913"/>
            <a:ext cx="673100" cy="252412"/>
          </a:xfrm>
          <a:prstGeom prst="ellipse">
            <a:avLst/>
          </a:prstGeom>
          <a:solidFill>
            <a:srgbClr val="E1FFE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/>
              <a:t>1</a:t>
            </a:r>
            <a:endParaRPr lang="zh-CN" altLang="en-US" sz="1600" b="1"/>
          </a:p>
        </p:txBody>
      </p:sp>
      <p:sp>
        <p:nvSpPr>
          <p:cNvPr id="14341" name="椭圆 5"/>
          <p:cNvSpPr>
            <a:spLocks noChangeArrowheads="1"/>
          </p:cNvSpPr>
          <p:nvPr/>
        </p:nvSpPr>
        <p:spPr bwMode="auto">
          <a:xfrm>
            <a:off x="2243138" y="2835275"/>
            <a:ext cx="673100" cy="287338"/>
          </a:xfrm>
          <a:prstGeom prst="ellipse">
            <a:avLst/>
          </a:prstGeom>
          <a:solidFill>
            <a:srgbClr val="E1FFE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/>
              <a:t>0.4</a:t>
            </a:r>
            <a:endParaRPr lang="zh-CN" altLang="en-US" sz="1600" b="1"/>
          </a:p>
        </p:txBody>
      </p:sp>
      <p:sp>
        <p:nvSpPr>
          <p:cNvPr id="14342" name="椭圆 6"/>
          <p:cNvSpPr>
            <a:spLocks noChangeArrowheads="1"/>
          </p:cNvSpPr>
          <p:nvPr/>
        </p:nvSpPr>
        <p:spPr bwMode="auto">
          <a:xfrm>
            <a:off x="6227763" y="2835275"/>
            <a:ext cx="673100" cy="287338"/>
          </a:xfrm>
          <a:prstGeom prst="ellipse">
            <a:avLst/>
          </a:prstGeom>
          <a:solidFill>
            <a:srgbClr val="E1FFE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/>
              <a:t>0.6</a:t>
            </a:r>
            <a:endParaRPr lang="zh-CN" altLang="en-US" sz="1600" b="1"/>
          </a:p>
        </p:txBody>
      </p:sp>
      <p:sp>
        <p:nvSpPr>
          <p:cNvPr id="14343" name="椭圆 7"/>
          <p:cNvSpPr>
            <a:spLocks noChangeArrowheads="1"/>
          </p:cNvSpPr>
          <p:nvPr/>
        </p:nvSpPr>
        <p:spPr bwMode="auto">
          <a:xfrm>
            <a:off x="1116013" y="3571875"/>
            <a:ext cx="863600" cy="287338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0.19</a:t>
            </a:r>
            <a:endParaRPr lang="zh-CN" altLang="en-US" sz="1400" b="1"/>
          </a:p>
        </p:txBody>
      </p:sp>
      <p:sp>
        <p:nvSpPr>
          <p:cNvPr id="14344" name="椭圆 8"/>
          <p:cNvSpPr>
            <a:spLocks noChangeArrowheads="1"/>
          </p:cNvSpPr>
          <p:nvPr/>
        </p:nvSpPr>
        <p:spPr bwMode="auto">
          <a:xfrm>
            <a:off x="3132138" y="3571875"/>
            <a:ext cx="935037" cy="287338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0.21</a:t>
            </a:r>
            <a:endParaRPr lang="zh-CN" altLang="en-US" sz="1400" b="1"/>
          </a:p>
        </p:txBody>
      </p:sp>
      <p:sp>
        <p:nvSpPr>
          <p:cNvPr id="14345" name="椭圆 9"/>
          <p:cNvSpPr>
            <a:spLocks noChangeArrowheads="1"/>
          </p:cNvSpPr>
          <p:nvPr/>
        </p:nvSpPr>
        <p:spPr bwMode="auto">
          <a:xfrm>
            <a:off x="4908550" y="3571875"/>
            <a:ext cx="820738" cy="287338"/>
          </a:xfrm>
          <a:prstGeom prst="ellipse">
            <a:avLst/>
          </a:prstGeom>
          <a:solidFill>
            <a:srgbClr val="E1FFE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0.28</a:t>
            </a:r>
            <a:endParaRPr lang="zh-CN" altLang="en-US" sz="1400" b="1"/>
          </a:p>
        </p:txBody>
      </p:sp>
      <p:sp>
        <p:nvSpPr>
          <p:cNvPr id="14346" name="椭圆 10"/>
          <p:cNvSpPr>
            <a:spLocks noChangeArrowheads="1"/>
          </p:cNvSpPr>
          <p:nvPr/>
        </p:nvSpPr>
        <p:spPr bwMode="auto">
          <a:xfrm>
            <a:off x="7216775" y="3571875"/>
            <a:ext cx="955675" cy="287338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0.32</a:t>
            </a:r>
            <a:endParaRPr lang="zh-CN" altLang="en-US" sz="1400" b="1"/>
          </a:p>
        </p:txBody>
      </p:sp>
      <p:sp>
        <p:nvSpPr>
          <p:cNvPr id="14347" name="椭圆 11"/>
          <p:cNvSpPr>
            <a:spLocks noChangeArrowheads="1"/>
          </p:cNvSpPr>
          <p:nvPr/>
        </p:nvSpPr>
        <p:spPr bwMode="auto">
          <a:xfrm>
            <a:off x="3851275" y="4238625"/>
            <a:ext cx="865188" cy="287338"/>
          </a:xfrm>
          <a:prstGeom prst="ellipse">
            <a:avLst/>
          </a:prstGeom>
          <a:solidFill>
            <a:srgbClr val="E1FFE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0.17</a:t>
            </a:r>
            <a:endParaRPr lang="zh-CN" altLang="en-US" sz="1400" b="1"/>
          </a:p>
        </p:txBody>
      </p:sp>
      <p:sp>
        <p:nvSpPr>
          <p:cNvPr id="14348" name="椭圆 12"/>
          <p:cNvSpPr>
            <a:spLocks noChangeArrowheads="1"/>
          </p:cNvSpPr>
          <p:nvPr/>
        </p:nvSpPr>
        <p:spPr bwMode="auto">
          <a:xfrm>
            <a:off x="5867400" y="4238625"/>
            <a:ext cx="936625" cy="287338"/>
          </a:xfrm>
          <a:prstGeom prst="ellipse">
            <a:avLst/>
          </a:prstGeom>
          <a:solidFill>
            <a:srgbClr val="E1FFE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0.11</a:t>
            </a:r>
            <a:endParaRPr lang="zh-CN" altLang="en-US" sz="1400" b="1"/>
          </a:p>
        </p:txBody>
      </p:sp>
      <p:sp>
        <p:nvSpPr>
          <p:cNvPr id="14349" name="椭圆 13"/>
          <p:cNvSpPr>
            <a:spLocks noChangeArrowheads="1"/>
          </p:cNvSpPr>
          <p:nvPr/>
        </p:nvSpPr>
        <p:spPr bwMode="auto">
          <a:xfrm>
            <a:off x="5297488" y="4949825"/>
            <a:ext cx="863600" cy="325438"/>
          </a:xfrm>
          <a:prstGeom prst="ellipse">
            <a:avLst/>
          </a:prstGeom>
          <a:solidFill>
            <a:srgbClr val="E1FFE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0.05</a:t>
            </a:r>
            <a:endParaRPr lang="zh-CN" altLang="en-US" sz="1400" b="1"/>
          </a:p>
        </p:txBody>
      </p:sp>
      <p:sp>
        <p:nvSpPr>
          <p:cNvPr id="14350" name="椭圆 14"/>
          <p:cNvSpPr>
            <a:spLocks noChangeArrowheads="1"/>
          </p:cNvSpPr>
          <p:nvPr/>
        </p:nvSpPr>
        <p:spPr bwMode="auto">
          <a:xfrm>
            <a:off x="7313613" y="4949825"/>
            <a:ext cx="936625" cy="325438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0.06</a:t>
            </a:r>
            <a:endParaRPr lang="zh-CN" altLang="en-US" sz="1400" b="1"/>
          </a:p>
        </p:txBody>
      </p:sp>
      <p:sp>
        <p:nvSpPr>
          <p:cNvPr id="14351" name="椭圆 15"/>
          <p:cNvSpPr>
            <a:spLocks noChangeArrowheads="1"/>
          </p:cNvSpPr>
          <p:nvPr/>
        </p:nvSpPr>
        <p:spPr bwMode="auto">
          <a:xfrm>
            <a:off x="2051050" y="4976813"/>
            <a:ext cx="865188" cy="323850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0.07</a:t>
            </a:r>
            <a:endParaRPr lang="zh-CN" altLang="en-US" sz="1400" b="1"/>
          </a:p>
        </p:txBody>
      </p:sp>
      <p:sp>
        <p:nvSpPr>
          <p:cNvPr id="14352" name="椭圆 16"/>
          <p:cNvSpPr>
            <a:spLocks noChangeArrowheads="1"/>
          </p:cNvSpPr>
          <p:nvPr/>
        </p:nvSpPr>
        <p:spPr bwMode="auto">
          <a:xfrm>
            <a:off x="3494088" y="4978400"/>
            <a:ext cx="936625" cy="323850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0.10</a:t>
            </a:r>
            <a:endParaRPr lang="zh-CN" altLang="en-US" sz="1400" b="1"/>
          </a:p>
        </p:txBody>
      </p:sp>
      <p:cxnSp>
        <p:nvCxnSpPr>
          <p:cNvPr id="14353" name="直接箭头连接符 18"/>
          <p:cNvCxnSpPr>
            <a:cxnSpLocks noChangeShapeType="1"/>
            <a:stCxn id="14340" idx="4"/>
            <a:endCxn id="14341" idx="6"/>
          </p:cNvCxnSpPr>
          <p:nvPr/>
        </p:nvCxnSpPr>
        <p:spPr bwMode="auto">
          <a:xfrm flipH="1">
            <a:off x="2916238" y="2727325"/>
            <a:ext cx="1655762" cy="2508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4" name="直接箭头连接符 20"/>
          <p:cNvCxnSpPr>
            <a:cxnSpLocks noChangeShapeType="1"/>
            <a:stCxn id="14340" idx="4"/>
            <a:endCxn id="14342" idx="2"/>
          </p:cNvCxnSpPr>
          <p:nvPr/>
        </p:nvCxnSpPr>
        <p:spPr bwMode="auto">
          <a:xfrm>
            <a:off x="4572000" y="2727325"/>
            <a:ext cx="1655763" cy="2508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5" name="直接箭头连接符 24"/>
          <p:cNvCxnSpPr>
            <a:cxnSpLocks noChangeShapeType="1"/>
            <a:stCxn id="14341" idx="4"/>
            <a:endCxn id="14343" idx="0"/>
          </p:cNvCxnSpPr>
          <p:nvPr/>
        </p:nvCxnSpPr>
        <p:spPr bwMode="auto">
          <a:xfrm flipH="1">
            <a:off x="1547813" y="3122613"/>
            <a:ext cx="1031875" cy="449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" name="直接箭头连接符 26"/>
          <p:cNvCxnSpPr>
            <a:cxnSpLocks noChangeShapeType="1"/>
            <a:stCxn id="14341" idx="4"/>
            <a:endCxn id="14344" idx="0"/>
          </p:cNvCxnSpPr>
          <p:nvPr/>
        </p:nvCxnSpPr>
        <p:spPr bwMode="auto">
          <a:xfrm>
            <a:off x="2579688" y="3122613"/>
            <a:ext cx="1020762" cy="449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直接箭头连接符 28"/>
          <p:cNvCxnSpPr>
            <a:cxnSpLocks noChangeShapeType="1"/>
            <a:endCxn id="14345" idx="0"/>
          </p:cNvCxnSpPr>
          <p:nvPr/>
        </p:nvCxnSpPr>
        <p:spPr bwMode="auto">
          <a:xfrm flipH="1">
            <a:off x="5319713" y="3122613"/>
            <a:ext cx="1250950" cy="449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8" name="直接箭头连接符 30"/>
          <p:cNvCxnSpPr>
            <a:cxnSpLocks noChangeShapeType="1"/>
            <a:stCxn id="14342" idx="4"/>
            <a:endCxn id="14346" idx="0"/>
          </p:cNvCxnSpPr>
          <p:nvPr/>
        </p:nvCxnSpPr>
        <p:spPr bwMode="auto">
          <a:xfrm>
            <a:off x="6564313" y="3122613"/>
            <a:ext cx="1130300" cy="449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9" name="直接箭头连接符 32"/>
          <p:cNvCxnSpPr>
            <a:cxnSpLocks noChangeShapeType="1"/>
            <a:endCxn id="14347" idx="0"/>
          </p:cNvCxnSpPr>
          <p:nvPr/>
        </p:nvCxnSpPr>
        <p:spPr bwMode="auto">
          <a:xfrm flipH="1">
            <a:off x="4284663" y="3865563"/>
            <a:ext cx="1035050" cy="3730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0" name="直接箭头连接符 34"/>
          <p:cNvCxnSpPr>
            <a:cxnSpLocks noChangeShapeType="1"/>
            <a:stCxn id="14345" idx="4"/>
            <a:endCxn id="14348" idx="0"/>
          </p:cNvCxnSpPr>
          <p:nvPr/>
        </p:nvCxnSpPr>
        <p:spPr bwMode="auto">
          <a:xfrm>
            <a:off x="5319713" y="3859213"/>
            <a:ext cx="1016000" cy="37941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直接箭头连接符 36"/>
          <p:cNvCxnSpPr>
            <a:cxnSpLocks noChangeShapeType="1"/>
            <a:stCxn id="14347" idx="4"/>
            <a:endCxn id="14351" idx="0"/>
          </p:cNvCxnSpPr>
          <p:nvPr/>
        </p:nvCxnSpPr>
        <p:spPr bwMode="auto">
          <a:xfrm flipH="1">
            <a:off x="2484438" y="4525963"/>
            <a:ext cx="1800225" cy="4508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直接箭头连接符 38"/>
          <p:cNvCxnSpPr>
            <a:cxnSpLocks noChangeShapeType="1"/>
            <a:stCxn id="14347" idx="4"/>
          </p:cNvCxnSpPr>
          <p:nvPr/>
        </p:nvCxnSpPr>
        <p:spPr bwMode="auto">
          <a:xfrm flipH="1">
            <a:off x="4067175" y="4525963"/>
            <a:ext cx="217488" cy="4699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3" name="直接箭头连接符 40"/>
          <p:cNvCxnSpPr>
            <a:cxnSpLocks noChangeShapeType="1"/>
            <a:stCxn id="14348" idx="4"/>
            <a:endCxn id="14349" idx="0"/>
          </p:cNvCxnSpPr>
          <p:nvPr/>
        </p:nvCxnSpPr>
        <p:spPr bwMode="auto">
          <a:xfrm flipH="1">
            <a:off x="5729288" y="4525963"/>
            <a:ext cx="606425" cy="4238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4" name="直接箭头连接符 42"/>
          <p:cNvCxnSpPr>
            <a:cxnSpLocks noChangeShapeType="1"/>
            <a:stCxn id="14348" idx="4"/>
            <a:endCxn id="14350" idx="0"/>
          </p:cNvCxnSpPr>
          <p:nvPr/>
        </p:nvCxnSpPr>
        <p:spPr bwMode="auto">
          <a:xfrm>
            <a:off x="6335713" y="4525963"/>
            <a:ext cx="1446212" cy="4238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5" name="椭圆 43"/>
          <p:cNvSpPr>
            <a:spLocks noChangeArrowheads="1"/>
          </p:cNvSpPr>
          <p:nvPr/>
        </p:nvSpPr>
        <p:spPr bwMode="auto">
          <a:xfrm>
            <a:off x="4487863" y="5897563"/>
            <a:ext cx="863600" cy="323850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0.02</a:t>
            </a:r>
            <a:endParaRPr lang="zh-CN" altLang="en-US" sz="1400" b="1"/>
          </a:p>
        </p:txBody>
      </p:sp>
      <p:sp>
        <p:nvSpPr>
          <p:cNvPr id="14366" name="椭圆 44"/>
          <p:cNvSpPr>
            <a:spLocks noChangeArrowheads="1"/>
          </p:cNvSpPr>
          <p:nvPr/>
        </p:nvSpPr>
        <p:spPr bwMode="auto">
          <a:xfrm>
            <a:off x="5929313" y="5899150"/>
            <a:ext cx="936625" cy="323850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400" b="1"/>
              <a:t>0.03</a:t>
            </a:r>
            <a:endParaRPr lang="zh-CN" altLang="en-US" sz="1400" b="1"/>
          </a:p>
        </p:txBody>
      </p:sp>
      <p:cxnSp>
        <p:nvCxnSpPr>
          <p:cNvPr id="14367" name="直接箭头连接符 46"/>
          <p:cNvCxnSpPr>
            <a:cxnSpLocks noChangeShapeType="1"/>
            <a:stCxn id="14349" idx="4"/>
            <a:endCxn id="14365" idx="0"/>
          </p:cNvCxnSpPr>
          <p:nvPr/>
        </p:nvCxnSpPr>
        <p:spPr bwMode="auto">
          <a:xfrm flipH="1">
            <a:off x="4919663" y="5275263"/>
            <a:ext cx="809625" cy="6223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8" name="直接箭头连接符 48"/>
          <p:cNvCxnSpPr>
            <a:cxnSpLocks noChangeShapeType="1"/>
            <a:stCxn id="14349" idx="4"/>
          </p:cNvCxnSpPr>
          <p:nvPr/>
        </p:nvCxnSpPr>
        <p:spPr bwMode="auto">
          <a:xfrm>
            <a:off x="5729288" y="5275263"/>
            <a:ext cx="690562" cy="6223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9"/>
            </a:pPr>
            <a:r>
              <a:rPr lang="zh-CN" altLang="zh-CN" dirty="0" smtClean="0"/>
              <a:t>将</a:t>
            </a:r>
            <a:r>
              <a:rPr lang="zh-CN" altLang="zh-CN" dirty="0"/>
              <a:t>森林</a:t>
            </a:r>
            <a:r>
              <a:rPr lang="en-US" altLang="zh-CN" dirty="0"/>
              <a:t>F</a:t>
            </a:r>
            <a:r>
              <a:rPr lang="zh-CN" altLang="zh-CN" dirty="0"/>
              <a:t>转换为对应的二叉树</a:t>
            </a:r>
            <a:r>
              <a:rPr lang="en-US" altLang="zh-CN" dirty="0"/>
              <a:t>T</a:t>
            </a:r>
            <a:r>
              <a:rPr lang="zh-CN" altLang="zh-CN" dirty="0"/>
              <a:t>，</a:t>
            </a:r>
            <a:r>
              <a:rPr lang="en-US" altLang="zh-CN" dirty="0"/>
              <a:t>F</a:t>
            </a:r>
            <a:r>
              <a:rPr lang="zh-CN" altLang="zh-CN" dirty="0"/>
              <a:t>中的叶结点的个数</a:t>
            </a:r>
            <a:r>
              <a:rPr lang="zh-CN" altLang="zh-CN" dirty="0" smtClean="0"/>
              <a:t>为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marL="898525" indent="-542925">
              <a:buAutoNum type="alphaUcPeriod"/>
              <a:tabLst>
                <a:tab pos="717550" algn="l"/>
                <a:tab pos="808038" algn="l"/>
              </a:tabLst>
            </a:pPr>
            <a:r>
              <a:rPr lang="en-US" altLang="zh-CN" dirty="0" smtClean="0"/>
              <a:t>T</a:t>
            </a:r>
            <a:r>
              <a:rPr lang="zh-CN" altLang="zh-CN" dirty="0"/>
              <a:t>中叶结点的</a:t>
            </a:r>
            <a:r>
              <a:rPr lang="zh-CN" altLang="zh-CN" dirty="0" smtClean="0"/>
              <a:t>个数</a:t>
            </a:r>
            <a:endParaRPr lang="en-US" altLang="zh-CN" dirty="0" smtClean="0"/>
          </a:p>
          <a:p>
            <a:pPr marL="898525" indent="-542925">
              <a:buAutoNum type="alphaUcPeriod"/>
              <a:tabLst>
                <a:tab pos="717550" algn="l"/>
                <a:tab pos="808038" algn="l"/>
              </a:tabLst>
            </a:pPr>
            <a:r>
              <a:rPr lang="en-US" altLang="zh-CN" dirty="0" smtClean="0"/>
              <a:t>T</a:t>
            </a:r>
            <a:r>
              <a:rPr lang="zh-CN" altLang="zh-CN" dirty="0"/>
              <a:t>中度为</a:t>
            </a:r>
            <a:r>
              <a:rPr lang="en-US" altLang="zh-CN" dirty="0"/>
              <a:t>1</a:t>
            </a:r>
            <a:r>
              <a:rPr lang="zh-CN" altLang="zh-CN" dirty="0"/>
              <a:t>的结点</a:t>
            </a:r>
            <a:r>
              <a:rPr lang="zh-CN" altLang="zh-CN" dirty="0" smtClean="0"/>
              <a:t>个数</a:t>
            </a:r>
            <a:endParaRPr lang="en-US" altLang="zh-CN" dirty="0" smtClean="0"/>
          </a:p>
          <a:p>
            <a:pPr marL="898525" indent="-542925">
              <a:buAutoNum type="alphaUcPeriod"/>
              <a:tabLst>
                <a:tab pos="717550" algn="l"/>
                <a:tab pos="808038" algn="l"/>
              </a:tabLst>
            </a:pP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zh-CN" dirty="0">
                <a:solidFill>
                  <a:srgbClr val="FF0000"/>
                </a:solidFill>
              </a:rPr>
              <a:t>中左子指针为空的结点</a:t>
            </a:r>
            <a:r>
              <a:rPr lang="zh-CN" altLang="zh-CN" dirty="0" smtClean="0">
                <a:solidFill>
                  <a:srgbClr val="FF0000"/>
                </a:solidFill>
              </a:rPr>
              <a:t>个数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98525" indent="-542925">
              <a:buAutoNum type="alphaUcPeriod"/>
              <a:tabLst>
                <a:tab pos="717550" algn="l"/>
                <a:tab pos="808038" algn="l"/>
              </a:tabLst>
            </a:pPr>
            <a:r>
              <a:rPr lang="en-US" altLang="zh-CN" dirty="0" smtClean="0"/>
              <a:t>T</a:t>
            </a:r>
            <a:r>
              <a:rPr lang="zh-CN" altLang="zh-CN" dirty="0"/>
              <a:t>中右子指针为空的结点个数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79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10"/>
            </a:pPr>
            <a:r>
              <a:rPr lang="zh-CN" altLang="zh-CN" dirty="0"/>
              <a:t>一棵树</a:t>
            </a:r>
            <a:r>
              <a:rPr lang="en-US" altLang="zh-CN" dirty="0"/>
              <a:t>T</a:t>
            </a:r>
            <a:r>
              <a:rPr lang="zh-CN" altLang="zh-CN" dirty="0"/>
              <a:t>有</a:t>
            </a:r>
            <a:r>
              <a:rPr lang="en-US" altLang="zh-CN" dirty="0"/>
              <a:t>20</a:t>
            </a:r>
            <a:r>
              <a:rPr lang="zh-CN" altLang="zh-CN" dirty="0"/>
              <a:t>个度为</a:t>
            </a:r>
            <a:r>
              <a:rPr lang="en-US" altLang="zh-CN" dirty="0"/>
              <a:t>4</a:t>
            </a:r>
            <a:r>
              <a:rPr lang="zh-CN" altLang="zh-CN" dirty="0"/>
              <a:t>的结点，</a:t>
            </a:r>
            <a:r>
              <a:rPr lang="en-US" altLang="zh-CN" dirty="0"/>
              <a:t>10</a:t>
            </a:r>
            <a:r>
              <a:rPr lang="zh-CN" altLang="zh-CN" dirty="0"/>
              <a:t>个度为</a:t>
            </a:r>
            <a:r>
              <a:rPr lang="en-US" altLang="zh-CN" dirty="0"/>
              <a:t>3</a:t>
            </a:r>
            <a:r>
              <a:rPr lang="zh-CN" altLang="zh-CN" dirty="0"/>
              <a:t>的结点，</a:t>
            </a:r>
            <a:r>
              <a:rPr lang="en-US" altLang="zh-CN" dirty="0"/>
              <a:t>1</a:t>
            </a:r>
            <a:r>
              <a:rPr lang="zh-CN" altLang="zh-CN" dirty="0"/>
              <a:t>个度为</a:t>
            </a:r>
            <a:r>
              <a:rPr lang="en-US" altLang="zh-CN" dirty="0"/>
              <a:t>2</a:t>
            </a:r>
            <a:r>
              <a:rPr lang="zh-CN" altLang="zh-CN" dirty="0"/>
              <a:t>的结点，</a:t>
            </a:r>
            <a:r>
              <a:rPr lang="en-US" altLang="zh-CN" dirty="0"/>
              <a:t>10</a:t>
            </a:r>
            <a:r>
              <a:rPr lang="zh-CN" altLang="zh-CN" dirty="0"/>
              <a:t>个度为</a:t>
            </a:r>
            <a:r>
              <a:rPr lang="en-US" altLang="zh-CN" dirty="0"/>
              <a:t>1</a:t>
            </a:r>
            <a:r>
              <a:rPr lang="zh-CN" altLang="zh-CN" dirty="0"/>
              <a:t>的结点，则树</a:t>
            </a:r>
            <a:r>
              <a:rPr lang="en-US" altLang="zh-CN" dirty="0"/>
              <a:t>T</a:t>
            </a:r>
            <a:r>
              <a:rPr lang="zh-CN" altLang="zh-CN" dirty="0"/>
              <a:t>的结点个数</a:t>
            </a:r>
            <a:r>
              <a:rPr lang="zh-CN" altLang="zh-CN" dirty="0" smtClean="0"/>
              <a:t>为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123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marL="400050" lvl="1" indent="0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算出边数即可，节点数和边数</a:t>
            </a:r>
            <a:r>
              <a:rPr lang="en-US" altLang="zh-CN" dirty="0" smtClean="0">
                <a:solidFill>
                  <a:srgbClr val="FF0000"/>
                </a:solidFill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29543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二、</a:t>
            </a:r>
            <a:r>
              <a:rPr lang="zh-CN" altLang="zh-CN" dirty="0" smtClean="0"/>
              <a:t>辨析</a:t>
            </a:r>
            <a:r>
              <a:rPr lang="zh-CN" altLang="zh-CN" dirty="0"/>
              <a:t>与简答</a:t>
            </a:r>
            <a:r>
              <a:rPr lang="en-US" altLang="zh-CN" dirty="0"/>
              <a:t>(</a:t>
            </a:r>
            <a:r>
              <a:rPr lang="zh-CN" altLang="zh-CN" dirty="0"/>
              <a:t>共</a:t>
            </a:r>
            <a:r>
              <a:rPr lang="en-US" altLang="zh-CN" dirty="0"/>
              <a:t>32</a:t>
            </a:r>
            <a:r>
              <a:rPr lang="zh-CN" altLang="zh-CN" dirty="0"/>
              <a:t>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分）请谈谈循环队列和链表的优缺点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536575" lvl="0" indent="0" defTabSz="536575">
              <a:buNone/>
              <a:tabLst>
                <a:tab pos="536575" algn="l"/>
              </a:tabLst>
            </a:pPr>
            <a:r>
              <a:rPr lang="zh-CN" altLang="zh-CN" sz="1800" dirty="0" smtClean="0"/>
              <a:t>当</a:t>
            </a:r>
            <a:r>
              <a:rPr lang="zh-CN" altLang="zh-CN" sz="1800" dirty="0"/>
              <a:t>遇到如下情况时，应当使用哪一种数据结构</a:t>
            </a:r>
            <a:r>
              <a:rPr lang="zh-CN" altLang="zh-CN" sz="1800" dirty="0" smtClean="0"/>
              <a:t>？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情况</a:t>
            </a:r>
            <a:r>
              <a:rPr lang="zh-CN" altLang="zh-CN" sz="1800" dirty="0"/>
              <a:t>：</a:t>
            </a:r>
            <a:r>
              <a:rPr lang="zh-CN" altLang="zh-CN" sz="1800" dirty="0">
                <a:solidFill>
                  <a:srgbClr val="3333FF"/>
                </a:solidFill>
              </a:rPr>
              <a:t>你要维护食堂鸡腿饭的排队队伍，队伍有两种</a:t>
            </a:r>
            <a:r>
              <a:rPr lang="zh-CN" altLang="zh-CN" sz="1800" dirty="0" smtClean="0">
                <a:solidFill>
                  <a:srgbClr val="3333FF"/>
                </a:solidFill>
              </a:rPr>
              <a:t>操作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914400" lvl="1" indent="-377825">
              <a:buSzPct val="100000"/>
              <a:buFont typeface="+mj-lt"/>
              <a:buAutoNum type="alphaUcPeriod"/>
            </a:pPr>
            <a:r>
              <a:rPr lang="zh-CN" altLang="zh-CN" sz="1800" dirty="0" smtClean="0"/>
              <a:t>排</a:t>
            </a:r>
            <a:r>
              <a:rPr lang="zh-CN" altLang="zh-CN" sz="1800" dirty="0"/>
              <a:t>在队首的人出来打鸡腿饭后离开</a:t>
            </a:r>
            <a:r>
              <a:rPr lang="zh-CN" altLang="zh-CN" sz="1800" dirty="0" smtClean="0"/>
              <a:t>；</a:t>
            </a:r>
            <a:endParaRPr lang="en-US" altLang="zh-CN" sz="1800" dirty="0" smtClean="0"/>
          </a:p>
          <a:p>
            <a:pPr marL="914400" lvl="1" indent="-377825">
              <a:buSzPct val="100000"/>
              <a:buFont typeface="+mj-lt"/>
              <a:buAutoNum type="alphaUcPeriod"/>
            </a:pPr>
            <a:r>
              <a:rPr lang="zh-CN" altLang="zh-CN" sz="1800" dirty="0" smtClean="0"/>
              <a:t>一</a:t>
            </a:r>
            <a:r>
              <a:rPr lang="zh-CN" altLang="zh-CN" sz="1800" dirty="0"/>
              <a:t>个新来的人排在队尾。你知道食堂不太大，所以队伍的最大长度你可以估计出来。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9469" y="3429000"/>
            <a:ext cx="84250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循环队列：</a:t>
            </a:r>
            <a:endParaRPr lang="en-US" altLang="zh-CN" sz="16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可以循环利用</a:t>
            </a: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，消除假溢出，</a:t>
            </a: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支持随机访问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需要预先分配一块足够大的空间。只支持在两头插入删除。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endParaRPr lang="en-US" altLang="zh-CN" sz="16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链表：</a:t>
            </a:r>
            <a:endParaRPr lang="en-US" altLang="zh-CN" sz="16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优点：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支持删除某个特定节点或者这个节点后面插入新</a:t>
            </a: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需要预分配空间</a:t>
            </a: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。缺点：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不支持随机访问。如果每次删除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新增节点都删除</a:t>
            </a: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分配空间，效率就会比较低。遍历的速度一般不如顺序存储的数组。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</a:t>
            </a:r>
            <a:r>
              <a:rPr lang="zh-CN" altLang="zh-CN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29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2"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分）如何找出具有相同的中序序列和后序序列的所有二叉树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marL="514350" lvl="0" indent="-514350">
              <a:buFont typeface="+mj-lt"/>
              <a:buAutoNum type="arabicPeriod" startAt="2"/>
            </a:pP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</a:rPr>
              <a:t>参考答案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endParaRPr lang="zh-CN" altLang="zh-CN" dirty="0">
              <a:solidFill>
                <a:srgbClr val="FF0000"/>
              </a:solidFill>
            </a:endParaRPr>
          </a:p>
          <a:p>
            <a:pPr marL="914400" lvl="1" indent="-514350">
              <a:buSzPct val="100000"/>
              <a:buFont typeface="+mj-lt"/>
              <a:buAutoNum type="arabicPeriod"/>
            </a:pPr>
            <a:r>
              <a:rPr lang="zh-CN" altLang="zh-CN" sz="2800" dirty="0" smtClean="0">
                <a:solidFill>
                  <a:srgbClr val="FF0000"/>
                </a:solidFill>
              </a:rPr>
              <a:t>空</a:t>
            </a:r>
            <a:r>
              <a:rPr lang="zh-CN" altLang="zh-CN" sz="2800" dirty="0">
                <a:solidFill>
                  <a:srgbClr val="FF0000"/>
                </a:solidFill>
              </a:rPr>
              <a:t>二叉树；</a:t>
            </a:r>
          </a:p>
          <a:p>
            <a:pPr marL="914400" lvl="1" indent="-514350">
              <a:buSzPct val="100000"/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zh-CN" sz="2800" dirty="0" smtClean="0">
                <a:solidFill>
                  <a:srgbClr val="FF0000"/>
                </a:solidFill>
              </a:rPr>
              <a:t>所有</a:t>
            </a:r>
            <a:r>
              <a:rPr lang="zh-CN" altLang="zh-CN" sz="2800" dirty="0">
                <a:solidFill>
                  <a:srgbClr val="FF0000"/>
                </a:solidFill>
              </a:rPr>
              <a:t>结点均</a:t>
            </a:r>
            <a:r>
              <a:rPr lang="zh-CN" altLang="zh-CN" sz="2800" dirty="0" smtClean="0">
                <a:solidFill>
                  <a:srgbClr val="FF0000"/>
                </a:solidFill>
              </a:rPr>
              <a:t>无</a:t>
            </a:r>
            <a:r>
              <a:rPr lang="zh-CN" altLang="en-US" sz="2800" dirty="0" smtClean="0">
                <a:solidFill>
                  <a:srgbClr val="FF0000"/>
                </a:solidFill>
              </a:rPr>
              <a:t>右</a:t>
            </a:r>
            <a:r>
              <a:rPr lang="zh-CN" altLang="zh-CN" sz="2800" dirty="0" smtClean="0">
                <a:solidFill>
                  <a:srgbClr val="FF0000"/>
                </a:solidFill>
              </a:rPr>
              <a:t>子</a:t>
            </a:r>
            <a:r>
              <a:rPr lang="zh-CN" altLang="zh-CN" sz="2800" dirty="0">
                <a:solidFill>
                  <a:srgbClr val="FF0000"/>
                </a:solidFill>
              </a:rPr>
              <a:t>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3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3"/>
            </a:pPr>
            <a:r>
              <a:rPr lang="zh-CN" altLang="zh-CN" sz="2400" smtClean="0"/>
              <a:t>从空二叉树开始，将关键码</a:t>
            </a:r>
            <a:r>
              <a:rPr lang="en-US" altLang="zh-CN" sz="2400" smtClean="0"/>
              <a:t>{18,73,10,5,68,99,27,41,51,32,25}</a:t>
            </a:r>
            <a:r>
              <a:rPr lang="zh-CN" altLang="zh-CN" sz="2400" smtClean="0"/>
              <a:t>严格按照</a:t>
            </a:r>
            <a:r>
              <a:rPr lang="en-US" altLang="zh-CN" sz="2400" smtClean="0"/>
              <a:t>BST</a:t>
            </a:r>
            <a:r>
              <a:rPr lang="zh-CN" altLang="zh-CN" sz="2400" smtClean="0"/>
              <a:t>（二叉搜索树）的插入算法逐个插入</a:t>
            </a:r>
            <a:r>
              <a:rPr lang="en-US" altLang="zh-CN" sz="2400" smtClean="0"/>
              <a:t>BST</a:t>
            </a:r>
            <a:r>
              <a:rPr lang="zh-CN" altLang="zh-CN" sz="2400" smtClean="0"/>
              <a:t>， 画出这样构造出的</a:t>
            </a:r>
            <a:r>
              <a:rPr lang="en-US" altLang="zh-CN" sz="2400" smtClean="0"/>
              <a:t>BST</a:t>
            </a:r>
            <a:r>
              <a:rPr lang="zh-CN" altLang="zh-CN" sz="2400" smtClean="0"/>
              <a:t>树，并写出对该</a:t>
            </a:r>
            <a:r>
              <a:rPr lang="en-US" altLang="zh-CN" sz="2400" smtClean="0"/>
              <a:t>BST</a:t>
            </a:r>
            <a:r>
              <a:rPr lang="zh-CN" altLang="zh-CN" sz="2400" smtClean="0"/>
              <a:t>按照前序遍历得到的序列。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138" y="2492896"/>
            <a:ext cx="5275231" cy="37656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388" y="534021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前序遍历得到的序列是</a:t>
            </a:r>
            <a:r>
              <a:rPr lang="zh-CN" altLang="zh-CN" sz="20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73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lang="zh-CN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1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336987"/>
              </p:ext>
            </p:extLst>
          </p:nvPr>
        </p:nvGraphicFramePr>
        <p:xfrm>
          <a:off x="179512" y="5157192"/>
          <a:ext cx="8640961" cy="10298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4667">
                  <a:extLst>
                    <a:ext uri="{9D8B030D-6E8A-4147-A177-3AD203B41FA5}">
                      <a16:colId xmlns:a16="http://schemas.microsoft.com/office/drawing/2014/main" val="4029766373"/>
                    </a:ext>
                  </a:extLst>
                </a:gridCol>
                <a:gridCol w="718928">
                  <a:extLst>
                    <a:ext uri="{9D8B030D-6E8A-4147-A177-3AD203B41FA5}">
                      <a16:colId xmlns:a16="http://schemas.microsoft.com/office/drawing/2014/main" val="4006581585"/>
                    </a:ext>
                  </a:extLst>
                </a:gridCol>
                <a:gridCol w="718928">
                  <a:extLst>
                    <a:ext uri="{9D8B030D-6E8A-4147-A177-3AD203B41FA5}">
                      <a16:colId xmlns:a16="http://schemas.microsoft.com/office/drawing/2014/main" val="2027330618"/>
                    </a:ext>
                  </a:extLst>
                </a:gridCol>
                <a:gridCol w="725841">
                  <a:extLst>
                    <a:ext uri="{9D8B030D-6E8A-4147-A177-3AD203B41FA5}">
                      <a16:colId xmlns:a16="http://schemas.microsoft.com/office/drawing/2014/main" val="4142071050"/>
                    </a:ext>
                  </a:extLst>
                </a:gridCol>
                <a:gridCol w="722385">
                  <a:extLst>
                    <a:ext uri="{9D8B030D-6E8A-4147-A177-3AD203B41FA5}">
                      <a16:colId xmlns:a16="http://schemas.microsoft.com/office/drawing/2014/main" val="137797228"/>
                    </a:ext>
                  </a:extLst>
                </a:gridCol>
                <a:gridCol w="725841">
                  <a:extLst>
                    <a:ext uri="{9D8B030D-6E8A-4147-A177-3AD203B41FA5}">
                      <a16:colId xmlns:a16="http://schemas.microsoft.com/office/drawing/2014/main" val="2521402275"/>
                    </a:ext>
                  </a:extLst>
                </a:gridCol>
                <a:gridCol w="722385">
                  <a:extLst>
                    <a:ext uri="{9D8B030D-6E8A-4147-A177-3AD203B41FA5}">
                      <a16:colId xmlns:a16="http://schemas.microsoft.com/office/drawing/2014/main" val="3477356095"/>
                    </a:ext>
                  </a:extLst>
                </a:gridCol>
                <a:gridCol w="732753">
                  <a:extLst>
                    <a:ext uri="{9D8B030D-6E8A-4147-A177-3AD203B41FA5}">
                      <a16:colId xmlns:a16="http://schemas.microsoft.com/office/drawing/2014/main" val="1522070257"/>
                    </a:ext>
                  </a:extLst>
                </a:gridCol>
                <a:gridCol w="732753">
                  <a:extLst>
                    <a:ext uri="{9D8B030D-6E8A-4147-A177-3AD203B41FA5}">
                      <a16:colId xmlns:a16="http://schemas.microsoft.com/office/drawing/2014/main" val="3745429560"/>
                    </a:ext>
                  </a:extLst>
                </a:gridCol>
                <a:gridCol w="725841">
                  <a:extLst>
                    <a:ext uri="{9D8B030D-6E8A-4147-A177-3AD203B41FA5}">
                      <a16:colId xmlns:a16="http://schemas.microsoft.com/office/drawing/2014/main" val="3519425105"/>
                    </a:ext>
                  </a:extLst>
                </a:gridCol>
                <a:gridCol w="860639">
                  <a:extLst>
                    <a:ext uri="{9D8B030D-6E8A-4147-A177-3AD203B41FA5}">
                      <a16:colId xmlns:a16="http://schemas.microsoft.com/office/drawing/2014/main" val="1622203290"/>
                    </a:ext>
                  </a:extLst>
                </a:gridCol>
              </a:tblGrid>
              <a:tr h="3432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i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4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5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6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7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8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9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883413"/>
                  </a:ext>
                </a:extLst>
              </a:tr>
              <a:tr h="3432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P[i]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b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c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d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b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c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b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747215"/>
                  </a:ext>
                </a:extLst>
              </a:tr>
              <a:tr h="34327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next[i]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-1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-1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65337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0884" y="116632"/>
            <a:ext cx="8955612" cy="4968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4"/>
            </a:pPr>
            <a:r>
              <a:rPr lang="zh-CN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分）以下是计算模式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向量的算法：</a:t>
            </a:r>
            <a:endParaRPr lang="zh-CN" altLang="en-US" sz="300" dirty="0"/>
          </a:p>
          <a:p>
            <a:pPr lvl="0" indent="200025">
              <a:spcBef>
                <a:spcPts val="1200"/>
              </a:spcBef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findNext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(string P) {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0,  k = -1;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P.length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next = new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[m];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next[0] = -1;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while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&lt;m) {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while (k &gt;= 0 &amp;&amp; P[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!= P[k])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k = next[k];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++, k++;</a:t>
            </a:r>
            <a:endParaRPr lang="en-US" altLang="zh-CN" sz="300" dirty="0"/>
          </a:p>
          <a:p>
            <a:pPr lvl="4" indent="-38100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m) break;</a:t>
            </a:r>
            <a:endParaRPr lang="en-US" altLang="zh-CN" sz="300" dirty="0"/>
          </a:p>
          <a:p>
            <a:pPr lvl="4" indent="-38100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(P[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== P[k])</a:t>
            </a:r>
            <a:endParaRPr lang="en-US" altLang="zh-CN" sz="300" dirty="0"/>
          </a:p>
          <a:p>
            <a:pPr lvl="4" indent="-38100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next[k]; </a:t>
            </a:r>
            <a:endParaRPr lang="en-US" altLang="zh-CN" sz="300" dirty="0"/>
          </a:p>
          <a:p>
            <a:pPr lvl="4" indent="-38100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endParaRPr lang="en-US" altLang="zh-CN" sz="300" dirty="0"/>
          </a:p>
          <a:p>
            <a:pPr lvl="4" indent="-38100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next[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] = k;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next;</a:t>
            </a:r>
            <a:endParaRPr lang="en-US" altLang="zh-CN" sz="300" dirty="0"/>
          </a:p>
          <a:p>
            <a:pPr lvl="0" indent="200025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300" dirty="0"/>
          </a:p>
          <a:p>
            <a:pPr lvl="0" indent="200025"/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采用上述算法，计算模式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P="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abcdaabcab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</a:t>
            </a:r>
            <a:r>
              <a:rPr lang="zh-CN" altLang="en-US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向量。</a:t>
            </a:r>
            <a:endParaRPr lang="zh-CN" altLang="en-US" sz="300" dirty="0"/>
          </a:p>
        </p:txBody>
      </p:sp>
    </p:spTree>
    <p:extLst>
      <p:ext uri="{BB962C8B-B14F-4D97-AF65-F5344CB8AC3E}">
        <p14:creationId xmlns:p14="http://schemas.microsoft.com/office/powerpoint/2010/main" val="31033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 startAt="5"/>
            </a:pPr>
            <a:r>
              <a:rPr lang="zh-CN" altLang="zh-CN" sz="2400" dirty="0"/>
              <a:t>（</a:t>
            </a:r>
            <a:r>
              <a:rPr lang="en-US" altLang="zh-CN" sz="2400" dirty="0"/>
              <a:t>6</a:t>
            </a:r>
            <a:r>
              <a:rPr lang="zh-CN" altLang="zh-CN" sz="2400" dirty="0"/>
              <a:t>分）数组</a:t>
            </a:r>
            <a:r>
              <a:rPr lang="en-US" altLang="zh-CN" sz="2400" dirty="0"/>
              <a:t>{23, 17, 14, 6 ,13, 10, 1, 5, 8, 12}</a:t>
            </a:r>
            <a:r>
              <a:rPr lang="zh-CN" altLang="zh-CN" sz="2400" dirty="0"/>
              <a:t>是否为一个最大值堆？若是，请说明理由，否则请严格按照筛选法建堆的过程将其调整成为最大值堆，并画出逐步调整建堆的过程。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1800" dirty="0" smtClean="0"/>
              <a:t>参考</a:t>
            </a:r>
            <a:r>
              <a:rPr lang="zh-CN" altLang="zh-CN" sz="1800" dirty="0"/>
              <a:t>答案：否。结点</a:t>
            </a:r>
            <a:r>
              <a:rPr lang="en-US" altLang="zh-CN" sz="1800" dirty="0"/>
              <a:t>6</a:t>
            </a:r>
            <a:r>
              <a:rPr lang="zh-CN" altLang="zh-CN" sz="1800" dirty="0"/>
              <a:t>比右儿子</a:t>
            </a:r>
            <a:r>
              <a:rPr lang="en-US" altLang="zh-CN" sz="1800" dirty="0"/>
              <a:t>8</a:t>
            </a:r>
            <a:r>
              <a:rPr lang="zh-CN" altLang="zh-CN" sz="1800" dirty="0"/>
              <a:t>要小，所在子树不满足最大值堆的性质。（</a:t>
            </a:r>
            <a:r>
              <a:rPr lang="en-US" altLang="zh-CN" sz="1800" dirty="0"/>
              <a:t>2</a:t>
            </a:r>
            <a:r>
              <a:rPr lang="zh-CN" altLang="zh-CN" sz="1800" dirty="0"/>
              <a:t>分）</a:t>
            </a:r>
          </a:p>
          <a:p>
            <a:pPr marL="0" indent="0">
              <a:buNone/>
            </a:pPr>
            <a:r>
              <a:rPr lang="zh-CN" altLang="zh-CN" sz="1800" dirty="0"/>
              <a:t>调整过程，从结点</a:t>
            </a:r>
            <a:r>
              <a:rPr lang="en-US" altLang="zh-CN" sz="1800" dirty="0" smtClean="0"/>
              <a:t>13</a:t>
            </a:r>
            <a:r>
              <a:rPr lang="zh-CN" altLang="zh-CN" sz="1800" dirty="0" smtClean="0"/>
              <a:t>开始</a:t>
            </a:r>
            <a:r>
              <a:rPr lang="zh-CN" altLang="zh-CN" sz="1800" dirty="0"/>
              <a:t>从右往左执行一系列</a:t>
            </a:r>
            <a:r>
              <a:rPr lang="en-US" altLang="zh-CN" sz="1800" dirty="0"/>
              <a:t>sift-down</a:t>
            </a:r>
            <a:r>
              <a:rPr lang="zh-CN" altLang="zh-CN" sz="1800" dirty="0"/>
              <a:t>操作（</a:t>
            </a:r>
            <a:r>
              <a:rPr lang="en-US" altLang="zh-CN" sz="1800" dirty="0"/>
              <a:t>2</a:t>
            </a:r>
            <a:r>
              <a:rPr lang="zh-CN" altLang="zh-CN" sz="1800" dirty="0"/>
              <a:t>分），用虚线或其他方法标出比较操作（</a:t>
            </a:r>
            <a:r>
              <a:rPr lang="en-US" altLang="zh-CN" sz="1800" dirty="0"/>
              <a:t>2</a:t>
            </a:r>
            <a:r>
              <a:rPr lang="zh-CN" altLang="zh-CN" sz="1800" dirty="0"/>
              <a:t>分），在结点</a:t>
            </a:r>
            <a:r>
              <a:rPr lang="en-US" altLang="zh-CN" sz="1800" dirty="0"/>
              <a:t>6</a:t>
            </a:r>
            <a:r>
              <a:rPr lang="zh-CN" altLang="zh-CN" sz="1800" dirty="0"/>
              <a:t>需要与结点</a:t>
            </a:r>
            <a:r>
              <a:rPr lang="en-US" altLang="zh-CN" sz="1800" dirty="0"/>
              <a:t>8</a:t>
            </a:r>
            <a:r>
              <a:rPr lang="zh-CN" altLang="zh-CN" sz="1800" dirty="0"/>
              <a:t>交换（</a:t>
            </a:r>
            <a:r>
              <a:rPr lang="en-US" altLang="zh-CN" sz="1800" dirty="0"/>
              <a:t>2</a:t>
            </a:r>
            <a:r>
              <a:rPr lang="zh-CN" altLang="zh-CN" sz="1800" dirty="0"/>
              <a:t>分）。</a:t>
            </a:r>
          </a:p>
          <a:p>
            <a:endParaRPr lang="zh-CN" altLang="en-US" sz="24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420888"/>
            <a:ext cx="3600400" cy="29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6"/>
            </a:pPr>
            <a:r>
              <a:rPr lang="zh-CN" altLang="zh-CN" sz="2000" dirty="0" smtClean="0"/>
              <a:t>对</a:t>
            </a:r>
            <a:r>
              <a:rPr lang="zh-CN" altLang="zh-CN" sz="2000" dirty="0"/>
              <a:t>下列</a:t>
            </a:r>
            <a:r>
              <a:rPr lang="en-US" altLang="zh-CN" sz="2000" dirty="0"/>
              <a:t>15</a:t>
            </a:r>
            <a:r>
              <a:rPr lang="zh-CN" altLang="zh-CN" sz="2000" dirty="0"/>
              <a:t>个等价对进行合并，给出所得等价类树的图示。在初始情况下，集合中的每个元素分别在独立的等价类中。使用重量权衡合并规则，合并时子树结点少的并入结点数多的那棵（多的那个作为新树根，少的那个根作为新根的直接子结点）；若两棵树规模同样大，则把根值较大的并入根值较小（新树根取值小的）。同时，采用路径压缩优化。</a:t>
            </a:r>
          </a:p>
          <a:p>
            <a:pPr marL="449263" indent="0">
              <a:buNone/>
            </a:pPr>
            <a:r>
              <a:rPr lang="en-US" altLang="zh-CN" sz="2000" dirty="0"/>
              <a:t>(0,2) (1,2) (3,4) (3,1) (3,5) (9,11) (12,14) (3,9) (4,14) (6,7) (8,10) (8,7) (7,0) (10,15) (10,13)</a:t>
            </a:r>
            <a:endParaRPr lang="zh-CN" altLang="zh-CN" sz="2000" dirty="0"/>
          </a:p>
          <a:p>
            <a:endParaRPr lang="zh-CN" altLang="en-US" sz="2000" dirty="0"/>
          </a:p>
        </p:txBody>
      </p:sp>
      <p:pic>
        <p:nvPicPr>
          <p:cNvPr id="4" name="图片 3" descr="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6480720" cy="16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9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zh-CN" altLang="en-US" dirty="0" smtClean="0"/>
              <a:t>三、</a:t>
            </a:r>
            <a:r>
              <a:rPr lang="zh-CN" altLang="zh-CN" dirty="0" smtClean="0"/>
              <a:t>算法填空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832717"/>
            <a:ext cx="6404878" cy="34872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18" y="4319971"/>
            <a:ext cx="5862877" cy="230005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611560" y="1628800"/>
            <a:ext cx="6116847" cy="18722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11560" y="4300653"/>
            <a:ext cx="6116847" cy="2304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11560" y="3501008"/>
            <a:ext cx="6116847" cy="792000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 txBox="1">
            <a:spLocks noGrp="1"/>
          </p:cNvSpPr>
          <p:nvPr/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B277028-961F-4180-ABB9-553E119C749D}" type="slidenum">
              <a:rPr lang="ar-SA" altLang="zh-CN" sz="1400" b="0">
                <a:solidFill>
                  <a:schemeClr val="bg1"/>
                </a:solidFill>
                <a:latin typeface="Arial" panose="020B0604020202020204" pitchFamily="34" charset="0"/>
              </a:rPr>
              <a:pPr algn="r" rtl="1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zh-CN" altLang="en-US" sz="1400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908050"/>
            <a:ext cx="8640763" cy="5545138"/>
          </a:xfrm>
        </p:spPr>
        <p:txBody>
          <a:bodyPr/>
          <a:lstStyle/>
          <a:p>
            <a:pPr marL="571500" indent="-571500">
              <a:lnSpc>
                <a:spcPct val="200000"/>
              </a:lnSpc>
              <a:buFont typeface="+mj-ea"/>
              <a:buAutoNum type="ea1JpnChsDbPeriod"/>
              <a:defRPr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(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辨析与简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(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算法设计与实现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200000"/>
              </a:lnSpc>
              <a:buFont typeface="+mj-ea"/>
              <a:buAutoNum type="ea1JpnChsDbPeriod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分析证明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71500" indent="-571500">
              <a:buFont typeface="+mj-ea"/>
              <a:buAutoNum type="ea1JpnChsDbPeriod"/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6" y="0"/>
            <a:ext cx="6156176" cy="66346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11960" y="1420333"/>
            <a:ext cx="225050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1800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Cstack.push</a:t>
            </a:r>
            <a:r>
              <a:rPr lang="en-US" altLang="zh-CN" sz="18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(cur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8184" y="2307100"/>
            <a:ext cx="20778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&lt; nodes[</a:t>
            </a:r>
            <a:r>
              <a:rPr lang="en-US" altLang="zh-CN" sz="18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].degree()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3473624" y="2929586"/>
            <a:ext cx="30060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temp1-&gt;</a:t>
            </a:r>
            <a:r>
              <a:rPr lang="en-US" altLang="zh-CN" sz="18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setSibling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(temp2);</a:t>
            </a:r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3491880" y="3573016"/>
            <a:ext cx="51264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cur-&gt;</a:t>
            </a:r>
            <a:r>
              <a:rPr lang="en-US" altLang="zh-CN" sz="18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setChild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(temp2); </a:t>
            </a:r>
            <a:r>
              <a:rPr lang="zh-CN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cur-&gt;</a:t>
            </a:r>
            <a:r>
              <a:rPr lang="en-US" altLang="zh-CN" sz="18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setChild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(temp1);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059832" y="5356367"/>
            <a:ext cx="233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cur-&gt;</a:t>
            </a:r>
            <a:r>
              <a:rPr lang="en-US" altLang="zh-CN" sz="18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setSibling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(temp2)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12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63" y="980728"/>
            <a:ext cx="8611074" cy="444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zh-CN" altLang="zh-CN" dirty="0" smtClean="0"/>
              <a:t>算法</a:t>
            </a:r>
            <a:r>
              <a:rPr lang="zh-CN" altLang="zh-CN" dirty="0"/>
              <a:t>设计与实现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sz="2400" dirty="0"/>
              <a:t>（</a:t>
            </a:r>
            <a:r>
              <a:rPr lang="en-US" altLang="zh-CN" sz="2400" dirty="0"/>
              <a:t>8</a:t>
            </a:r>
            <a:r>
              <a:rPr lang="zh-CN" altLang="zh-CN" sz="2400" dirty="0"/>
              <a:t>分） 现有两个满足先进先出原则的队列</a:t>
            </a:r>
            <a:r>
              <a:rPr lang="en-US" altLang="zh-CN" sz="2400" dirty="0"/>
              <a:t>A</a:t>
            </a:r>
            <a:r>
              <a:rPr lang="zh-CN" altLang="zh-CN" sz="2400" dirty="0"/>
              <a:t>和</a:t>
            </a:r>
            <a:r>
              <a:rPr lang="en-US" altLang="zh-CN" sz="2400" dirty="0"/>
              <a:t>B</a:t>
            </a:r>
            <a:r>
              <a:rPr lang="zh-CN" altLang="zh-CN" sz="2400" dirty="0"/>
              <a:t>，在队列上可进行以下</a:t>
            </a:r>
            <a:r>
              <a:rPr lang="en-US" altLang="zh-CN" sz="2400" dirty="0"/>
              <a:t>4</a:t>
            </a:r>
            <a:r>
              <a:rPr lang="zh-CN" altLang="zh-CN" sz="2400" dirty="0"/>
              <a:t>个操作：</a:t>
            </a:r>
          </a:p>
          <a:p>
            <a:pPr marL="400050" lvl="1" indent="0">
              <a:buNone/>
            </a:pPr>
            <a:r>
              <a:rPr lang="en-US" altLang="zh-CN" sz="2000" dirty="0"/>
              <a:t>front(): </a:t>
            </a:r>
            <a:r>
              <a:rPr lang="zh-CN" altLang="zh-CN" sz="2000" dirty="0"/>
              <a:t>获得队首元素</a:t>
            </a:r>
          </a:p>
          <a:p>
            <a:pPr marL="400050" lvl="1" indent="0">
              <a:buNone/>
            </a:pPr>
            <a:r>
              <a:rPr lang="en-US" altLang="zh-CN" sz="2000" dirty="0" err="1"/>
              <a:t>push_back</a:t>
            </a:r>
            <a:r>
              <a:rPr lang="en-US" altLang="zh-CN" sz="2000" dirty="0"/>
              <a:t>(T x)</a:t>
            </a:r>
            <a:r>
              <a:rPr lang="zh-CN" altLang="zh-CN" sz="2000" dirty="0"/>
              <a:t>：把元素</a:t>
            </a:r>
            <a:r>
              <a:rPr lang="en-US" altLang="zh-CN" sz="2000" dirty="0"/>
              <a:t>x</a:t>
            </a:r>
            <a:r>
              <a:rPr lang="zh-CN" altLang="zh-CN" sz="2000" dirty="0"/>
              <a:t>插到队尾。</a:t>
            </a:r>
          </a:p>
          <a:p>
            <a:pPr marL="400050" lvl="1" indent="0">
              <a:buNone/>
            </a:pPr>
            <a:r>
              <a:rPr lang="en-US" altLang="zh-CN" sz="2000" dirty="0" err="1"/>
              <a:t>pop_front</a:t>
            </a:r>
            <a:r>
              <a:rPr lang="en-US" altLang="zh-CN" sz="2000" dirty="0"/>
              <a:t>(): </a:t>
            </a:r>
            <a:r>
              <a:rPr lang="zh-CN" altLang="zh-CN" sz="2000" dirty="0"/>
              <a:t>删除队首元素。</a:t>
            </a:r>
          </a:p>
          <a:p>
            <a:pPr marL="400050" lvl="1" indent="0">
              <a:buNone/>
            </a:pPr>
            <a:r>
              <a:rPr lang="en-US" altLang="zh-CN" sz="2000" dirty="0"/>
              <a:t>empty(): </a:t>
            </a:r>
            <a:r>
              <a:rPr lang="zh-CN" altLang="zh-CN" sz="2000" dirty="0"/>
              <a:t>判断是否为空。</a:t>
            </a:r>
          </a:p>
          <a:p>
            <a:pPr marL="400050" lvl="1" indent="0">
              <a:buNone/>
            </a:pPr>
            <a:r>
              <a:rPr lang="zh-CN" altLang="zh-CN" sz="2000" dirty="0"/>
              <a:t>请用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B</a:t>
            </a:r>
            <a:r>
              <a:rPr lang="zh-CN" altLang="zh-CN" sz="2000" dirty="0"/>
              <a:t>模拟一个栈的</a:t>
            </a:r>
            <a:r>
              <a:rPr lang="en-US" altLang="zh-CN" sz="2000" dirty="0"/>
              <a:t>4</a:t>
            </a:r>
            <a:r>
              <a:rPr lang="zh-CN" altLang="zh-CN" sz="2000" dirty="0"/>
              <a:t>个操作：</a:t>
            </a:r>
            <a:r>
              <a:rPr lang="en-US" altLang="zh-CN" sz="2000" dirty="0"/>
              <a:t>top()</a:t>
            </a:r>
            <a:r>
              <a:rPr lang="zh-CN" altLang="zh-CN" sz="2000" dirty="0"/>
              <a:t>，</a:t>
            </a:r>
            <a:r>
              <a:rPr lang="en-US" altLang="zh-CN" sz="2000" dirty="0"/>
              <a:t>pop()</a:t>
            </a:r>
            <a:r>
              <a:rPr lang="zh-CN" altLang="zh-CN" sz="2000" dirty="0"/>
              <a:t>，</a:t>
            </a:r>
            <a:r>
              <a:rPr lang="en-US" altLang="zh-CN" sz="2000" dirty="0"/>
              <a:t>push()</a:t>
            </a:r>
            <a:r>
              <a:rPr lang="zh-CN" altLang="zh-CN" sz="2000" dirty="0"/>
              <a:t>，</a:t>
            </a:r>
            <a:r>
              <a:rPr lang="en-US" altLang="zh-CN" sz="2000" dirty="0"/>
              <a:t>empty()</a:t>
            </a:r>
            <a:r>
              <a:rPr lang="zh-CN" altLang="zh-CN" sz="2000" dirty="0"/>
              <a:t>。只要给出实现栈操作的基本思想，对时间效率无具体要求。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5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9" y="908050"/>
            <a:ext cx="8496944" cy="55451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/>
              <a:t>参考答案：</a:t>
            </a:r>
          </a:p>
          <a:p>
            <a:r>
              <a:rPr lang="zh-CN" altLang="zh-CN" sz="1800" dirty="0"/>
              <a:t>算法保证队列</a:t>
            </a:r>
            <a:r>
              <a:rPr lang="en-US" altLang="zh-CN" sz="1800" dirty="0"/>
              <a:t>A, B</a:t>
            </a:r>
            <a:r>
              <a:rPr lang="zh-CN" altLang="zh-CN" sz="1800" dirty="0"/>
              <a:t>至少有一个为空。使用</a:t>
            </a:r>
            <a:r>
              <a:rPr lang="en-US" altLang="zh-CN" sz="1800" dirty="0"/>
              <a:t>Empty()</a:t>
            </a:r>
            <a:r>
              <a:rPr lang="zh-CN" altLang="zh-CN" sz="1800" dirty="0"/>
              <a:t>操作可以确定哪一个是空的</a:t>
            </a:r>
            <a:r>
              <a:rPr lang="zh-CN" altLang="zh-CN" sz="1800" dirty="0" smtClean="0"/>
              <a:t>。所以</a:t>
            </a:r>
            <a:r>
              <a:rPr lang="zh-CN" altLang="zh-CN" sz="1800" dirty="0"/>
              <a:t>不妨令</a:t>
            </a:r>
            <a:r>
              <a:rPr lang="en-US" altLang="zh-CN" sz="1800" dirty="0"/>
              <a:t>B</a:t>
            </a:r>
            <a:r>
              <a:rPr lang="zh-CN" altLang="zh-CN" sz="1800" dirty="0"/>
              <a:t>队列一直是空的。</a:t>
            </a:r>
          </a:p>
          <a:p>
            <a:pPr>
              <a:buFont typeface="+mj-lt"/>
              <a:buAutoNum type="arabicPeriod"/>
            </a:pPr>
            <a:r>
              <a:rPr lang="en-US" altLang="zh-CN" sz="1800" dirty="0">
                <a:solidFill>
                  <a:srgbClr val="FF0000"/>
                </a:solidFill>
              </a:rPr>
              <a:t>Push</a:t>
            </a:r>
            <a:r>
              <a:rPr lang="zh-CN" altLang="zh-CN" sz="1800" dirty="0" smtClean="0">
                <a:solidFill>
                  <a:srgbClr val="FF0000"/>
                </a:solidFill>
              </a:rPr>
              <a:t>操作：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zh-CN" sz="1800" dirty="0"/>
              <a:t>把元素插入到</a:t>
            </a:r>
            <a:r>
              <a:rPr lang="en-US" altLang="zh-CN" sz="1800" dirty="0"/>
              <a:t>A</a:t>
            </a:r>
            <a:r>
              <a:rPr lang="zh-CN" altLang="zh-CN" sz="1800" dirty="0"/>
              <a:t>。</a:t>
            </a:r>
          </a:p>
          <a:p>
            <a:pPr>
              <a:buFont typeface="+mj-lt"/>
              <a:buAutoNum type="arabicPeriod" startAt="2"/>
            </a:pPr>
            <a:r>
              <a:rPr lang="en-US" altLang="zh-CN" sz="1800" dirty="0">
                <a:solidFill>
                  <a:srgbClr val="FF0000"/>
                </a:solidFill>
              </a:rPr>
              <a:t>pop</a:t>
            </a:r>
            <a:r>
              <a:rPr lang="zh-CN" altLang="zh-CN" sz="1800" dirty="0" smtClean="0">
                <a:solidFill>
                  <a:srgbClr val="FF0000"/>
                </a:solidFill>
              </a:rPr>
              <a:t>操作：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	step 1.</a:t>
            </a:r>
            <a:r>
              <a:rPr lang="zh-CN" altLang="zh-CN" sz="1800" dirty="0"/>
              <a:t>让</a:t>
            </a:r>
            <a:r>
              <a:rPr lang="en-US" altLang="zh-CN" sz="1800" dirty="0"/>
              <a:t>A</a:t>
            </a:r>
            <a:r>
              <a:rPr lang="zh-CN" altLang="zh-CN" sz="1800" dirty="0"/>
              <a:t>弹出一个元素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</a:t>
            </a:r>
            <a:r>
              <a:rPr lang="zh-CN" altLang="zh-CN" sz="1800" dirty="0" smtClean="0"/>
              <a:t>若</a:t>
            </a:r>
            <a:r>
              <a:rPr lang="zh-CN" altLang="zh-CN" sz="1800" dirty="0"/>
              <a:t>这是</a:t>
            </a:r>
            <a:r>
              <a:rPr lang="en-US" altLang="zh-CN" sz="1800" dirty="0"/>
              <a:t>A</a:t>
            </a:r>
            <a:r>
              <a:rPr lang="zh-CN" altLang="zh-CN" sz="1800" dirty="0"/>
              <a:t>最后一个元素（用</a:t>
            </a:r>
            <a:r>
              <a:rPr lang="en-US" altLang="zh-CN" sz="1800" dirty="0" err="1"/>
              <a:t>A.empty</a:t>
            </a:r>
            <a:r>
              <a:rPr lang="en-US" altLang="zh-CN" sz="1800" dirty="0"/>
              <a:t>()</a:t>
            </a:r>
            <a:r>
              <a:rPr lang="zh-CN" altLang="zh-CN" sz="1800" dirty="0"/>
              <a:t>判断） ，则结束</a:t>
            </a:r>
            <a:r>
              <a:rPr lang="en-US" altLang="zh-CN" sz="1800" dirty="0"/>
              <a:t>pop</a:t>
            </a:r>
            <a:r>
              <a:rPr lang="zh-CN" altLang="zh-CN" sz="1800" dirty="0"/>
              <a:t>操作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</a:t>
            </a:r>
            <a:r>
              <a:rPr lang="zh-CN" altLang="zh-CN" sz="1800" dirty="0" smtClean="0"/>
              <a:t>否则</a:t>
            </a:r>
            <a:r>
              <a:rPr lang="zh-CN" altLang="zh-CN" sz="1800" dirty="0"/>
              <a:t>把这个元素加入到</a:t>
            </a:r>
            <a:r>
              <a:rPr lang="en-US" altLang="zh-CN" sz="1800" dirty="0"/>
              <a:t>B</a:t>
            </a:r>
            <a:r>
              <a:rPr lang="zh-CN" altLang="zh-CN" sz="1800" dirty="0"/>
              <a:t>中，并返回</a:t>
            </a:r>
            <a:r>
              <a:rPr lang="en-US" altLang="zh-CN" sz="1800" dirty="0"/>
              <a:t>step1</a:t>
            </a:r>
            <a:endParaRPr lang="zh-CN" altLang="zh-CN" sz="1800" dirty="0"/>
          </a:p>
          <a:p>
            <a:pPr>
              <a:buFont typeface="+mj-lt"/>
              <a:buAutoNum type="arabicPeriod" startAt="3"/>
            </a:pPr>
            <a:r>
              <a:rPr lang="en-US" altLang="zh-CN" sz="1800" dirty="0">
                <a:solidFill>
                  <a:srgbClr val="FF0000"/>
                </a:solidFill>
              </a:rPr>
              <a:t>top</a:t>
            </a:r>
            <a:r>
              <a:rPr lang="zh-CN" altLang="zh-CN" sz="1800" dirty="0" smtClean="0">
                <a:solidFill>
                  <a:srgbClr val="FF0000"/>
                </a:solidFill>
              </a:rPr>
              <a:t>操作：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zh-CN" sz="1800" dirty="0"/>
              <a:t>和</a:t>
            </a:r>
            <a:r>
              <a:rPr lang="en-US" altLang="zh-CN" sz="1800" dirty="0"/>
              <a:t>pop</a:t>
            </a:r>
            <a:r>
              <a:rPr lang="zh-CN" altLang="zh-CN" sz="1800" dirty="0"/>
              <a:t>操作类似，只是返回</a:t>
            </a:r>
            <a:r>
              <a:rPr lang="en-US" altLang="zh-CN" sz="1800" dirty="0"/>
              <a:t>A</a:t>
            </a:r>
            <a:r>
              <a:rPr lang="zh-CN" altLang="zh-CN" sz="1800" dirty="0"/>
              <a:t>的最后一个元素</a:t>
            </a:r>
          </a:p>
          <a:p>
            <a:pPr>
              <a:buFont typeface="+mj-lt"/>
              <a:buAutoNum type="arabicPeriod" startAt="4"/>
            </a:pPr>
            <a:r>
              <a:rPr lang="en-US" altLang="zh-CN" sz="1800" dirty="0">
                <a:solidFill>
                  <a:srgbClr val="FF0000"/>
                </a:solidFill>
              </a:rPr>
              <a:t>empty</a:t>
            </a:r>
            <a:r>
              <a:rPr lang="en-US" altLang="zh-CN" sz="1800" dirty="0" smtClean="0">
                <a:solidFill>
                  <a:srgbClr val="FF0000"/>
                </a:solidFill>
              </a:rPr>
              <a:t>():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zh-CN" sz="1800" dirty="0"/>
              <a:t>判断</a:t>
            </a:r>
            <a:r>
              <a:rPr lang="en-US" altLang="zh-CN" sz="1800" dirty="0"/>
              <a:t>A</a:t>
            </a:r>
            <a:r>
              <a:rPr lang="zh-CN" altLang="zh-CN" sz="1800" dirty="0"/>
              <a:t>和</a:t>
            </a:r>
            <a:r>
              <a:rPr lang="en-US" altLang="zh-CN" sz="1800" dirty="0"/>
              <a:t>B</a:t>
            </a:r>
            <a:r>
              <a:rPr lang="zh-CN" altLang="zh-CN" sz="1800" dirty="0"/>
              <a:t>是否均为</a:t>
            </a:r>
            <a:r>
              <a:rPr lang="en-US" altLang="zh-CN" sz="1800" dirty="0"/>
              <a:t>empty().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77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2"/>
            </a:pPr>
            <a:r>
              <a:rPr lang="zh-CN" altLang="zh-CN" sz="2000" dirty="0"/>
              <a:t>（</a:t>
            </a:r>
            <a:r>
              <a:rPr lang="en-US" altLang="zh-CN" sz="2000" dirty="0"/>
              <a:t>8</a:t>
            </a:r>
            <a:r>
              <a:rPr lang="zh-CN" altLang="zh-CN" sz="2000" dirty="0"/>
              <a:t>分） 对于两个串</a:t>
            </a:r>
            <a:r>
              <a:rPr lang="en-US" altLang="zh-CN" sz="2000" dirty="0"/>
              <a:t>A</a:t>
            </a:r>
            <a:r>
              <a:rPr lang="zh-CN" altLang="zh-CN" sz="2000" dirty="0"/>
              <a:t>和</a:t>
            </a:r>
            <a:r>
              <a:rPr lang="en-US" altLang="zh-CN" sz="2000" dirty="0"/>
              <a:t>B </a:t>
            </a:r>
            <a:r>
              <a:rPr lang="zh-CN" altLang="zh-CN" sz="2000" dirty="0"/>
              <a:t>，给出一种算法使得能够保证正确地求出最大的</a:t>
            </a:r>
            <a:r>
              <a:rPr lang="en-US" altLang="zh-CN" sz="2000" dirty="0"/>
              <a:t>L</a:t>
            </a:r>
            <a:r>
              <a:rPr lang="zh-CN" altLang="zh-CN" sz="2000" dirty="0"/>
              <a:t>值，使得</a:t>
            </a:r>
            <a:r>
              <a:rPr lang="en-US" altLang="zh-CN" sz="2000" dirty="0"/>
              <a:t>A</a:t>
            </a:r>
            <a:r>
              <a:rPr lang="zh-CN" altLang="zh-CN" sz="2000" dirty="0"/>
              <a:t>串中长为</a:t>
            </a:r>
            <a:r>
              <a:rPr lang="en-US" altLang="zh-CN" sz="2000" dirty="0"/>
              <a:t>L</a:t>
            </a:r>
            <a:r>
              <a:rPr lang="zh-CN" altLang="zh-CN" sz="2000" dirty="0"/>
              <a:t>的前缀与</a:t>
            </a:r>
            <a:r>
              <a:rPr lang="en-US" altLang="zh-CN" sz="2000" dirty="0"/>
              <a:t>B</a:t>
            </a:r>
            <a:r>
              <a:rPr lang="zh-CN" altLang="zh-CN" sz="2000" dirty="0"/>
              <a:t>串中长为</a:t>
            </a:r>
            <a:r>
              <a:rPr lang="en-US" altLang="zh-CN" sz="2000" dirty="0"/>
              <a:t>L</a:t>
            </a:r>
            <a:r>
              <a:rPr lang="zh-CN" altLang="zh-CN" sz="2000" dirty="0"/>
              <a:t>的后缀相等。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参考答案：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令</a:t>
            </a:r>
            <a:r>
              <a:rPr lang="en-US" altLang="zh-CN" sz="2000" dirty="0">
                <a:solidFill>
                  <a:srgbClr val="FF0000"/>
                </a:solidFill>
              </a:rPr>
              <a:t>S=AB </a:t>
            </a:r>
            <a:r>
              <a:rPr lang="zh-CN" altLang="zh-CN" sz="2000" dirty="0">
                <a:solidFill>
                  <a:srgbClr val="FF0000"/>
                </a:solidFill>
              </a:rPr>
              <a:t>求</a:t>
            </a: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zh-CN" altLang="zh-CN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KMP</a:t>
            </a:r>
            <a:r>
              <a:rPr lang="zh-CN" altLang="zh-CN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>
                <a:solidFill>
                  <a:srgbClr val="FF0000"/>
                </a:solidFill>
              </a:rPr>
              <a:t>next</a:t>
            </a:r>
            <a:r>
              <a:rPr lang="zh-CN" altLang="zh-CN" sz="2000" dirty="0">
                <a:solidFill>
                  <a:srgbClr val="FF0000"/>
                </a:solidFill>
              </a:rPr>
              <a:t>，从</a:t>
            </a:r>
            <a:r>
              <a:rPr lang="en-US" altLang="zh-CN" sz="2000" dirty="0">
                <a:solidFill>
                  <a:srgbClr val="FF0000"/>
                </a:solidFill>
              </a:rPr>
              <a:t>next[|S|]</a:t>
            </a:r>
            <a:r>
              <a:rPr lang="zh-CN" altLang="zh-CN" sz="2000" dirty="0">
                <a:solidFill>
                  <a:srgbClr val="FF0000"/>
                </a:solidFill>
              </a:rPr>
              <a:t>开始顺着</a:t>
            </a:r>
            <a:r>
              <a:rPr lang="en-US" altLang="zh-CN" sz="2000" dirty="0">
                <a:solidFill>
                  <a:srgbClr val="FF0000"/>
                </a:solidFill>
              </a:rPr>
              <a:t>next</a:t>
            </a:r>
            <a:r>
              <a:rPr lang="zh-CN" altLang="zh-CN" sz="2000" dirty="0">
                <a:solidFill>
                  <a:srgbClr val="FF0000"/>
                </a:solidFill>
              </a:rPr>
              <a:t>数组往前跳直到小于等于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zh-CN" sz="2000" dirty="0">
                <a:solidFill>
                  <a:srgbClr val="FF0000"/>
                </a:solidFill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zh-CN" sz="2000" dirty="0">
                <a:solidFill>
                  <a:srgbClr val="FF0000"/>
                </a:solidFill>
              </a:rPr>
              <a:t>的长度为止。</a:t>
            </a:r>
          </a:p>
          <a:p>
            <a:pPr marL="400050" lvl="1" indent="0"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伪代码：</a:t>
            </a: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 = A + B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next[1..|S|] = </a:t>
            </a:r>
            <a:r>
              <a:rPr lang="en-US" altLang="zh-CN" sz="2000" dirty="0" err="1">
                <a:solidFill>
                  <a:srgbClr val="FF0000"/>
                </a:solidFill>
              </a:rPr>
              <a:t>findNext</a:t>
            </a:r>
            <a:r>
              <a:rPr lang="en-US" altLang="zh-CN" sz="2000" dirty="0">
                <a:solidFill>
                  <a:srgbClr val="FF0000"/>
                </a:solidFill>
              </a:rPr>
              <a:t> (S)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 err="1">
                <a:solidFill>
                  <a:srgbClr val="FF0000"/>
                </a:solidFill>
              </a:rPr>
              <a:t>ans</a:t>
            </a:r>
            <a:r>
              <a:rPr lang="en-US" altLang="zh-CN" sz="2000" dirty="0">
                <a:solidFill>
                  <a:srgbClr val="FF0000"/>
                </a:solidFill>
              </a:rPr>
              <a:t> = next[|S|]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while </a:t>
            </a:r>
            <a:r>
              <a:rPr lang="en-US" altLang="zh-CN" sz="2000" dirty="0" err="1">
                <a:solidFill>
                  <a:srgbClr val="FF0000"/>
                </a:solidFill>
              </a:rPr>
              <a:t>ans</a:t>
            </a:r>
            <a:r>
              <a:rPr lang="en-US" altLang="zh-CN" sz="2000" dirty="0">
                <a:solidFill>
                  <a:srgbClr val="FF0000"/>
                </a:solidFill>
              </a:rPr>
              <a:t> &gt; min(|A|, |B|):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</a:rPr>
              <a:t>ans</a:t>
            </a:r>
            <a:r>
              <a:rPr lang="en-US" altLang="zh-CN" sz="2000" dirty="0">
                <a:solidFill>
                  <a:srgbClr val="FF0000"/>
                </a:solidFill>
              </a:rPr>
              <a:t> = next[</a:t>
            </a:r>
            <a:r>
              <a:rPr lang="en-US" altLang="zh-CN" sz="2000" dirty="0" err="1">
                <a:solidFill>
                  <a:srgbClr val="FF0000"/>
                </a:solidFill>
              </a:rPr>
              <a:t>ans</a:t>
            </a:r>
            <a:r>
              <a:rPr lang="en-US" altLang="zh-CN" sz="2000" dirty="0">
                <a:solidFill>
                  <a:srgbClr val="FF0000"/>
                </a:solidFill>
              </a:rPr>
              <a:t>]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40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zh-CN" altLang="zh-CN" dirty="0" smtClean="0"/>
              <a:t>分析</a:t>
            </a:r>
            <a:r>
              <a:rPr lang="zh-CN" altLang="zh-CN" dirty="0"/>
              <a:t>证明题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9" y="908050"/>
            <a:ext cx="8641084" cy="5545138"/>
          </a:xfrm>
        </p:spPr>
        <p:txBody>
          <a:bodyPr/>
          <a:lstStyle/>
          <a:p>
            <a:pPr marL="457200" lvl="0" indent="-457200">
              <a:buFont typeface="+mj-lt"/>
              <a:buAutoNum type="arabicPeriod" startAt="3"/>
            </a:pPr>
            <a:r>
              <a:rPr lang="zh-CN" altLang="zh-CN" sz="2400" dirty="0"/>
              <a:t>（</a:t>
            </a:r>
            <a:r>
              <a:rPr lang="en-US" altLang="zh-CN" sz="2400" dirty="0"/>
              <a:t>6</a:t>
            </a:r>
            <a:r>
              <a:rPr lang="zh-CN" altLang="zh-CN" sz="2400" dirty="0"/>
              <a:t>分）试证明在一棵树中，</a:t>
            </a:r>
            <a:r>
              <a:rPr lang="en-US" altLang="zh-CN" sz="2400" dirty="0"/>
              <a:t>u</a:t>
            </a:r>
            <a:r>
              <a:rPr lang="zh-CN" altLang="zh-CN" sz="2400" dirty="0"/>
              <a:t>是</a:t>
            </a:r>
            <a:r>
              <a:rPr lang="en-US" altLang="zh-CN" sz="2400" dirty="0"/>
              <a:t>v</a:t>
            </a:r>
            <a:r>
              <a:rPr lang="zh-CN" altLang="zh-CN" sz="2400" dirty="0"/>
              <a:t>的祖先，当且仅当在先序遍历中</a:t>
            </a:r>
            <a:r>
              <a:rPr lang="en-US" altLang="zh-CN" sz="2400" dirty="0"/>
              <a:t>u</a:t>
            </a:r>
            <a:r>
              <a:rPr lang="zh-CN" altLang="zh-CN" sz="2400" dirty="0"/>
              <a:t>在</a:t>
            </a:r>
            <a:r>
              <a:rPr lang="en-US" altLang="zh-CN" sz="2400" dirty="0"/>
              <a:t>v</a:t>
            </a:r>
            <a:r>
              <a:rPr lang="zh-CN" altLang="zh-CN" sz="2400" dirty="0"/>
              <a:t>之前且在后序遍历中</a:t>
            </a:r>
            <a:r>
              <a:rPr lang="en-US" altLang="zh-CN" sz="2400" dirty="0"/>
              <a:t>u</a:t>
            </a:r>
            <a:r>
              <a:rPr lang="zh-CN" altLang="zh-CN" sz="2400" dirty="0"/>
              <a:t>在</a:t>
            </a:r>
            <a:r>
              <a:rPr lang="en-US" altLang="zh-CN" sz="2400" dirty="0"/>
              <a:t>v</a:t>
            </a:r>
            <a:r>
              <a:rPr lang="zh-CN" altLang="zh-CN" sz="2400" dirty="0"/>
              <a:t>之后。</a:t>
            </a:r>
          </a:p>
          <a:p>
            <a:pPr marL="400050" lvl="1" indent="0">
              <a:buNone/>
            </a:pPr>
            <a:r>
              <a:rPr lang="zh-CN" altLang="zh-CN" sz="2000" dirty="0" smtClean="0">
                <a:solidFill>
                  <a:srgbClr val="FF0000"/>
                </a:solidFill>
              </a:rPr>
              <a:t>参考答案</a:t>
            </a:r>
            <a:r>
              <a:rPr lang="zh-CN" altLang="zh-CN" sz="2000" dirty="0">
                <a:solidFill>
                  <a:srgbClr val="FF0000"/>
                </a:solidFill>
              </a:rPr>
              <a:t>：</a:t>
            </a:r>
          </a:p>
          <a:p>
            <a:pPr marL="857250" lvl="1" indent="-457200">
              <a:buFont typeface="+mj-lt"/>
              <a:buAutoNum type="alphaUcPeriod"/>
            </a:pPr>
            <a:r>
              <a:rPr lang="zh-CN" altLang="zh-CN" sz="2000" dirty="0">
                <a:solidFill>
                  <a:srgbClr val="FF0000"/>
                </a:solidFill>
              </a:rPr>
              <a:t>充分性</a:t>
            </a:r>
            <a:r>
              <a:rPr lang="zh-CN" altLang="zh-CN" sz="2000" dirty="0"/>
              <a:t>：由先序遍历及后序遍历的定义可得，若</a:t>
            </a:r>
            <a:r>
              <a:rPr lang="en-US" altLang="zh-CN" sz="2000" dirty="0"/>
              <a:t>u</a:t>
            </a:r>
            <a:r>
              <a:rPr lang="zh-CN" altLang="zh-CN" sz="2000" dirty="0"/>
              <a:t>是</a:t>
            </a:r>
            <a:r>
              <a:rPr lang="en-US" altLang="zh-CN" sz="2000" dirty="0"/>
              <a:t>v</a:t>
            </a:r>
            <a:r>
              <a:rPr lang="zh-CN" altLang="zh-CN" sz="2000" dirty="0"/>
              <a:t>的祖先，则在先序遍历中</a:t>
            </a:r>
            <a:r>
              <a:rPr lang="en-US" altLang="zh-CN" sz="2000" dirty="0"/>
              <a:t>u</a:t>
            </a:r>
            <a:r>
              <a:rPr lang="zh-CN" altLang="zh-CN" sz="2000" dirty="0"/>
              <a:t>在</a:t>
            </a:r>
            <a:r>
              <a:rPr lang="en-US" altLang="zh-CN" sz="2000" dirty="0"/>
              <a:t>v</a:t>
            </a:r>
            <a:r>
              <a:rPr lang="zh-CN" altLang="zh-CN" sz="2000" dirty="0"/>
              <a:t>之前，在后序遍历中</a:t>
            </a:r>
            <a:r>
              <a:rPr lang="en-US" altLang="zh-CN" sz="2000" dirty="0"/>
              <a:t>u</a:t>
            </a:r>
            <a:r>
              <a:rPr lang="zh-CN" altLang="zh-CN" sz="2000" dirty="0"/>
              <a:t>在</a:t>
            </a:r>
            <a:r>
              <a:rPr lang="en-US" altLang="zh-CN" sz="2000" dirty="0"/>
              <a:t>v</a:t>
            </a:r>
            <a:r>
              <a:rPr lang="zh-CN" altLang="zh-CN" sz="2000" dirty="0"/>
              <a:t>之后。</a:t>
            </a:r>
          </a:p>
          <a:p>
            <a:pPr marL="857250" lvl="1" indent="-457200">
              <a:buFont typeface="+mj-lt"/>
              <a:buAutoNum type="alphaUcPeriod"/>
            </a:pPr>
            <a:r>
              <a:rPr lang="zh-CN" altLang="zh-CN" sz="2000" dirty="0">
                <a:solidFill>
                  <a:srgbClr val="FF0000"/>
                </a:solidFill>
              </a:rPr>
              <a:t>必要性</a:t>
            </a:r>
            <a:r>
              <a:rPr lang="zh-CN" altLang="zh-CN" sz="2000" dirty="0"/>
              <a:t>： 假设</a:t>
            </a:r>
            <a:r>
              <a:rPr lang="en-US" altLang="zh-CN" sz="2000" dirty="0"/>
              <a:t>u</a:t>
            </a:r>
            <a:r>
              <a:rPr lang="zh-CN" altLang="zh-CN" sz="2000" dirty="0"/>
              <a:t>不是</a:t>
            </a:r>
            <a:r>
              <a:rPr lang="en-US" altLang="zh-CN" sz="2000" dirty="0"/>
              <a:t>v</a:t>
            </a:r>
            <a:r>
              <a:rPr lang="zh-CN" altLang="zh-CN" sz="2000" dirty="0"/>
              <a:t>的祖先，令</a:t>
            </a:r>
            <a:r>
              <a:rPr lang="en-US" altLang="zh-CN" sz="2000" dirty="0"/>
              <a:t>u</a:t>
            </a:r>
            <a:r>
              <a:rPr lang="zh-CN" altLang="zh-CN" sz="2000" dirty="0"/>
              <a:t>是该树中某棵子树的根，若</a:t>
            </a:r>
            <a:r>
              <a:rPr lang="en-US" altLang="zh-CN" sz="2000" dirty="0"/>
              <a:t>v</a:t>
            </a:r>
            <a:r>
              <a:rPr lang="zh-CN" altLang="zh-CN" sz="2000" dirty="0"/>
              <a:t>在该子树中，则</a:t>
            </a:r>
            <a:r>
              <a:rPr lang="en-US" altLang="zh-CN" sz="2000" dirty="0"/>
              <a:t>u</a:t>
            </a:r>
            <a:r>
              <a:rPr lang="zh-CN" altLang="zh-CN" sz="2000" dirty="0"/>
              <a:t>是</a:t>
            </a:r>
            <a:r>
              <a:rPr lang="en-US" altLang="zh-CN" sz="2000" dirty="0"/>
              <a:t>v</a:t>
            </a:r>
            <a:r>
              <a:rPr lang="zh-CN" altLang="zh-CN" sz="2000" dirty="0"/>
              <a:t>的祖先，矛盾；故</a:t>
            </a:r>
            <a:r>
              <a:rPr lang="en-US" altLang="zh-CN" sz="2000" dirty="0"/>
              <a:t>v</a:t>
            </a:r>
            <a:r>
              <a:rPr lang="zh-CN" altLang="zh-CN" sz="2000" dirty="0"/>
              <a:t>不在该子树中，而由于在先序遍历中</a:t>
            </a:r>
            <a:r>
              <a:rPr lang="en-US" altLang="zh-CN" sz="2000" dirty="0"/>
              <a:t> u</a:t>
            </a:r>
            <a:r>
              <a:rPr lang="zh-CN" altLang="zh-CN" sz="2000" dirty="0"/>
              <a:t>在</a:t>
            </a:r>
            <a:r>
              <a:rPr lang="en-US" altLang="zh-CN" sz="2000" dirty="0"/>
              <a:t> v</a:t>
            </a:r>
            <a:r>
              <a:rPr lang="zh-CN" altLang="zh-CN" sz="2000" dirty="0"/>
              <a:t>之前，所以</a:t>
            </a:r>
            <a:r>
              <a:rPr lang="en-US" altLang="zh-CN" sz="2000" dirty="0"/>
              <a:t>u</a:t>
            </a:r>
            <a:r>
              <a:rPr lang="zh-CN" altLang="zh-CN" sz="2000" dirty="0"/>
              <a:t>也不再以</a:t>
            </a:r>
            <a:r>
              <a:rPr lang="en-US" altLang="zh-CN" sz="2000" dirty="0"/>
              <a:t>v </a:t>
            </a:r>
            <a:r>
              <a:rPr lang="zh-CN" altLang="zh-CN" sz="2000" dirty="0"/>
              <a:t>为根的子树中。设</a:t>
            </a:r>
            <a:r>
              <a:rPr lang="en-US" altLang="zh-CN" sz="2000" dirty="0"/>
              <a:t>w</a:t>
            </a:r>
            <a:r>
              <a:rPr lang="zh-CN" altLang="zh-CN" sz="2000" dirty="0"/>
              <a:t>是</a:t>
            </a:r>
            <a:r>
              <a:rPr lang="en-US" altLang="zh-CN" sz="2000" dirty="0"/>
              <a:t>u </a:t>
            </a:r>
            <a:r>
              <a:rPr lang="zh-CN" altLang="zh-CN" sz="2000" dirty="0"/>
              <a:t>与</a:t>
            </a:r>
            <a:r>
              <a:rPr lang="en-US" altLang="zh-CN" sz="2000" dirty="0"/>
              <a:t>v </a:t>
            </a:r>
            <a:r>
              <a:rPr lang="zh-CN" altLang="zh-CN" sz="2000" dirty="0"/>
              <a:t>的最近公共祖先，则</a:t>
            </a:r>
            <a:r>
              <a:rPr lang="en-US" altLang="zh-CN" sz="2000" dirty="0"/>
              <a:t>u</a:t>
            </a:r>
            <a:r>
              <a:rPr lang="zh-CN" altLang="zh-CN" sz="2000" dirty="0"/>
              <a:t>在</a:t>
            </a:r>
            <a:r>
              <a:rPr lang="en-US" altLang="zh-CN" sz="2000" dirty="0"/>
              <a:t>w </a:t>
            </a:r>
            <a:r>
              <a:rPr lang="zh-CN" altLang="zh-CN" sz="2000" dirty="0"/>
              <a:t>的两个不同的子树中，而先序遍历和后序遍历不改变这两个结点的先后顺序，这与题目中的条件矛盾，所以可知</a:t>
            </a:r>
            <a:r>
              <a:rPr lang="en-US" altLang="zh-CN" sz="2000" dirty="0"/>
              <a:t> u</a:t>
            </a:r>
            <a:r>
              <a:rPr lang="zh-CN" altLang="zh-CN" sz="2000" dirty="0"/>
              <a:t>是</a:t>
            </a:r>
            <a:r>
              <a:rPr lang="en-US" altLang="zh-CN" sz="2000" dirty="0"/>
              <a:t>v</a:t>
            </a:r>
            <a:r>
              <a:rPr lang="zh-CN" altLang="zh-CN" sz="2000" dirty="0"/>
              <a:t>的祖先。 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54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37" y="1340768"/>
            <a:ext cx="8454926" cy="33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" y="25796"/>
            <a:ext cx="9137104" cy="69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1258888" y="2205038"/>
            <a:ext cx="51133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880" rIns="274320" anchor="b"/>
          <a:lstStyle/>
          <a:p>
            <a:pPr eaLnBrk="1" hangingPunct="1">
              <a:defRPr/>
            </a:pPr>
            <a:r>
              <a:rPr lang="zh-CN" altLang="en-GB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中宋" pitchFamily="2" charset="-122"/>
              </a:rPr>
              <a:t>再见</a:t>
            </a:r>
            <a:r>
              <a:rPr lang="en-GB" altLang="zh-CN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  <a:ea typeface="华文中宋" pitchFamily="2" charset="-122"/>
              </a:rPr>
              <a:t>…</a:t>
            </a:r>
            <a:endParaRPr lang="en-US" altLang="zh-CN" sz="4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中宋" pitchFamily="2" charset="-122"/>
            </a:endParaRPr>
          </a:p>
        </p:txBody>
      </p:sp>
      <p:grpSp>
        <p:nvGrpSpPr>
          <p:cNvPr id="15363" name="Group 5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5365" name="Group 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372" name="Rectangle 7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35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35000"/>
                  </a:lnSpc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35000"/>
                  </a:lnSpc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35000"/>
                  </a:lnSpc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35000"/>
                  </a:lnSpc>
                  <a:spcBef>
                    <a:spcPct val="20000"/>
                  </a:spcBef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73" name="Rectangle 8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35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35000"/>
                  </a:lnSpc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35000"/>
                  </a:lnSpc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35000"/>
                  </a:lnSpc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35000"/>
                  </a:lnSpc>
                  <a:spcBef>
                    <a:spcPct val="20000"/>
                  </a:spcBef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366" name="Group 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370" name="Rectangle 10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35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35000"/>
                  </a:lnSpc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35000"/>
                  </a:lnSpc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35000"/>
                  </a:lnSpc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35000"/>
                  </a:lnSpc>
                  <a:spcBef>
                    <a:spcPct val="20000"/>
                  </a:spcBef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71" name="Rectangle 11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35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35000"/>
                  </a:lnSpc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35000"/>
                  </a:lnSpc>
                  <a:spcBef>
                    <a:spcPct val="20000"/>
                  </a:spcBef>
                  <a:buFont typeface="Times New Roman" panose="02020603050405020304" pitchFamily="18" charset="0"/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35000"/>
                  </a:lnSpc>
                  <a:spcBef>
                    <a:spcPct val="20000"/>
                  </a:spcBef>
                  <a:buFont typeface="Times New Roman" panose="02020603050405020304" pitchFamily="18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35000"/>
                  </a:lnSpc>
                  <a:spcBef>
                    <a:spcPct val="20000"/>
                  </a:spcBef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35000"/>
                  </a:lnSpc>
                  <a:spcBef>
                    <a:spcPct val="2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367" name="Rectangle 12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35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35000"/>
                </a:lnSpc>
                <a:spcBef>
                  <a:spcPct val="20000"/>
                </a:spcBef>
                <a:buSzPct val="85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35000"/>
                </a:lnSpc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15368" name="Rectangle 13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35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35000"/>
                </a:lnSpc>
                <a:spcBef>
                  <a:spcPct val="20000"/>
                </a:spcBef>
                <a:buSzPct val="85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35000"/>
                </a:lnSpc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15369" name="Rectangle 14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35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35000"/>
                </a:lnSpc>
                <a:spcBef>
                  <a:spcPct val="20000"/>
                </a:spcBef>
                <a:buSzPct val="85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35000"/>
                </a:lnSpc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15364" name="Text Box 15"/>
          <p:cNvSpPr txBox="1">
            <a:spLocks noChangeArrowheads="1"/>
          </p:cNvSpPr>
          <p:nvPr/>
        </p:nvSpPr>
        <p:spPr bwMode="auto">
          <a:xfrm>
            <a:off x="1835150" y="3573463"/>
            <a:ext cx="62642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联系信息：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/>
              <a:t>        电子邮件：</a:t>
            </a:r>
            <a:r>
              <a:rPr lang="en-US" altLang="zh-CN" sz="2400"/>
              <a:t>gjsong@pku.edu.cn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/>
              <a:t>        电        话： </a:t>
            </a:r>
            <a:r>
              <a:rPr lang="en-US" altLang="zh-CN" sz="2400"/>
              <a:t>62754785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/>
              <a:t>        办公地点：理科</a:t>
            </a:r>
            <a:r>
              <a:rPr lang="en-US" altLang="zh-CN" sz="2400"/>
              <a:t>2</a:t>
            </a:r>
            <a:r>
              <a:rPr lang="zh-CN" altLang="en-US" sz="2400"/>
              <a:t>号楼</a:t>
            </a:r>
            <a:r>
              <a:rPr lang="en-US" altLang="zh-CN" sz="2400"/>
              <a:t>2307</a:t>
            </a:r>
            <a:r>
              <a:rPr lang="zh-CN" altLang="en-US" sz="2400"/>
              <a:t>室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81075"/>
            <a:ext cx="8785225" cy="5545138"/>
          </a:xfrm>
        </p:spPr>
        <p:txBody>
          <a:bodyPr/>
          <a:lstStyle/>
          <a:p>
            <a:pPr algn="just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下面函数的时间复杂度是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O(log n * log m)</a:t>
            </a:r>
            <a:endParaRPr lang="zh-CN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indent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1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work(</a:t>
            </a:r>
            <a:r>
              <a:rPr lang="en-US" altLang="zh-CN" sz="2000" kern="1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n, </a:t>
            </a:r>
            <a:r>
              <a:rPr lang="en-US" altLang="zh-CN" sz="2000" kern="1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m) {</a:t>
            </a:r>
            <a:endParaRPr lang="zh-CN" altLang="zh-CN" sz="2000" kern="100" dirty="0" smtClean="0">
              <a:ea typeface="宋体" panose="02010600030101010101" pitchFamily="2" charset="-122"/>
            </a:endParaRPr>
          </a:p>
          <a:p>
            <a:pPr marL="357188" indent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kern="1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sum = 0;</a:t>
            </a:r>
            <a:endParaRPr lang="zh-CN" altLang="zh-CN" sz="2000" kern="100" dirty="0" smtClean="0">
              <a:ea typeface="宋体" panose="02010600030101010101" pitchFamily="2" charset="-122"/>
            </a:endParaRPr>
          </a:p>
          <a:p>
            <a:pPr marL="357188" indent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for (</a:t>
            </a:r>
            <a:r>
              <a:rPr lang="en-US" altLang="zh-CN" sz="2000" kern="1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kern="1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= 1; </a:t>
            </a:r>
            <a:r>
              <a:rPr lang="en-US" altLang="zh-CN" sz="2000" kern="1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&lt;= m; </a:t>
            </a:r>
            <a:r>
              <a:rPr lang="en-US" altLang="zh-CN" sz="2000" kern="1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*= 2)</a:t>
            </a:r>
            <a:endParaRPr lang="zh-CN" altLang="zh-CN" sz="2000" kern="100" dirty="0" smtClean="0">
              <a:ea typeface="宋体" panose="02010600030101010101" pitchFamily="2" charset="-122"/>
            </a:endParaRPr>
          </a:p>
          <a:p>
            <a:pPr marL="357188" indent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for (</a:t>
            </a:r>
            <a:r>
              <a:rPr lang="en-US" altLang="zh-CN" sz="2000" kern="1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j = 1; j &lt;= n; j *= 2) {</a:t>
            </a:r>
            <a:endParaRPr lang="zh-CN" altLang="zh-CN" sz="2000" kern="100" dirty="0" smtClean="0">
              <a:ea typeface="宋体" panose="02010600030101010101" pitchFamily="2" charset="-122"/>
            </a:endParaRPr>
          </a:p>
          <a:p>
            <a:pPr marL="357188" indent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	sum += </a:t>
            </a:r>
            <a:r>
              <a:rPr lang="en-US" altLang="zh-CN" sz="2000" kern="1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* j;</a:t>
            </a:r>
            <a:endParaRPr lang="zh-CN" altLang="zh-CN" sz="2000" kern="100" dirty="0" smtClean="0">
              <a:ea typeface="宋体" panose="02010600030101010101" pitchFamily="2" charset="-122"/>
            </a:endParaRPr>
          </a:p>
          <a:p>
            <a:pPr marL="357188" indent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zh-CN" altLang="zh-CN" sz="2000" kern="100" dirty="0" smtClean="0">
              <a:ea typeface="宋体" panose="02010600030101010101" pitchFamily="2" charset="-122"/>
            </a:endParaRPr>
          </a:p>
          <a:p>
            <a:pPr marL="357188" indent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return sum;</a:t>
            </a:r>
            <a:endParaRPr lang="zh-CN" altLang="zh-CN" sz="2000" kern="100" dirty="0" smtClean="0">
              <a:ea typeface="宋体" panose="02010600030101010101" pitchFamily="2" charset="-122"/>
            </a:endParaRPr>
          </a:p>
          <a:p>
            <a:pPr marL="357188" indent="0" algn="just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kern="1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zh-CN" altLang="zh-CN" sz="2000" kern="100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/>
              <a:t>典型的二叉树结构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考察算法复杂性分析能力</a:t>
            </a:r>
            <a:endParaRPr lang="zh-CN" altLang="en-US" dirty="0"/>
          </a:p>
        </p:txBody>
      </p:sp>
      <p:grpSp>
        <p:nvGrpSpPr>
          <p:cNvPr id="7172" name="Group 53"/>
          <p:cNvGrpSpPr>
            <a:grpSpLocks/>
          </p:cNvGrpSpPr>
          <p:nvPr/>
        </p:nvGrpSpPr>
        <p:grpSpPr bwMode="auto">
          <a:xfrm>
            <a:off x="5148263" y="3357563"/>
            <a:ext cx="2851150" cy="1382712"/>
            <a:chOff x="2283" y="1856"/>
            <a:chExt cx="2782" cy="1207"/>
          </a:xfrm>
        </p:grpSpPr>
        <p:sp>
          <p:nvSpPr>
            <p:cNvPr id="7175" name="Oval 29"/>
            <p:cNvSpPr>
              <a:spLocks noChangeArrowheads="1"/>
            </p:cNvSpPr>
            <p:nvPr/>
          </p:nvSpPr>
          <p:spPr bwMode="auto">
            <a:xfrm>
              <a:off x="3547" y="1856"/>
              <a:ext cx="254" cy="2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5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35000"/>
                </a:lnSpc>
                <a:spcBef>
                  <a:spcPct val="20000"/>
                </a:spcBef>
                <a:buSzPct val="85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35000"/>
                </a:lnSpc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7176" name="Oval 32"/>
            <p:cNvSpPr>
              <a:spLocks noChangeArrowheads="1"/>
            </p:cNvSpPr>
            <p:nvPr/>
          </p:nvSpPr>
          <p:spPr bwMode="auto">
            <a:xfrm>
              <a:off x="2283" y="2821"/>
              <a:ext cx="253" cy="2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5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35000"/>
                </a:lnSpc>
                <a:spcBef>
                  <a:spcPct val="20000"/>
                </a:spcBef>
                <a:buSzPct val="85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35000"/>
                </a:lnSpc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7177" name="Oval 33"/>
            <p:cNvSpPr>
              <a:spLocks noChangeArrowheads="1"/>
            </p:cNvSpPr>
            <p:nvPr/>
          </p:nvSpPr>
          <p:spPr bwMode="auto">
            <a:xfrm>
              <a:off x="3675" y="2821"/>
              <a:ext cx="252" cy="2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5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35000"/>
                </a:lnSpc>
                <a:spcBef>
                  <a:spcPct val="20000"/>
                </a:spcBef>
                <a:buSzPct val="85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35000"/>
                </a:lnSpc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7178" name="Oval 34"/>
            <p:cNvSpPr>
              <a:spLocks noChangeArrowheads="1"/>
            </p:cNvSpPr>
            <p:nvPr/>
          </p:nvSpPr>
          <p:spPr bwMode="auto">
            <a:xfrm>
              <a:off x="4812" y="2821"/>
              <a:ext cx="253" cy="24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5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35000"/>
                </a:lnSpc>
                <a:spcBef>
                  <a:spcPct val="20000"/>
                </a:spcBef>
                <a:buSzPct val="85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35000"/>
                </a:lnSpc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7179" name="Oval 35"/>
            <p:cNvSpPr>
              <a:spLocks noChangeArrowheads="1"/>
            </p:cNvSpPr>
            <p:nvPr/>
          </p:nvSpPr>
          <p:spPr bwMode="auto">
            <a:xfrm>
              <a:off x="2916" y="2338"/>
              <a:ext cx="252" cy="2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5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35000"/>
                </a:lnSpc>
                <a:spcBef>
                  <a:spcPct val="20000"/>
                </a:spcBef>
                <a:buSzPct val="85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35000"/>
                </a:lnSpc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7180" name="Oval 36"/>
            <p:cNvSpPr>
              <a:spLocks noChangeArrowheads="1"/>
            </p:cNvSpPr>
            <p:nvPr/>
          </p:nvSpPr>
          <p:spPr bwMode="auto">
            <a:xfrm>
              <a:off x="4180" y="2338"/>
              <a:ext cx="253" cy="24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35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35000"/>
                </a:lnSpc>
                <a:spcBef>
                  <a:spcPct val="20000"/>
                </a:spcBef>
                <a:buSzPct val="85000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35000"/>
                </a:lnSpc>
                <a:spcBef>
                  <a:spcPct val="20000"/>
                </a:spcBef>
                <a:buFont typeface="Times New Roman" panose="02020603050405020304" pitchFamily="18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35000"/>
                </a:lnSpc>
                <a:spcBef>
                  <a:spcPct val="20000"/>
                </a:spcBef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35000"/>
                </a:lnSpc>
                <a:spcBef>
                  <a:spcPct val="2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7181" name="AutoShape 37"/>
            <p:cNvCxnSpPr>
              <a:cxnSpLocks noChangeShapeType="1"/>
            </p:cNvCxnSpPr>
            <p:nvPr/>
          </p:nvCxnSpPr>
          <p:spPr bwMode="auto">
            <a:xfrm flipH="1">
              <a:off x="3130" y="2062"/>
              <a:ext cx="454" cy="3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AutoShape 38"/>
            <p:cNvCxnSpPr>
              <a:cxnSpLocks noChangeShapeType="1"/>
              <a:stCxn id="7175" idx="5"/>
              <a:endCxn id="7180" idx="1"/>
            </p:cNvCxnSpPr>
            <p:nvPr/>
          </p:nvCxnSpPr>
          <p:spPr bwMode="auto">
            <a:xfrm>
              <a:off x="3764" y="2062"/>
              <a:ext cx="453" cy="3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39"/>
            <p:cNvCxnSpPr>
              <a:cxnSpLocks noChangeShapeType="1"/>
              <a:stCxn id="7179" idx="3"/>
              <a:endCxn id="7176" idx="7"/>
            </p:cNvCxnSpPr>
            <p:nvPr/>
          </p:nvCxnSpPr>
          <p:spPr bwMode="auto">
            <a:xfrm flipH="1">
              <a:off x="2500" y="2544"/>
              <a:ext cx="452" cy="3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AutoShape 40"/>
            <p:cNvCxnSpPr>
              <a:cxnSpLocks noChangeShapeType="1"/>
              <a:stCxn id="7180" idx="3"/>
              <a:endCxn id="7177" idx="7"/>
            </p:cNvCxnSpPr>
            <p:nvPr/>
          </p:nvCxnSpPr>
          <p:spPr bwMode="auto">
            <a:xfrm flipH="1">
              <a:off x="3890" y="2544"/>
              <a:ext cx="327" cy="3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AutoShape 41"/>
            <p:cNvCxnSpPr>
              <a:cxnSpLocks noChangeShapeType="1"/>
              <a:stCxn id="7180" idx="5"/>
              <a:endCxn id="7178" idx="1"/>
            </p:cNvCxnSpPr>
            <p:nvPr/>
          </p:nvCxnSpPr>
          <p:spPr bwMode="auto">
            <a:xfrm>
              <a:off x="4396" y="2544"/>
              <a:ext cx="453" cy="3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173" name="Oval 31"/>
          <p:cNvSpPr>
            <a:spLocks noChangeArrowheads="1"/>
          </p:cNvSpPr>
          <p:nvPr/>
        </p:nvSpPr>
        <p:spPr bwMode="auto">
          <a:xfrm>
            <a:off x="6148388" y="4473575"/>
            <a:ext cx="260350" cy="276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7174" name="AutoShape 42"/>
          <p:cNvCxnSpPr>
            <a:cxnSpLocks noChangeShapeType="1"/>
            <a:endCxn id="7173" idx="1"/>
          </p:cNvCxnSpPr>
          <p:nvPr/>
        </p:nvCxnSpPr>
        <p:spPr bwMode="auto">
          <a:xfrm>
            <a:off x="5981700" y="4157663"/>
            <a:ext cx="204788" cy="355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下面关于线性表的叙述中，正确的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A,C,D,E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zh-CN" altLang="zh-CN" sz="2000" dirty="0" smtClean="0">
                <a:solidFill>
                  <a:srgbClr val="FF0000"/>
                </a:solidFill>
              </a:rPr>
              <a:t>采用</a:t>
            </a:r>
            <a:r>
              <a:rPr lang="zh-CN" altLang="zh-CN" sz="2000" dirty="0">
                <a:solidFill>
                  <a:srgbClr val="FF0000"/>
                </a:solidFill>
              </a:rPr>
              <a:t>顺序存储的线性表，必须占用一片</a:t>
            </a:r>
            <a:r>
              <a:rPr lang="zh-CN" altLang="zh-CN" sz="2000" dirty="0" smtClean="0">
                <a:solidFill>
                  <a:srgbClr val="FF0000"/>
                </a:solidFill>
              </a:rPr>
              <a:t>连续的</a:t>
            </a:r>
            <a:r>
              <a:rPr lang="zh-CN" altLang="zh-CN" sz="2000" dirty="0">
                <a:solidFill>
                  <a:srgbClr val="FF0000"/>
                </a:solidFill>
              </a:rPr>
              <a:t>存储单元。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zh-CN" altLang="zh-CN" sz="2000" dirty="0" smtClean="0"/>
              <a:t>采用</a:t>
            </a:r>
            <a:r>
              <a:rPr lang="zh-CN" altLang="zh-CN" sz="2000" dirty="0"/>
              <a:t>顺序存储的线性表，便于进行插入和删除操作。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zh-CN" altLang="zh-CN" sz="2000" dirty="0" smtClean="0">
                <a:solidFill>
                  <a:srgbClr val="FF0000"/>
                </a:solidFill>
              </a:rPr>
              <a:t>采用</a:t>
            </a:r>
            <a:r>
              <a:rPr lang="zh-CN" altLang="zh-CN" sz="2000" dirty="0">
                <a:solidFill>
                  <a:srgbClr val="FF0000"/>
                </a:solidFill>
              </a:rPr>
              <a:t>链接存储的线性表，不必占用一片连续的存储单元。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zh-CN" altLang="zh-CN" sz="2000" dirty="0" smtClean="0">
                <a:solidFill>
                  <a:srgbClr val="FF0000"/>
                </a:solidFill>
              </a:rPr>
              <a:t>采用</a:t>
            </a:r>
            <a:r>
              <a:rPr lang="zh-CN" altLang="zh-CN" sz="2000" dirty="0">
                <a:solidFill>
                  <a:srgbClr val="FF0000"/>
                </a:solidFill>
              </a:rPr>
              <a:t>链接存储的线性表，便于插入和删除操作。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zh-CN" altLang="zh-CN" sz="2000" dirty="0" smtClean="0">
                <a:solidFill>
                  <a:srgbClr val="FF0000"/>
                </a:solidFill>
              </a:rPr>
              <a:t>采用</a:t>
            </a:r>
            <a:r>
              <a:rPr lang="zh-CN" altLang="zh-CN" sz="2000" dirty="0">
                <a:solidFill>
                  <a:srgbClr val="FF0000"/>
                </a:solidFill>
              </a:rPr>
              <a:t>链接存储的线性表，插入第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zh-CN" altLang="zh-CN" sz="2000" dirty="0">
                <a:solidFill>
                  <a:srgbClr val="FF0000"/>
                </a:solidFill>
              </a:rPr>
              <a:t>个元素的时间与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</a:t>
            </a:r>
            <a:r>
              <a:rPr lang="zh-CN" altLang="zh-CN" sz="2000" dirty="0" smtClean="0">
                <a:solidFill>
                  <a:srgbClr val="FF0000"/>
                </a:solidFill>
              </a:rPr>
              <a:t>值</a:t>
            </a:r>
            <a:r>
              <a:rPr lang="zh-CN" altLang="zh-CN" sz="2000" dirty="0">
                <a:solidFill>
                  <a:srgbClr val="FF0000"/>
                </a:solidFill>
              </a:rPr>
              <a:t>成正比。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defRPr/>
            </a:pPr>
            <a:r>
              <a:rPr lang="zh-CN" altLang="zh-CN" sz="2000" dirty="0" smtClean="0"/>
              <a:t>采用</a:t>
            </a:r>
            <a:r>
              <a:rPr lang="zh-CN" altLang="zh-CN" sz="2000" dirty="0"/>
              <a:t>链接存储的线性表，在已知的结点</a:t>
            </a:r>
            <a:r>
              <a:rPr lang="en-US" altLang="zh-CN" sz="2000" dirty="0"/>
              <a:t>p</a:t>
            </a:r>
            <a:r>
              <a:rPr lang="zh-CN" altLang="zh-CN" sz="2000" dirty="0"/>
              <a:t>后插入一个新节点的时间复杂度与结点</a:t>
            </a:r>
            <a:r>
              <a:rPr lang="en-US" altLang="zh-CN" sz="2000" dirty="0"/>
              <a:t>p</a:t>
            </a:r>
            <a:r>
              <a:rPr lang="zh-CN" altLang="zh-CN" sz="2000" dirty="0"/>
              <a:t>的位置有关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defRPr/>
            </a:pPr>
            <a:endParaRPr lang="en-US" altLang="zh-CN" sz="2000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考察线性表的基本概念！</a:t>
            </a:r>
            <a:endParaRPr lang="zh-CN" altLang="zh-CN" sz="24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待定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lang="zh-CN" altLang="zh-CN" sz="3200" dirty="0" smtClean="0"/>
              <a:t>若</a:t>
            </a:r>
            <a:r>
              <a:rPr lang="zh-CN" altLang="zh-CN" sz="3200" dirty="0"/>
              <a:t>元素</a:t>
            </a:r>
            <a:r>
              <a:rPr lang="en-US" altLang="zh-CN" sz="3200" dirty="0"/>
              <a:t>a</a:t>
            </a:r>
            <a:r>
              <a:rPr lang="zh-CN" altLang="zh-CN" sz="3200" dirty="0"/>
              <a:t>、</a:t>
            </a:r>
            <a:r>
              <a:rPr lang="en-US" altLang="zh-CN" sz="3200" dirty="0"/>
              <a:t>b</a:t>
            </a:r>
            <a:r>
              <a:rPr lang="zh-CN" altLang="zh-CN" sz="3200" dirty="0"/>
              <a:t>、</a:t>
            </a:r>
            <a:r>
              <a:rPr lang="en-US" altLang="zh-CN" sz="3200" dirty="0"/>
              <a:t>c</a:t>
            </a:r>
            <a:r>
              <a:rPr lang="zh-CN" altLang="zh-CN" sz="3200" dirty="0"/>
              <a:t>、</a:t>
            </a:r>
            <a:r>
              <a:rPr lang="en-US" altLang="zh-CN" sz="3200" dirty="0"/>
              <a:t>d</a:t>
            </a:r>
            <a:r>
              <a:rPr lang="zh-CN" altLang="zh-CN" sz="3200" dirty="0"/>
              <a:t>依次进栈，则可能的出栈序列</a:t>
            </a:r>
            <a:r>
              <a:rPr lang="zh-CN" altLang="zh-CN" sz="3200" dirty="0" smtClean="0"/>
              <a:t>有</a:t>
            </a:r>
            <a:r>
              <a:rPr lang="zh-CN" altLang="en-US" sz="3200" dirty="0" smtClean="0"/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14</a:t>
            </a:r>
            <a:r>
              <a:rPr lang="zh-CN" altLang="en-US" sz="3200" dirty="0" smtClean="0"/>
              <a:t>）</a:t>
            </a:r>
            <a:r>
              <a:rPr lang="zh-CN" altLang="zh-CN" sz="3200" dirty="0" smtClean="0"/>
              <a:t>种</a:t>
            </a:r>
            <a:r>
              <a:rPr lang="zh-CN" altLang="zh-CN" sz="3200" dirty="0"/>
              <a:t>；若有元素</a:t>
            </a:r>
            <a:r>
              <a:rPr lang="en-US" altLang="zh-CN" sz="3200" dirty="0"/>
              <a:t>a</a:t>
            </a:r>
            <a:r>
              <a:rPr lang="zh-CN" altLang="zh-CN" sz="3200" dirty="0"/>
              <a:t>、</a:t>
            </a:r>
            <a:r>
              <a:rPr lang="en-US" altLang="zh-CN" sz="3200" dirty="0"/>
              <a:t>b</a:t>
            </a:r>
            <a:r>
              <a:rPr lang="zh-CN" altLang="zh-CN" sz="3200" dirty="0"/>
              <a:t>、</a:t>
            </a:r>
            <a:r>
              <a:rPr lang="en-US" altLang="zh-CN" sz="3200" dirty="0"/>
              <a:t>c</a:t>
            </a:r>
            <a:r>
              <a:rPr lang="zh-CN" altLang="zh-CN" sz="3200" dirty="0"/>
              <a:t>、</a:t>
            </a:r>
            <a:r>
              <a:rPr lang="en-US" altLang="zh-CN" sz="3200" dirty="0"/>
              <a:t>d</a:t>
            </a:r>
            <a:r>
              <a:rPr lang="zh-CN" altLang="zh-CN" sz="3200" dirty="0"/>
              <a:t>、</a:t>
            </a:r>
            <a:r>
              <a:rPr lang="en-US" altLang="zh-CN" sz="3200" dirty="0"/>
              <a:t>e</a:t>
            </a:r>
            <a:r>
              <a:rPr lang="zh-CN" altLang="zh-CN" sz="3200" dirty="0"/>
              <a:t>依次进栈，则可能的出栈序列</a:t>
            </a:r>
            <a:r>
              <a:rPr lang="zh-CN" altLang="zh-CN" sz="3200" dirty="0" smtClean="0"/>
              <a:t>有</a:t>
            </a:r>
            <a:r>
              <a:rPr lang="zh-CN" altLang="en-US" sz="3200" dirty="0" smtClean="0"/>
              <a:t>（</a:t>
            </a:r>
            <a:r>
              <a:rPr lang="en-US" altLang="zh-CN" sz="3200" dirty="0" smtClean="0">
                <a:solidFill>
                  <a:srgbClr val="FF0000"/>
                </a:solidFill>
              </a:rPr>
              <a:t>42</a:t>
            </a:r>
            <a:r>
              <a:rPr lang="zh-CN" altLang="en-US" sz="3200" dirty="0" smtClean="0"/>
              <a:t>）</a:t>
            </a:r>
            <a:r>
              <a:rPr lang="zh-CN" altLang="zh-CN" sz="3200" dirty="0" smtClean="0"/>
              <a:t>种</a:t>
            </a:r>
            <a:r>
              <a:rPr lang="zh-CN" altLang="zh-CN" sz="3200" dirty="0"/>
              <a:t>。</a:t>
            </a:r>
          </a:p>
          <a:p>
            <a:pPr>
              <a:lnSpc>
                <a:spcPct val="150000"/>
              </a:lnSpc>
              <a:defRPr/>
            </a:pPr>
            <a:endParaRPr lang="en-US" altLang="zh-CN" b="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/(n+1) *C(2n,n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zh-CN" altLang="zh-CN" dirty="0"/>
              <a:t>一个字符串中</a:t>
            </a:r>
            <a:r>
              <a:rPr lang="en-US" altLang="zh-CN" dirty="0"/>
              <a:t>_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zh-CN" altLang="zh-CN" u="sng" dirty="0">
                <a:solidFill>
                  <a:srgbClr val="FF0000"/>
                </a:solidFill>
              </a:rPr>
              <a:t>任意个连续的字符构成的子序列</a:t>
            </a:r>
            <a:r>
              <a:rPr lang="en-US" altLang="zh-CN" dirty="0"/>
              <a:t>___</a:t>
            </a:r>
            <a:r>
              <a:rPr lang="zh-CN" altLang="zh-CN" dirty="0"/>
              <a:t>称为该串的子串。</a:t>
            </a:r>
            <a:r>
              <a:rPr lang="en-US" altLang="zh-CN" dirty="0" err="1"/>
              <a:t>abcab</a:t>
            </a:r>
            <a:r>
              <a:rPr lang="zh-CN" altLang="zh-CN" dirty="0"/>
              <a:t>的不相等真子串个数</a:t>
            </a:r>
            <a:r>
              <a:rPr lang="zh-CN" altLang="zh-CN" dirty="0" smtClean="0"/>
              <a:t>为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4"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答案：</a:t>
            </a:r>
            <a:r>
              <a:rPr lang="en-US" altLang="zh-CN" dirty="0" smtClean="0"/>
              <a:t>{a</a:t>
            </a:r>
            <a:r>
              <a:rPr lang="en-US" altLang="zh-CN" dirty="0"/>
              <a:t>, b, c, ab, </a:t>
            </a:r>
            <a:r>
              <a:rPr lang="en-US" altLang="zh-CN" dirty="0" err="1"/>
              <a:t>bc</a:t>
            </a:r>
            <a:r>
              <a:rPr lang="en-US" altLang="zh-CN" dirty="0"/>
              <a:t>, ca, </a:t>
            </a:r>
            <a:r>
              <a:rPr lang="en-US" altLang="zh-CN" dirty="0" err="1"/>
              <a:t>abc</a:t>
            </a:r>
            <a:r>
              <a:rPr lang="en-US" altLang="zh-CN" dirty="0"/>
              <a:t>, </a:t>
            </a:r>
            <a:r>
              <a:rPr lang="en-US" altLang="zh-CN" dirty="0" err="1"/>
              <a:t>bca</a:t>
            </a:r>
            <a:r>
              <a:rPr lang="en-US" altLang="zh-CN" dirty="0"/>
              <a:t>, cab, </a:t>
            </a:r>
            <a:r>
              <a:rPr lang="en-US" altLang="zh-CN" dirty="0" err="1"/>
              <a:t>abca</a:t>
            </a:r>
            <a:r>
              <a:rPr lang="en-US" altLang="zh-CN" dirty="0"/>
              <a:t>, </a:t>
            </a:r>
            <a:r>
              <a:rPr lang="en-US" altLang="zh-CN" dirty="0" err="1"/>
              <a:t>bcab</a:t>
            </a:r>
            <a:r>
              <a:rPr lang="en-US" altLang="zh-CN" dirty="0" smtClean="0"/>
              <a:t>}</a:t>
            </a:r>
          </a:p>
          <a:p>
            <a:pPr>
              <a:defRPr/>
            </a:pPr>
            <a:r>
              <a:rPr lang="zh-CN" altLang="en-US" dirty="0" smtClean="0"/>
              <a:t>考察真子串的概念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              </a:t>
            </a:r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zh-CN" altLang="zh-CN" sz="3200" dirty="0" smtClean="0"/>
              <a:t>具有</a:t>
            </a:r>
            <a:r>
              <a:rPr lang="en-US" altLang="zh-CN" sz="3200" dirty="0"/>
              <a:t>n</a:t>
            </a:r>
            <a:r>
              <a:rPr lang="zh-CN" altLang="zh-CN" sz="3200" dirty="0"/>
              <a:t>个结点的二叉树的叶结点的个数最多</a:t>
            </a:r>
            <a:r>
              <a:rPr lang="zh-CN" altLang="zh-CN" sz="3200" dirty="0" smtClean="0"/>
              <a:t>为</a:t>
            </a:r>
            <a:endParaRPr lang="en-US" altLang="zh-CN" sz="3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/>
              <a:t>答案</a:t>
            </a:r>
            <a:r>
              <a:rPr lang="en-US" altLang="zh-CN" sz="3200" dirty="0" smtClean="0"/>
              <a:t>:</a:t>
            </a:r>
            <a:r>
              <a:rPr lang="zh-CN" altLang="en-US" sz="3200" dirty="0" smtClean="0">
                <a:sym typeface="Wingdings" panose="05000000000000000000" pitchFamily="2" charset="2"/>
              </a:rPr>
              <a:t>   </a:t>
            </a:r>
            <a:endParaRPr lang="en-US" altLang="zh-CN" sz="320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32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CN" dirty="0" smtClean="0">
                <a:sym typeface="Wingdings" panose="05000000000000000000" pitchFamily="2" charset="2"/>
              </a:rPr>
              <a:t>n= n0+n1+n0-1=n1+2n0-1  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CN" dirty="0" smtClean="0"/>
              <a:t>n0=(n-n1+1)/2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n0</a:t>
            </a:r>
            <a:r>
              <a:rPr lang="zh-CN" altLang="en-US" dirty="0" smtClean="0"/>
              <a:t>必为整数，所以</a:t>
            </a:r>
            <a:r>
              <a:rPr lang="en-US" altLang="zh-CN" dirty="0" smtClean="0"/>
              <a:t>(n-n1+1)</a:t>
            </a:r>
            <a:r>
              <a:rPr lang="zh-CN" altLang="en-US" dirty="0" smtClean="0"/>
              <a:t>必为偶数，</a:t>
            </a:r>
            <a:r>
              <a:rPr lang="en-US" altLang="zh-CN" dirty="0" smtClean="0"/>
              <a:t> (n-n1)</a:t>
            </a:r>
            <a:r>
              <a:rPr lang="zh-CN" altLang="en-US" dirty="0" smtClean="0"/>
              <a:t>必为奇数。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所以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为奇数时，</a:t>
            </a:r>
            <a:r>
              <a:rPr lang="en-US" altLang="zh-CN" dirty="0" smtClean="0"/>
              <a:t>n1=0;</a:t>
            </a:r>
          </a:p>
          <a:p>
            <a:pPr>
              <a:defRPr/>
            </a:pPr>
            <a:r>
              <a:rPr lang="en-US" altLang="zh-CN" dirty="0" smtClean="0"/>
              <a:t>n</a:t>
            </a:r>
            <a:r>
              <a:rPr lang="zh-CN" altLang="en-US" dirty="0" smtClean="0"/>
              <a:t>为偶数时</a:t>
            </a:r>
            <a:r>
              <a:rPr lang="en-US" altLang="zh-CN" dirty="0" smtClean="0"/>
              <a:t>n1=1;</a:t>
            </a:r>
            <a:endParaRPr lang="zh-CN" altLang="en-US" dirty="0"/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5656" y="1628800"/>
            <a:ext cx="1383584" cy="93846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1269" name="文本框 9"/>
          <p:cNvSpPr txBox="1">
            <a:spLocks noChangeArrowheads="1"/>
          </p:cNvSpPr>
          <p:nvPr/>
        </p:nvSpPr>
        <p:spPr bwMode="auto">
          <a:xfrm>
            <a:off x="3487738" y="1773238"/>
            <a:ext cx="2500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FF0000"/>
                </a:solidFill>
                <a:latin typeface="Arial" panose="020B0604020202020204" pitchFamily="34" charset="0"/>
              </a:rPr>
              <a:t>n=n0+n1+n2</a:t>
            </a:r>
            <a:endParaRPr lang="zh-CN" altLang="en-US" sz="32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270" name="文本框 11"/>
          <p:cNvSpPr txBox="1">
            <a:spLocks noChangeArrowheads="1"/>
          </p:cNvSpPr>
          <p:nvPr/>
        </p:nvSpPr>
        <p:spPr bwMode="auto">
          <a:xfrm>
            <a:off x="7161213" y="1773238"/>
            <a:ext cx="180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35000"/>
              </a:lnSpc>
              <a:spcBef>
                <a:spcPct val="20000"/>
              </a:spcBef>
              <a:buSzPct val="85000"/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35000"/>
              </a:lnSpc>
              <a:spcBef>
                <a:spcPct val="20000"/>
              </a:spcBef>
              <a:buFont typeface="Times New Roman" panose="02020603050405020304" pitchFamily="18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35000"/>
              </a:lnSpc>
              <a:spcBef>
                <a:spcPct val="20000"/>
              </a:spcBef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0">
                <a:solidFill>
                  <a:srgbClr val="FF0000"/>
                </a:solidFill>
                <a:latin typeface="Arial" panose="020B0604020202020204" pitchFamily="34" charset="0"/>
              </a:rPr>
              <a:t>n0=n2+1</a:t>
            </a:r>
            <a:endParaRPr lang="zh-CN" altLang="en-US" sz="32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194468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6"/>
              <a:defRPr/>
            </a:pPr>
            <a:r>
              <a:rPr lang="zh-CN" altLang="zh-CN" dirty="0"/>
              <a:t>一个有</a:t>
            </a:r>
            <a:r>
              <a:rPr lang="en-US" altLang="zh-CN" dirty="0"/>
              <a:t>5</a:t>
            </a:r>
            <a:r>
              <a:rPr lang="zh-CN" altLang="zh-CN" dirty="0"/>
              <a:t>层结点的完全</a:t>
            </a:r>
            <a:r>
              <a:rPr lang="en-US" altLang="zh-CN" dirty="0"/>
              <a:t>3</a:t>
            </a:r>
            <a:r>
              <a:rPr lang="zh-CN" altLang="zh-CN" dirty="0"/>
              <a:t>叉树。按前序遍历周游给结点从</a:t>
            </a:r>
            <a:r>
              <a:rPr lang="en-US" altLang="zh-CN" dirty="0"/>
              <a:t>1</a:t>
            </a:r>
            <a:r>
              <a:rPr lang="zh-CN" altLang="zh-CN" dirty="0"/>
              <a:t>开始编号，则第</a:t>
            </a:r>
            <a:r>
              <a:rPr lang="en-US" altLang="zh-CN" dirty="0"/>
              <a:t>100</a:t>
            </a:r>
            <a:r>
              <a:rPr lang="zh-CN" altLang="zh-CN" dirty="0"/>
              <a:t>号结点的父结点的编码为</a:t>
            </a:r>
            <a:r>
              <a:rPr lang="en-US" altLang="zh-CN" dirty="0"/>
              <a:t> __97___</a:t>
            </a:r>
            <a:r>
              <a:rPr lang="zh-CN" altLang="zh-CN" dirty="0"/>
              <a:t>。（注释：独根树为</a:t>
            </a:r>
            <a:r>
              <a:rPr lang="en-US" altLang="zh-CN" dirty="0"/>
              <a:t>1</a:t>
            </a:r>
            <a:r>
              <a:rPr lang="zh-CN" altLang="zh-CN" dirty="0"/>
              <a:t>层的）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292" name="椭圆 3"/>
          <p:cNvSpPr>
            <a:spLocks noChangeArrowheads="1"/>
          </p:cNvSpPr>
          <p:nvPr/>
        </p:nvSpPr>
        <p:spPr bwMode="auto">
          <a:xfrm>
            <a:off x="2946400" y="3141663"/>
            <a:ext cx="360363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293" name="椭圆 35"/>
          <p:cNvSpPr>
            <a:spLocks noChangeArrowheads="1"/>
          </p:cNvSpPr>
          <p:nvPr/>
        </p:nvSpPr>
        <p:spPr bwMode="auto">
          <a:xfrm>
            <a:off x="1362075" y="3968750"/>
            <a:ext cx="360363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cxnSp>
        <p:nvCxnSpPr>
          <p:cNvPr id="12294" name="直接箭头连接符 42"/>
          <p:cNvCxnSpPr>
            <a:cxnSpLocks noChangeShapeType="1"/>
            <a:stCxn id="12292" idx="4"/>
            <a:endCxn id="12293" idx="0"/>
          </p:cNvCxnSpPr>
          <p:nvPr/>
        </p:nvCxnSpPr>
        <p:spPr bwMode="auto">
          <a:xfrm flipH="1">
            <a:off x="1541463" y="3357563"/>
            <a:ext cx="1584325" cy="6111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文本框 43"/>
          <p:cNvSpPr txBox="1">
            <a:spLocks noChangeArrowheads="1"/>
          </p:cNvSpPr>
          <p:nvPr/>
        </p:nvSpPr>
        <p:spPr bwMode="auto">
          <a:xfrm>
            <a:off x="236538" y="5548313"/>
            <a:ext cx="244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800"/>
              <a:t>3^0+3^1+3^2+3^3=</a:t>
            </a:r>
            <a:r>
              <a:rPr lang="en-US" altLang="zh-CN" sz="1800">
                <a:solidFill>
                  <a:srgbClr val="FF0000"/>
                </a:solidFill>
              </a:rPr>
              <a:t>40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cxnSp>
        <p:nvCxnSpPr>
          <p:cNvPr id="12296" name="直接箭头连接符 46"/>
          <p:cNvCxnSpPr>
            <a:cxnSpLocks noChangeShapeType="1"/>
            <a:stCxn id="12293" idx="4"/>
          </p:cNvCxnSpPr>
          <p:nvPr/>
        </p:nvCxnSpPr>
        <p:spPr bwMode="auto">
          <a:xfrm flipH="1">
            <a:off x="425450" y="4184650"/>
            <a:ext cx="1116013" cy="6842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7" name="直接箭头连接符 48"/>
          <p:cNvCxnSpPr>
            <a:cxnSpLocks noChangeShapeType="1"/>
          </p:cNvCxnSpPr>
          <p:nvPr/>
        </p:nvCxnSpPr>
        <p:spPr bwMode="auto">
          <a:xfrm flipH="1">
            <a:off x="1362075" y="4184650"/>
            <a:ext cx="179388" cy="6842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8" name="直接箭头连接符 51"/>
          <p:cNvCxnSpPr>
            <a:cxnSpLocks noChangeShapeType="1"/>
          </p:cNvCxnSpPr>
          <p:nvPr/>
        </p:nvCxnSpPr>
        <p:spPr bwMode="auto">
          <a:xfrm>
            <a:off x="1541463" y="4184650"/>
            <a:ext cx="792162" cy="6842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9" name="矩形 54"/>
          <p:cNvSpPr>
            <a:spLocks noChangeArrowheads="1"/>
          </p:cNvSpPr>
          <p:nvPr/>
        </p:nvSpPr>
        <p:spPr bwMode="auto">
          <a:xfrm>
            <a:off x="263525" y="3897313"/>
            <a:ext cx="2376488" cy="15113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300" name="椭圆 56"/>
          <p:cNvSpPr>
            <a:spLocks noChangeArrowheads="1"/>
          </p:cNvSpPr>
          <p:nvPr/>
        </p:nvSpPr>
        <p:spPr bwMode="auto">
          <a:xfrm>
            <a:off x="4043363" y="3973513"/>
            <a:ext cx="360362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301" name="文本框 57"/>
          <p:cNvSpPr txBox="1">
            <a:spLocks noChangeArrowheads="1"/>
          </p:cNvSpPr>
          <p:nvPr/>
        </p:nvSpPr>
        <p:spPr bwMode="auto">
          <a:xfrm>
            <a:off x="2916238" y="5551488"/>
            <a:ext cx="244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800"/>
              <a:t>3^0+3^1+3^2+3^3=</a:t>
            </a:r>
            <a:r>
              <a:rPr lang="en-US" altLang="zh-CN" sz="1800">
                <a:solidFill>
                  <a:srgbClr val="FF0000"/>
                </a:solidFill>
              </a:rPr>
              <a:t>40</a:t>
            </a:r>
            <a:endParaRPr lang="zh-CN" altLang="en-US" sz="1800">
              <a:solidFill>
                <a:srgbClr val="FF0000"/>
              </a:solidFill>
            </a:endParaRPr>
          </a:p>
        </p:txBody>
      </p:sp>
      <p:cxnSp>
        <p:nvCxnSpPr>
          <p:cNvPr id="12302" name="直接箭头连接符 58"/>
          <p:cNvCxnSpPr>
            <a:cxnSpLocks noChangeShapeType="1"/>
            <a:stCxn id="12300" idx="4"/>
          </p:cNvCxnSpPr>
          <p:nvPr/>
        </p:nvCxnSpPr>
        <p:spPr bwMode="auto">
          <a:xfrm flipH="1">
            <a:off x="3108325" y="4189413"/>
            <a:ext cx="1116013" cy="68421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3" name="直接箭头连接符 59"/>
          <p:cNvCxnSpPr>
            <a:cxnSpLocks noChangeShapeType="1"/>
          </p:cNvCxnSpPr>
          <p:nvPr/>
        </p:nvCxnSpPr>
        <p:spPr bwMode="auto">
          <a:xfrm flipH="1">
            <a:off x="4043363" y="4187825"/>
            <a:ext cx="180975" cy="6858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4" name="直接箭头连接符 60"/>
          <p:cNvCxnSpPr>
            <a:cxnSpLocks noChangeShapeType="1"/>
          </p:cNvCxnSpPr>
          <p:nvPr/>
        </p:nvCxnSpPr>
        <p:spPr bwMode="auto">
          <a:xfrm>
            <a:off x="4224338" y="4187825"/>
            <a:ext cx="792162" cy="6858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5" name="矩形 61"/>
          <p:cNvSpPr>
            <a:spLocks noChangeArrowheads="1"/>
          </p:cNvSpPr>
          <p:nvPr/>
        </p:nvSpPr>
        <p:spPr bwMode="auto">
          <a:xfrm>
            <a:off x="2946400" y="3900488"/>
            <a:ext cx="2376488" cy="15113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cxnSp>
        <p:nvCxnSpPr>
          <p:cNvPr id="12306" name="直接箭头连接符 62"/>
          <p:cNvCxnSpPr>
            <a:cxnSpLocks noChangeShapeType="1"/>
            <a:endCxn id="12300" idx="0"/>
          </p:cNvCxnSpPr>
          <p:nvPr/>
        </p:nvCxnSpPr>
        <p:spPr bwMode="auto">
          <a:xfrm>
            <a:off x="3125788" y="3357563"/>
            <a:ext cx="1098550" cy="6159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7" name="文本框 12287"/>
          <p:cNvSpPr txBox="1">
            <a:spLocks noChangeArrowheads="1"/>
          </p:cNvSpPr>
          <p:nvPr/>
        </p:nvSpPr>
        <p:spPr bwMode="auto">
          <a:xfrm>
            <a:off x="3233738" y="3009900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2308" name="文本框 65"/>
          <p:cNvSpPr txBox="1">
            <a:spLocks noChangeArrowheads="1"/>
          </p:cNvSpPr>
          <p:nvPr/>
        </p:nvSpPr>
        <p:spPr bwMode="auto">
          <a:xfrm>
            <a:off x="1649413" y="38306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2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2309" name="文本框 66"/>
          <p:cNvSpPr txBox="1">
            <a:spLocks noChangeArrowheads="1"/>
          </p:cNvSpPr>
          <p:nvPr/>
        </p:nvSpPr>
        <p:spPr bwMode="auto">
          <a:xfrm>
            <a:off x="4379913" y="3868738"/>
            <a:ext cx="528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42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2310" name="椭圆 67"/>
          <p:cNvSpPr>
            <a:spLocks noChangeArrowheads="1"/>
          </p:cNvSpPr>
          <p:nvPr/>
        </p:nvSpPr>
        <p:spPr bwMode="auto">
          <a:xfrm>
            <a:off x="6708775" y="3968750"/>
            <a:ext cx="360363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cxnSp>
        <p:nvCxnSpPr>
          <p:cNvPr id="12311" name="直接箭头连接符 68"/>
          <p:cNvCxnSpPr>
            <a:cxnSpLocks noChangeShapeType="1"/>
            <a:stCxn id="12310" idx="4"/>
          </p:cNvCxnSpPr>
          <p:nvPr/>
        </p:nvCxnSpPr>
        <p:spPr bwMode="auto">
          <a:xfrm flipH="1">
            <a:off x="5772150" y="4184650"/>
            <a:ext cx="1116013" cy="6842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2" name="直接箭头连接符 69"/>
          <p:cNvCxnSpPr>
            <a:cxnSpLocks noChangeShapeType="1"/>
          </p:cNvCxnSpPr>
          <p:nvPr/>
        </p:nvCxnSpPr>
        <p:spPr bwMode="auto">
          <a:xfrm flipH="1">
            <a:off x="6708775" y="4184650"/>
            <a:ext cx="179388" cy="6842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3" name="直接箭头连接符 70"/>
          <p:cNvCxnSpPr>
            <a:cxnSpLocks noChangeShapeType="1"/>
          </p:cNvCxnSpPr>
          <p:nvPr/>
        </p:nvCxnSpPr>
        <p:spPr bwMode="auto">
          <a:xfrm>
            <a:off x="6888163" y="4184650"/>
            <a:ext cx="792162" cy="6842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4" name="文本框 72"/>
          <p:cNvSpPr txBox="1">
            <a:spLocks noChangeArrowheads="1"/>
          </p:cNvSpPr>
          <p:nvPr/>
        </p:nvSpPr>
        <p:spPr bwMode="auto">
          <a:xfrm>
            <a:off x="7043738" y="3863975"/>
            <a:ext cx="528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82</a:t>
            </a: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12315" name="直接箭头连接符 12290"/>
          <p:cNvCxnSpPr>
            <a:cxnSpLocks noChangeShapeType="1"/>
            <a:endCxn id="12310" idx="0"/>
          </p:cNvCxnSpPr>
          <p:nvPr/>
        </p:nvCxnSpPr>
        <p:spPr bwMode="auto">
          <a:xfrm>
            <a:off x="3108325" y="3357563"/>
            <a:ext cx="3779838" cy="6111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6" name="椭圆 75"/>
          <p:cNvSpPr>
            <a:spLocks noChangeArrowheads="1"/>
          </p:cNvSpPr>
          <p:nvPr/>
        </p:nvSpPr>
        <p:spPr bwMode="auto">
          <a:xfrm>
            <a:off x="5627688" y="4868863"/>
            <a:ext cx="360362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cxnSp>
        <p:nvCxnSpPr>
          <p:cNvPr id="12317" name="直接箭头连接符 12292"/>
          <p:cNvCxnSpPr>
            <a:cxnSpLocks noChangeShapeType="1"/>
            <a:stCxn id="12316" idx="4"/>
          </p:cNvCxnSpPr>
          <p:nvPr/>
        </p:nvCxnSpPr>
        <p:spPr bwMode="auto">
          <a:xfrm flipH="1">
            <a:off x="5367338" y="5084763"/>
            <a:ext cx="441325" cy="3238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" name="直接箭头连接符 78"/>
          <p:cNvCxnSpPr>
            <a:cxnSpLocks noChangeShapeType="1"/>
            <a:stCxn id="12316" idx="4"/>
          </p:cNvCxnSpPr>
          <p:nvPr/>
        </p:nvCxnSpPr>
        <p:spPr bwMode="auto">
          <a:xfrm>
            <a:off x="5808663" y="5084763"/>
            <a:ext cx="395287" cy="3238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9" name="直接箭头连接符 81"/>
          <p:cNvCxnSpPr>
            <a:cxnSpLocks noChangeShapeType="1"/>
            <a:stCxn id="12316" idx="4"/>
          </p:cNvCxnSpPr>
          <p:nvPr/>
        </p:nvCxnSpPr>
        <p:spPr bwMode="auto">
          <a:xfrm flipH="1">
            <a:off x="5784850" y="5084763"/>
            <a:ext cx="23813" cy="3238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0" name="矩形 12297"/>
          <p:cNvSpPr>
            <a:spLocks noChangeArrowheads="1"/>
          </p:cNvSpPr>
          <p:nvPr/>
        </p:nvSpPr>
        <p:spPr bwMode="auto">
          <a:xfrm>
            <a:off x="5351463" y="4868863"/>
            <a:ext cx="906462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321" name="文本框 85"/>
          <p:cNvSpPr txBox="1">
            <a:spLocks noChangeArrowheads="1"/>
          </p:cNvSpPr>
          <p:nvPr/>
        </p:nvSpPr>
        <p:spPr bwMode="auto">
          <a:xfrm>
            <a:off x="4495800" y="6022975"/>
            <a:ext cx="1743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600"/>
              <a:t>3^0+3^1+3^2=</a:t>
            </a:r>
            <a:r>
              <a:rPr lang="en-US" altLang="zh-CN" sz="1600">
                <a:solidFill>
                  <a:srgbClr val="FF0000"/>
                </a:solidFill>
              </a:rPr>
              <a:t>13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2322" name="椭圆 86"/>
          <p:cNvSpPr>
            <a:spLocks noChangeArrowheads="1"/>
          </p:cNvSpPr>
          <p:nvPr/>
        </p:nvSpPr>
        <p:spPr bwMode="auto">
          <a:xfrm>
            <a:off x="6577013" y="4868863"/>
            <a:ext cx="358775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cxnSp>
        <p:nvCxnSpPr>
          <p:cNvPr id="12323" name="直接箭头连接符 87"/>
          <p:cNvCxnSpPr>
            <a:cxnSpLocks noChangeShapeType="1"/>
            <a:stCxn id="12322" idx="4"/>
          </p:cNvCxnSpPr>
          <p:nvPr/>
        </p:nvCxnSpPr>
        <p:spPr bwMode="auto">
          <a:xfrm flipH="1">
            <a:off x="6675438" y="5084763"/>
            <a:ext cx="80962" cy="3000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4" name="矩形 90"/>
          <p:cNvSpPr>
            <a:spLocks noChangeArrowheads="1"/>
          </p:cNvSpPr>
          <p:nvPr/>
        </p:nvSpPr>
        <p:spPr bwMode="auto">
          <a:xfrm>
            <a:off x="6300788" y="4868863"/>
            <a:ext cx="1492250" cy="143986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325" name="文本框 91"/>
          <p:cNvSpPr txBox="1">
            <a:spLocks noChangeArrowheads="1"/>
          </p:cNvSpPr>
          <p:nvPr/>
        </p:nvSpPr>
        <p:spPr bwMode="auto">
          <a:xfrm>
            <a:off x="5900738" y="488315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800">
                <a:solidFill>
                  <a:srgbClr val="FF0000"/>
                </a:solidFill>
              </a:rPr>
              <a:t>83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2326" name="文本框 92"/>
          <p:cNvSpPr txBox="1">
            <a:spLocks noChangeArrowheads="1"/>
          </p:cNvSpPr>
          <p:nvPr/>
        </p:nvSpPr>
        <p:spPr bwMode="auto">
          <a:xfrm>
            <a:off x="6848475" y="4868863"/>
            <a:ext cx="439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800">
                <a:solidFill>
                  <a:srgbClr val="FF0000"/>
                </a:solidFill>
              </a:rPr>
              <a:t>96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2327" name="椭圆 93"/>
          <p:cNvSpPr>
            <a:spLocks noChangeArrowheads="1"/>
          </p:cNvSpPr>
          <p:nvPr/>
        </p:nvSpPr>
        <p:spPr bwMode="auto">
          <a:xfrm>
            <a:off x="6494463" y="5376863"/>
            <a:ext cx="360362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cxnSp>
        <p:nvCxnSpPr>
          <p:cNvPr id="12328" name="直接箭头连接符 12302"/>
          <p:cNvCxnSpPr>
            <a:cxnSpLocks noChangeShapeType="1"/>
            <a:stCxn id="12327" idx="4"/>
          </p:cNvCxnSpPr>
          <p:nvPr/>
        </p:nvCxnSpPr>
        <p:spPr bwMode="auto">
          <a:xfrm flipH="1">
            <a:off x="6413500" y="5592763"/>
            <a:ext cx="261938" cy="2841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9" name="直接箭头连接符 99"/>
          <p:cNvCxnSpPr>
            <a:cxnSpLocks noChangeShapeType="1"/>
            <a:stCxn id="12327" idx="4"/>
          </p:cNvCxnSpPr>
          <p:nvPr/>
        </p:nvCxnSpPr>
        <p:spPr bwMode="auto">
          <a:xfrm>
            <a:off x="6675438" y="5592763"/>
            <a:ext cx="69850" cy="3000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30" name="直接箭头连接符 102"/>
          <p:cNvCxnSpPr>
            <a:cxnSpLocks noChangeShapeType="1"/>
            <a:stCxn id="12327" idx="4"/>
          </p:cNvCxnSpPr>
          <p:nvPr/>
        </p:nvCxnSpPr>
        <p:spPr bwMode="auto">
          <a:xfrm>
            <a:off x="6675438" y="5592763"/>
            <a:ext cx="442912" cy="2841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31" name="文本框 105"/>
          <p:cNvSpPr txBox="1">
            <a:spLocks noChangeArrowheads="1"/>
          </p:cNvSpPr>
          <p:nvPr/>
        </p:nvSpPr>
        <p:spPr bwMode="auto">
          <a:xfrm>
            <a:off x="6794500" y="5287963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800">
                <a:solidFill>
                  <a:srgbClr val="FF0000"/>
                </a:solidFill>
              </a:rPr>
              <a:t>97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2332" name="椭圆 106"/>
          <p:cNvSpPr>
            <a:spLocks noChangeArrowheads="1"/>
          </p:cNvSpPr>
          <p:nvPr/>
        </p:nvSpPr>
        <p:spPr bwMode="auto">
          <a:xfrm>
            <a:off x="6230938" y="5872163"/>
            <a:ext cx="358775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333" name="椭圆 107"/>
          <p:cNvSpPr>
            <a:spLocks noChangeArrowheads="1"/>
          </p:cNvSpPr>
          <p:nvPr/>
        </p:nvSpPr>
        <p:spPr bwMode="auto">
          <a:xfrm>
            <a:off x="6608763" y="5868988"/>
            <a:ext cx="360362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334" name="椭圆 108"/>
          <p:cNvSpPr>
            <a:spLocks noChangeArrowheads="1"/>
          </p:cNvSpPr>
          <p:nvPr/>
        </p:nvSpPr>
        <p:spPr bwMode="auto">
          <a:xfrm>
            <a:off x="6991350" y="5862638"/>
            <a:ext cx="358775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2335" name="文本框 109"/>
          <p:cNvSpPr txBox="1">
            <a:spLocks noChangeArrowheads="1"/>
          </p:cNvSpPr>
          <p:nvPr/>
        </p:nvSpPr>
        <p:spPr bwMode="auto">
          <a:xfrm>
            <a:off x="6203950" y="6019800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800">
                <a:solidFill>
                  <a:srgbClr val="FF0000"/>
                </a:solidFill>
              </a:rPr>
              <a:t>98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2336" name="文本框 110"/>
          <p:cNvSpPr txBox="1">
            <a:spLocks noChangeArrowheads="1"/>
          </p:cNvSpPr>
          <p:nvPr/>
        </p:nvSpPr>
        <p:spPr bwMode="auto">
          <a:xfrm>
            <a:off x="6583363" y="6021388"/>
            <a:ext cx="436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800">
                <a:solidFill>
                  <a:srgbClr val="FF0000"/>
                </a:solidFill>
              </a:rPr>
              <a:t>99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2337" name="文本框 111"/>
          <p:cNvSpPr txBox="1">
            <a:spLocks noChangeArrowheads="1"/>
          </p:cNvSpPr>
          <p:nvPr/>
        </p:nvSpPr>
        <p:spPr bwMode="auto">
          <a:xfrm>
            <a:off x="7015163" y="6021388"/>
            <a:ext cx="777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en-US" altLang="zh-CN" sz="1800">
                <a:solidFill>
                  <a:srgbClr val="FF0000"/>
                </a:solidFill>
              </a:rPr>
              <a:t>100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846138"/>
            <a:ext cx="8785225" cy="5545137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  <a:defRPr/>
            </a:pPr>
            <a:r>
              <a:rPr lang="zh-CN" altLang="zh-CN" dirty="0"/>
              <a:t>将序列 </a:t>
            </a:r>
            <a:r>
              <a:rPr lang="en-US" altLang="zh-CN" dirty="0"/>
              <a:t>{12, 70, 33, 65, 24, 56, 48, 92, 86, 33} </a:t>
            </a:r>
            <a:r>
              <a:rPr lang="zh-CN" altLang="zh-CN" dirty="0"/>
              <a:t>按建堆方法调整为小值堆，调整后的</a:t>
            </a:r>
            <a:r>
              <a:rPr lang="zh-CN" altLang="zh-CN" dirty="0" smtClean="0"/>
              <a:t>序列为</a:t>
            </a:r>
            <a:r>
              <a:rPr lang="en-US" altLang="zh-CN" u="sng" dirty="0" smtClean="0"/>
              <a:t>{</a:t>
            </a:r>
            <a:r>
              <a:rPr lang="en-US" altLang="zh-CN" u="sng" dirty="0"/>
              <a:t>12,24,33,65,33,56,48,92,86,70}___</a:t>
            </a:r>
            <a:r>
              <a:rPr lang="en-US" altLang="zh-CN" dirty="0"/>
              <a:t>_</a:t>
            </a:r>
            <a:r>
              <a:rPr lang="zh-CN" altLang="zh-CN" dirty="0"/>
              <a:t>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1227138" y="5037138"/>
            <a:ext cx="1524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>
            <a:off x="465138" y="4122738"/>
            <a:ext cx="1219200" cy="1524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84138" y="549433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92</a:t>
            </a:r>
            <a:endParaRPr lang="zh-CN" altLang="en-US" sz="2000" b="1" dirty="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3"/>
                  </a:outerShdw>
                </a:cont>
                <a:cont type="tree" name="">
                  <a:effect ref="fillLine"/>
                  <a:outerShdw dist="38100" dir="2700000" algn="tl">
                    <a:srgbClr val="008864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1150938" y="549433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86</a:t>
            </a:r>
            <a:endParaRPr lang="zh-CN" altLang="en-US" sz="2000" b="1" dirty="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3"/>
                  </a:outerShdw>
                </a:cont>
                <a:cont type="tree" name="">
                  <a:effect ref="fillLine"/>
                  <a:outerShdw dist="38100" dir="2700000" algn="tl">
                    <a:srgbClr val="008864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sp>
        <p:nvSpPr>
          <p:cNvPr id="133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13320" name="Group 7"/>
          <p:cNvGrpSpPr>
            <a:grpSpLocks/>
          </p:cNvGrpSpPr>
          <p:nvPr/>
        </p:nvGrpSpPr>
        <p:grpSpPr bwMode="auto">
          <a:xfrm>
            <a:off x="858838" y="2781300"/>
            <a:ext cx="2819400" cy="2286000"/>
            <a:chOff x="1872" y="2640"/>
            <a:chExt cx="1776" cy="1440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 flipH="1">
              <a:off x="3264" y="3456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592" y="3456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120" y="2880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112" y="2880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832" y="26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12</a:t>
              </a:r>
              <a:endParaRPr lang="zh-CN" altLang="en-US" sz="2000" b="1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2352" y="316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70</a:t>
              </a:r>
              <a:endParaRPr lang="zh-CN" altLang="en-US" sz="2000" b="1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1872" y="374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65</a:t>
              </a:r>
              <a:endParaRPr lang="zh-CN" altLang="en-US" sz="2000" b="1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312" y="316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33</a:t>
              </a:r>
              <a:endParaRPr lang="zh-CN" altLang="en-US" sz="2000" b="1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2544" y="374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24</a:t>
              </a:r>
              <a:endParaRPr lang="zh-CN" altLang="en-US" sz="2000" b="1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56</a:t>
              </a:r>
              <a:endParaRPr lang="zh-CN" altLang="en-US" sz="2000" b="1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036" y="3465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zh-CN" altLang="en-US" sz="20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</p:grp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3576638" y="4076700"/>
            <a:ext cx="330200" cy="4524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3678238" y="452913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48</a:t>
            </a:r>
            <a:endParaRPr lang="zh-CN" altLang="en-US" sz="2000" b="1" dirty="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3"/>
                  </a:outerShdw>
                </a:cont>
                <a:cont type="tree" name="">
                  <a:effect ref="fillLine"/>
                  <a:outerShdw dist="38100" dir="2700000" algn="tl">
                    <a:srgbClr val="008864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H="1">
            <a:off x="2039938" y="5056188"/>
            <a:ext cx="228600" cy="533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1735138" y="551338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33</a:t>
            </a:r>
            <a:endParaRPr lang="zh-CN" altLang="en-US" sz="2000" b="1" dirty="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3"/>
                  </a:outerShdw>
                </a:cont>
                <a:cont type="tree" name="">
                  <a:effect ref="fillLine"/>
                  <a:outerShdw dist="38100" dir="2700000" algn="tl">
                    <a:srgbClr val="008864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6126163" y="4978400"/>
            <a:ext cx="1524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>
            <a:off x="5364163" y="4064000"/>
            <a:ext cx="1219200" cy="15240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4983163" y="54356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92</a:t>
            </a:r>
            <a:endParaRPr lang="zh-CN" altLang="en-US" sz="2000" b="1" dirty="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3"/>
                  </a:outerShdw>
                </a:cont>
                <a:cont type="tree" name="">
                  <a:effect ref="fillLine"/>
                  <a:outerShdw dist="38100" dir="2700000" algn="tl">
                    <a:srgbClr val="008864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6049963" y="54356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86</a:t>
            </a:r>
            <a:endParaRPr lang="zh-CN" altLang="en-US" sz="2000" b="1" dirty="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3"/>
                  </a:outerShdw>
                </a:cont>
                <a:cont type="tree" name="">
                  <a:effect ref="fillLine"/>
                  <a:outerShdw dist="38100" dir="2700000" algn="tl">
                    <a:srgbClr val="008864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grpSp>
        <p:nvGrpSpPr>
          <p:cNvPr id="13329" name="Group 7"/>
          <p:cNvGrpSpPr>
            <a:grpSpLocks/>
          </p:cNvGrpSpPr>
          <p:nvPr/>
        </p:nvGrpSpPr>
        <p:grpSpPr bwMode="auto">
          <a:xfrm>
            <a:off x="5757863" y="2720975"/>
            <a:ext cx="2819400" cy="2286000"/>
            <a:chOff x="1872" y="2640"/>
            <a:chExt cx="1776" cy="1440"/>
          </a:xfrm>
        </p:grpSpPr>
        <p:sp>
          <p:nvSpPr>
            <p:cNvPr id="36" name="Line 8"/>
            <p:cNvSpPr>
              <a:spLocks noChangeShapeType="1"/>
            </p:cNvSpPr>
            <p:nvPr/>
          </p:nvSpPr>
          <p:spPr bwMode="auto">
            <a:xfrm flipH="1">
              <a:off x="3264" y="3456"/>
              <a:ext cx="144" cy="33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2592" y="3456"/>
              <a:ext cx="96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3120" y="2880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2112" y="2880"/>
              <a:ext cx="768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 b="1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2832" y="2640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12</a:t>
              </a:r>
              <a:endParaRPr lang="zh-CN" altLang="en-US" sz="2000" b="1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2352" y="316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24</a:t>
              </a:r>
              <a:endParaRPr lang="zh-CN" altLang="en-US" sz="2000" b="1" dirty="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1872" y="374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65</a:t>
              </a:r>
              <a:endParaRPr lang="zh-CN" altLang="en-US" sz="2000" b="1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3312" y="316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33</a:t>
              </a:r>
              <a:endParaRPr lang="zh-CN" altLang="en-US" sz="2000" b="1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2544" y="374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33</a:t>
              </a:r>
              <a:endParaRPr lang="zh-CN" altLang="en-US" sz="2000" b="1" dirty="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56</a:t>
              </a:r>
              <a:endParaRPr lang="zh-CN" altLang="en-US" sz="2000" b="1" dirty="0">
                <a:solidFill>
                  <a:schemeClr val="accent1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D3"/>
                    </a:outerShdw>
                  </a:cont>
                  <a:cont type="tree" name="">
                    <a:effect ref="fillLine"/>
                    <a:outerShdw dist="38100" dir="2700000" algn="tl">
                      <a:srgbClr val="008864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3036" y="3465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zh-CN" altLang="en-US" sz="2000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+mn-lt"/>
                <a:ea typeface="+mn-ea"/>
              </a:endParaRPr>
            </a:p>
          </p:txBody>
        </p:sp>
      </p:grp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8475663" y="4016375"/>
            <a:ext cx="330200" cy="4524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8577263" y="4468813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48</a:t>
            </a:r>
            <a:endParaRPr lang="zh-CN" altLang="en-US" sz="2000" b="1" dirty="0">
              <a:solidFill>
                <a:schemeClr val="accent1"/>
              </a:solidFill>
              <a:effectDag name="">
                <a:cont type="tree" name="">
                  <a:effect ref="fillLine"/>
                  <a:outerShdw dist="38100" dir="13500000" algn="br">
                    <a:srgbClr val="55FFD3"/>
                  </a:outerShdw>
                </a:cont>
                <a:cont type="tree" name="">
                  <a:effect ref="fillLine"/>
                  <a:outerShdw dist="38100" dir="2700000" algn="tl">
                    <a:srgbClr val="008864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 flipH="1">
            <a:off x="6938963" y="4997450"/>
            <a:ext cx="228600" cy="5334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6634163" y="545465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70</a:t>
            </a:r>
            <a:endParaRPr lang="zh-CN" altLang="en-US" sz="2000" b="1" dirty="0">
              <a:solidFill>
                <a:srgbClr val="FF0000"/>
              </a:solidFill>
              <a:effectDag name="">
                <a:cont type="tree" name="">
                  <a:effect ref="fillLine"/>
                  <a:outerShdw dist="38100" dir="13500000" algn="br">
                    <a:srgbClr val="55FFD3"/>
                  </a:outerShdw>
                </a:cont>
                <a:cont type="tree" name="">
                  <a:effect ref="fillLine"/>
                  <a:outerShdw dist="38100" dir="2700000" algn="tl">
                    <a:srgbClr val="008864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sp>
        <p:nvSpPr>
          <p:cNvPr id="51" name="右箭头 50"/>
          <p:cNvSpPr/>
          <p:nvPr/>
        </p:nvSpPr>
        <p:spPr bwMode="auto">
          <a:xfrm>
            <a:off x="4505325" y="2765425"/>
            <a:ext cx="700088" cy="311785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latin typeface="Arial" charset="0"/>
              </a:rPr>
              <a:t>筛选法</a:t>
            </a:r>
            <a:endParaRPr lang="zh-CN" alt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1872</Words>
  <Application>Microsoft Office PowerPoint</Application>
  <PresentationFormat>全屏显示(4:3)</PresentationFormat>
  <Paragraphs>237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华文中宋</vt:lpstr>
      <vt:lpstr>楷体_GB2312</vt:lpstr>
      <vt:lpstr>宋体</vt:lpstr>
      <vt:lpstr>微软雅黑</vt:lpstr>
      <vt:lpstr>Arial</vt:lpstr>
      <vt:lpstr>Courier New</vt:lpstr>
      <vt:lpstr>Times New Roman</vt:lpstr>
      <vt:lpstr>Wingdings</vt:lpstr>
      <vt:lpstr>Default Design</vt:lpstr>
      <vt:lpstr>Custom Design</vt:lpstr>
      <vt:lpstr>Clip</vt:lpstr>
      <vt:lpstr>MathType 6.0 Equation</vt:lpstr>
      <vt:lpstr>期中考试试题评讲</vt:lpstr>
      <vt:lpstr>内容</vt:lpstr>
      <vt:lpstr>选择题</vt:lpstr>
      <vt:lpstr>PowerPoint 演示文稿</vt:lpstr>
      <vt:lpstr>待定</vt:lpstr>
      <vt:lpstr>PowerPoint 演示文稿</vt:lpstr>
      <vt:lpstr>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二、辨析与简答(共32分)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三、算法填空</vt:lpstr>
      <vt:lpstr>PowerPoint 演示文稿</vt:lpstr>
      <vt:lpstr>PowerPoint 演示文稿</vt:lpstr>
      <vt:lpstr>四、算法设计与实现</vt:lpstr>
      <vt:lpstr>PowerPoint 演示文稿</vt:lpstr>
      <vt:lpstr>PowerPoint 演示文稿</vt:lpstr>
      <vt:lpstr>五、分析证明题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/>
  <cp:lastModifiedBy/>
  <cp:revision>1341</cp:revision>
  <cp:lastPrinted>1601-01-01T00:00:00Z</cp:lastPrinted>
  <dcterms:created xsi:type="dcterms:W3CDTF">1601-01-01T00:00:00Z</dcterms:created>
  <dcterms:modified xsi:type="dcterms:W3CDTF">2016-11-24T03:30:06Z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