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32461200" cy="26962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3657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5486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7315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9144000" algn="l" defTabSz="18288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10972800" algn="l" defTabSz="18288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12801600" algn="l" defTabSz="18288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14630400" algn="l" defTabSz="18288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1" autoAdjust="0"/>
    <p:restoredTop sz="94660"/>
  </p:normalViewPr>
  <p:slideViewPr>
    <p:cSldViewPr>
      <p:cViewPr>
        <p:scale>
          <a:sx n="20" d="100"/>
          <a:sy n="20" d="100"/>
        </p:scale>
        <p:origin x="-2256" y="-632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7030" cy="1347578"/>
          </a:xfrm>
          <a:prstGeom prst="rect">
            <a:avLst/>
          </a:prstGeom>
        </p:spPr>
        <p:txBody>
          <a:bodyPr vert="horz" lIns="339457" tIns="169730" rIns="339457" bIns="16973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46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525" y="0"/>
            <a:ext cx="14067030" cy="1347578"/>
          </a:xfrm>
          <a:prstGeom prst="rect">
            <a:avLst/>
          </a:prstGeom>
        </p:spPr>
        <p:txBody>
          <a:bodyPr vert="horz" wrap="square" lIns="339457" tIns="169730" rIns="339457" bIns="169730" numCol="1" anchor="t" anchorCtr="0" compatLnSpc="1">
            <a:prstTxWarp prst="textNoShape">
              <a:avLst/>
            </a:prstTxWarp>
          </a:bodyPr>
          <a:lstStyle>
            <a:lvl1pPr algn="r">
              <a:defRPr sz="4600">
                <a:latin typeface="Calibri" charset="0"/>
              </a:defRPr>
            </a:lvl1pPr>
          </a:lstStyle>
          <a:p>
            <a:fld id="{A97A2D43-B90D-FB4E-8509-9024B412F65F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0075" y="2024063"/>
            <a:ext cx="13481050" cy="1011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39457" tIns="169730" rIns="339457" bIns="16973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5356" y="12807262"/>
            <a:ext cx="25970489" cy="12132153"/>
          </a:xfrm>
          <a:prstGeom prst="rect">
            <a:avLst/>
          </a:prstGeom>
        </p:spPr>
        <p:txBody>
          <a:bodyPr vert="horz" lIns="339457" tIns="169730" rIns="339457" bIns="16973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5609248"/>
            <a:ext cx="14067030" cy="1347578"/>
          </a:xfrm>
          <a:prstGeom prst="rect">
            <a:avLst/>
          </a:prstGeom>
        </p:spPr>
        <p:txBody>
          <a:bodyPr vert="horz" lIns="339457" tIns="169730" rIns="339457" bIns="16973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46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525" y="25609248"/>
            <a:ext cx="14067030" cy="1347578"/>
          </a:xfrm>
          <a:prstGeom prst="rect">
            <a:avLst/>
          </a:prstGeom>
        </p:spPr>
        <p:txBody>
          <a:bodyPr vert="horz" wrap="square" lIns="339457" tIns="169730" rIns="339457" bIns="169730" numCol="1" anchor="b" anchorCtr="0" compatLnSpc="1">
            <a:prstTxWarp prst="textNoShape">
              <a:avLst/>
            </a:prstTxWarp>
          </a:bodyPr>
          <a:lstStyle>
            <a:lvl1pPr algn="r">
              <a:defRPr sz="4600">
                <a:latin typeface="Calibri" charset="0"/>
              </a:defRPr>
            </a:lvl1pPr>
          </a:lstStyle>
          <a:p>
            <a:fld id="{90ABF634-A643-694A-999E-E4E887ADE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03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1828800" algn="l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657600" algn="l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486400" algn="l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7315200" algn="l" rtl="0" eaLnBrk="0" fontAlgn="base" hangingPunct="0">
      <a:spcBef>
        <a:spcPct val="30000"/>
      </a:spcBef>
      <a:spcAft>
        <a:spcPct val="0"/>
      </a:spcAft>
      <a:defRPr sz="4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91440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52929-48F0-C64B-9B29-27C186039E60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98013" y="2024063"/>
            <a:ext cx="13479462" cy="101107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45356" y="12811217"/>
            <a:ext cx="25970489" cy="121281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       Add new feed options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       Set the parameters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            - Time out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            - Number of retrials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4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FEBD69-C1F6-5F48-9C54-7B8F0988DDCB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D56BA-3D57-1940-8FDA-5F580FE3E7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822CCF-5B5E-664C-B278-BE604C40FC29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5FB3F-1F6A-8944-AD87-693760CD6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5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5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84396D-DD72-6246-A651-AB4CF17EBA56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21ABE-7B51-0145-8E9F-E49E15909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6C3044-AF67-924C-A932-969981A30690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BCE96-919E-B94A-9217-10A2AAAB06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560F4-2509-7640-B7DA-D962D8436B6D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C2143-07C7-9943-A44C-22E345375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3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3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0DF286-1A63-EF47-8301-F50FA0D5C8B2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2CD82-D550-3246-90AF-82575890F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1568B-01D9-BA43-9381-52761F9CE716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1E0A8-EF63-B046-B40F-455FBECA42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548752-B504-7C41-A89F-AC807B0EB708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674A7-89F6-C24A-B595-776383793C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0938C8-5074-F742-9222-C4EA734E59AF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8DF55-ADA7-C343-AC7D-34A2557A1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9FA1BC-1DB4-4543-B0EC-133CB1123CD5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AC4FE-5C2E-644F-89A9-ECC19FA452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1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 rtlCol="0">
            <a:normAutofit/>
          </a:bodyPr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3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84809-DB30-5B43-BAD2-67F1D17DAB86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9DFF7-716B-724B-8295-EBFC44C0B8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6400803"/>
            <a:ext cx="32918400" cy="1810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>
              <a:defRPr sz="48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D2C9FC5-435E-7E4F-B5A8-018EC2F10E91}" type="datetimeFigureOut">
              <a:rPr lang="en-US"/>
              <a:pPr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4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>
            <a:lvl1pPr algn="r">
              <a:defRPr sz="48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F6498FF-413C-884D-A180-FAB8281887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76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1828800" algn="ctr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6pPr>
      <a:lvl7pPr marL="3657600" algn="ctr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7pPr>
      <a:lvl8pPr marL="5486400" algn="ctr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8pPr>
      <a:lvl9pPr marL="7315200" algn="ctr" rtl="0" fontAlgn="base">
        <a:spcBef>
          <a:spcPct val="0"/>
        </a:spcBef>
        <a:spcAft>
          <a:spcPct val="0"/>
        </a:spcAft>
        <a:defRPr sz="17600">
          <a:solidFill>
            <a:schemeClr val="tx1"/>
          </a:solidFill>
          <a:latin typeface="Calibri" pitchFamily="34" charset="0"/>
        </a:defRPr>
      </a:lvl9pPr>
    </p:titleStyle>
    <p:bodyStyle>
      <a:lvl1pPr marL="1371600" indent="-1371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8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971800" indent="-11430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572000" indent="-9144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400800" indent="-9144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229600" indent="-9144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10591800"/>
            <a:ext cx="4791610" cy="3657600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6576000" cy="2438400"/>
          </a:xfrm>
        </p:spPr>
        <p:txBody>
          <a:bodyPr/>
          <a:lstStyle/>
          <a:p>
            <a:pPr eaLnBrk="1" hangingPunct="1"/>
            <a:r>
              <a:rPr lang="en-US" sz="9600" b="1" dirty="0" err="1" smtClean="0">
                <a:solidFill>
                  <a:srgbClr val="00B050"/>
                </a:solidFill>
                <a:latin typeface="Calibri" charset="0"/>
              </a:rPr>
              <a:t>Scattr</a:t>
            </a:r>
            <a:r>
              <a:rPr lang="en-US" sz="9600" b="1" dirty="0" smtClean="0">
                <a:solidFill>
                  <a:srgbClr val="00B050"/>
                </a:solidFill>
                <a:latin typeface="Calibri" charset="0"/>
              </a:rPr>
              <a:t>: Adaptive Sampling for Progressive Scatterplots</a:t>
            </a:r>
            <a:endParaRPr lang="en-US" sz="9600" b="1" dirty="0">
              <a:solidFill>
                <a:srgbClr val="00B050"/>
              </a:solidFill>
              <a:latin typeface="Calibri" charset="0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11887200" y="23869652"/>
            <a:ext cx="12496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/>
          <a:p>
            <a:pPr marL="1371600" indent="-1371600">
              <a:spcBef>
                <a:spcPct val="20000"/>
              </a:spcBef>
              <a:buFontTx/>
              <a:buChar char="•"/>
            </a:pPr>
            <a:endParaRPr lang="en-US" sz="11200">
              <a:latin typeface="Trebuchet MS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1219200" y="6858000"/>
            <a:ext cx="10972800" cy="54102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lIns="365760" tIns="182880" rIns="365760" bIns="182880"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</a:rPr>
              <a:t>Visualization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for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large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scale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data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is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slow.</a:t>
            </a:r>
            <a:endParaRPr lang="en-US" sz="4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</a:rPr>
              <a:t>Small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amount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of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data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can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actually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show</a:t>
            </a:r>
            <a:r>
              <a:rPr lang="zh-CN" altLang="en-US" sz="4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general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trends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altLang="zh-CN" sz="4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</a:rPr>
              <a:t>User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is</a:t>
            </a:r>
            <a:r>
              <a:rPr lang="zh-CN" altLang="en-US" sz="4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sensitive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to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the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latency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altLang="zh-CN" sz="4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Progress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JPEG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greatly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improve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user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experience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Fair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scheduling</a:t>
            </a:r>
            <a:r>
              <a:rPr lang="zh-CN" altLang="en-US" sz="44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Calibri" charset="0"/>
              </a:rPr>
              <a:t>algorithms……</a:t>
            </a: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0" y="2133600"/>
            <a:ext cx="36576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/>
          <a:lstStyle/>
          <a:p>
            <a:pPr marL="1371600" indent="-1371600" algn="ctr">
              <a:lnSpc>
                <a:spcPct val="80000"/>
              </a:lnSpc>
              <a:spcBef>
                <a:spcPct val="20000"/>
              </a:spcBef>
            </a:pPr>
            <a:r>
              <a:rPr lang="en-US" sz="5600" b="1" dirty="0" smtClean="0">
                <a:solidFill>
                  <a:schemeClr val="accent2"/>
                </a:solidFill>
                <a:latin typeface="Trebuchet MS" charset="0"/>
              </a:rPr>
              <a:t>Andrew Lee, Biye Jiang</a:t>
            </a:r>
            <a:endParaRPr lang="en-US" sz="5600" b="1" baseline="30000" dirty="0">
              <a:solidFill>
                <a:schemeClr val="accent2"/>
              </a:solidFill>
              <a:latin typeface="Trebuchet MS" charset="0"/>
            </a:endParaRPr>
          </a:p>
          <a:p>
            <a:pPr marL="1371600" indent="-1371600" algn="ctr">
              <a:lnSpc>
                <a:spcPct val="80000"/>
              </a:lnSpc>
              <a:spcBef>
                <a:spcPct val="20000"/>
              </a:spcBef>
            </a:pPr>
            <a:r>
              <a:rPr lang="en-US" sz="5600" b="1" dirty="0" smtClean="0">
                <a:solidFill>
                  <a:schemeClr val="accent2"/>
                </a:solidFill>
                <a:latin typeface="Trebuchet MS" charset="0"/>
              </a:rPr>
              <a:t>Department of Computer Science, UC Berkeley</a:t>
            </a:r>
            <a:endParaRPr lang="en-US" sz="5600" b="1" dirty="0">
              <a:solidFill>
                <a:schemeClr val="accent2"/>
              </a:solidFill>
              <a:latin typeface="Trebuchet MS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1219204" y="5657854"/>
            <a:ext cx="36468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FF6600"/>
                </a:solidFill>
                <a:latin typeface="Segoe" charset="0"/>
              </a:rPr>
              <a:t>Motivation</a:t>
            </a:r>
          </a:p>
        </p:txBody>
      </p:sp>
      <p:sp>
        <p:nvSpPr>
          <p:cNvPr id="2056" name="Text Box 13"/>
          <p:cNvSpPr txBox="1">
            <a:spLocks noChangeArrowheads="1"/>
          </p:cNvSpPr>
          <p:nvPr/>
        </p:nvSpPr>
        <p:spPr bwMode="auto">
          <a:xfrm>
            <a:off x="1219200" y="16069270"/>
            <a:ext cx="34939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FF6600"/>
                </a:solidFill>
                <a:latin typeface="Segoe" charset="0"/>
              </a:rPr>
              <a:t>Challenge</a:t>
            </a: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13341352" y="20116800"/>
            <a:ext cx="51494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5400" b="1" dirty="0" smtClean="0">
                <a:solidFill>
                  <a:srgbClr val="FF6600"/>
                </a:solidFill>
                <a:latin typeface="Segoe" charset="0"/>
              </a:rPr>
              <a:t>System</a:t>
            </a:r>
            <a:r>
              <a:rPr lang="zh-CN" altLang="en-US" sz="5400" b="1" dirty="0" smtClean="0">
                <a:solidFill>
                  <a:srgbClr val="FF6600"/>
                </a:solidFill>
                <a:latin typeface="Segoe" charset="0"/>
              </a:rPr>
              <a:t> </a:t>
            </a:r>
            <a:r>
              <a:rPr lang="en-US" altLang="zh-CN" sz="5400" b="1" dirty="0" smtClean="0">
                <a:solidFill>
                  <a:srgbClr val="FF6600"/>
                </a:solidFill>
                <a:latin typeface="Segoe" charset="0"/>
              </a:rPr>
              <a:t>Design</a:t>
            </a:r>
            <a:endParaRPr lang="en-US" sz="5400" b="1" dirty="0">
              <a:solidFill>
                <a:srgbClr val="FF6600"/>
              </a:solidFill>
              <a:latin typeface="Segoe" charset="0"/>
            </a:endParaRPr>
          </a:p>
        </p:txBody>
      </p:sp>
      <p:sp>
        <p:nvSpPr>
          <p:cNvPr id="2058" name="Rectangle 20"/>
          <p:cNvSpPr>
            <a:spLocks noChangeArrowheads="1"/>
          </p:cNvSpPr>
          <p:nvPr/>
        </p:nvSpPr>
        <p:spPr bwMode="auto">
          <a:xfrm>
            <a:off x="14325600" y="15607786"/>
            <a:ext cx="184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059" name="Rectangle 21"/>
          <p:cNvSpPr>
            <a:spLocks noChangeArrowheads="1"/>
          </p:cNvSpPr>
          <p:nvPr/>
        </p:nvSpPr>
        <p:spPr bwMode="auto">
          <a:xfrm>
            <a:off x="13106400" y="20484586"/>
            <a:ext cx="184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060" name="Text Box 8"/>
          <p:cNvSpPr txBox="1">
            <a:spLocks noChangeArrowheads="1"/>
          </p:cNvSpPr>
          <p:nvPr/>
        </p:nvSpPr>
        <p:spPr bwMode="auto">
          <a:xfrm>
            <a:off x="15887700" y="4267204"/>
            <a:ext cx="213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40" name="Rectangle 86"/>
          <p:cNvSpPr>
            <a:spLocks noChangeArrowheads="1"/>
          </p:cNvSpPr>
          <p:nvPr/>
        </p:nvSpPr>
        <p:spPr bwMode="auto">
          <a:xfrm>
            <a:off x="13106400" y="21336000"/>
            <a:ext cx="10363200" cy="54864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lIns="365760" tIns="182880" rIns="365760" bIns="182880"/>
          <a:lstStyle/>
          <a:p>
            <a:pPr marL="0" lvl="1" indent="-882648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4000" dirty="0" smtClean="0">
                <a:latin typeface="+mn-lt"/>
                <a:ea typeface="+mn-ea"/>
              </a:rPr>
              <a:t>Server side:</a:t>
            </a:r>
          </a:p>
          <a:p>
            <a:pPr marL="1828800" lvl="2" indent="-882648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4000" dirty="0" smtClean="0">
                <a:latin typeface="+mn-lt"/>
                <a:ea typeface="+mn-ea"/>
              </a:rPr>
              <a:t>Interface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for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user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to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upload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data</a:t>
            </a:r>
          </a:p>
          <a:p>
            <a:pPr marL="1828800" lvl="2" indent="-882648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4000" dirty="0" smtClean="0">
                <a:latin typeface="+mn-lt"/>
                <a:ea typeface="+mn-ea"/>
              </a:rPr>
              <a:t>Apply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Quad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Tree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algorithm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to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obtain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order.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Store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data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in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MySQL</a:t>
            </a:r>
          </a:p>
          <a:p>
            <a:pPr marL="1828800" lvl="2" indent="-882648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4000" dirty="0" smtClean="0">
                <a:latin typeface="+mn-lt"/>
                <a:ea typeface="+mn-ea"/>
              </a:rPr>
              <a:t>Provide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API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for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client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side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to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fetch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data</a:t>
            </a:r>
            <a:r>
              <a:rPr lang="en-US" sz="4000" dirty="0" smtClean="0">
                <a:latin typeface="+mn-lt"/>
                <a:ea typeface="+mn-ea"/>
              </a:rPr>
              <a:t> </a:t>
            </a:r>
            <a:endParaRPr lang="en-US" sz="4000" dirty="0">
              <a:latin typeface="+mn-lt"/>
              <a:ea typeface="+mn-ea"/>
            </a:endParaRPr>
          </a:p>
          <a:p>
            <a:pPr marL="0" lvl="1" indent="-882648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4000" dirty="0" smtClean="0">
                <a:latin typeface="+mn-lt"/>
                <a:ea typeface="+mn-ea"/>
              </a:rPr>
              <a:t>Client side:</a:t>
            </a:r>
          </a:p>
          <a:p>
            <a:pPr marL="1828800" lvl="2" indent="-882648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4000" dirty="0" smtClean="0">
                <a:latin typeface="+mn-lt"/>
                <a:ea typeface="+mn-ea"/>
              </a:rPr>
              <a:t>A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light-weight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err="1" smtClean="0">
                <a:latin typeface="+mn-lt"/>
                <a:ea typeface="+mn-ea"/>
              </a:rPr>
              <a:t>Javascript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library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for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incremental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data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fetching</a:t>
            </a:r>
            <a:endParaRPr lang="en-US" sz="4000" dirty="0">
              <a:latin typeface="+mn-lt"/>
              <a:ea typeface="+mn-ea"/>
            </a:endParaRPr>
          </a:p>
        </p:txBody>
      </p:sp>
      <p:sp>
        <p:nvSpPr>
          <p:cNvPr id="1041" name="Rectangle 87"/>
          <p:cNvSpPr>
            <a:spLocks noChangeArrowheads="1"/>
          </p:cNvSpPr>
          <p:nvPr/>
        </p:nvSpPr>
        <p:spPr bwMode="auto">
          <a:xfrm>
            <a:off x="1219200" y="17145000"/>
            <a:ext cx="10972800" cy="23622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lIns="365760" tIns="182880" rIns="365760" bIns="182880"/>
          <a:lstStyle/>
          <a:p>
            <a:pPr marL="0" lvl="1"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Naïve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sampling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would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lost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much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information</a:t>
            </a:r>
            <a:endParaRPr lang="en-US" altLang="zh-CN" sz="4000" dirty="0">
              <a:solidFill>
                <a:srgbClr val="000000"/>
              </a:solidFill>
              <a:latin typeface="Calibri" charset="0"/>
              <a:sym typeface="Wingdings" charset="0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It is hard to define what is a good visualization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How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maintain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layout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of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low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density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sym typeface="Wingdings" charset="0"/>
              </a:rPr>
              <a:t>areas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endParaRPr lang="en-US" sz="4000" dirty="0">
              <a:solidFill>
                <a:srgbClr val="000000"/>
              </a:solidFill>
              <a:latin typeface="Calibri" charset="0"/>
              <a:sym typeface="Wingdings" charset="0"/>
            </a:endParaRPr>
          </a:p>
        </p:txBody>
      </p:sp>
      <p:sp>
        <p:nvSpPr>
          <p:cNvPr id="2063" name="Text Box 13"/>
          <p:cNvSpPr txBox="1">
            <a:spLocks noChangeArrowheads="1"/>
          </p:cNvSpPr>
          <p:nvPr/>
        </p:nvSpPr>
        <p:spPr bwMode="auto">
          <a:xfrm>
            <a:off x="1301752" y="19831054"/>
            <a:ext cx="64181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5400" b="1" dirty="0" smtClean="0">
                <a:solidFill>
                  <a:srgbClr val="FF6600"/>
                </a:solidFill>
                <a:latin typeface="Segoe" charset="0"/>
              </a:rPr>
              <a:t>Adaptive</a:t>
            </a:r>
            <a:r>
              <a:rPr lang="zh-CN" altLang="en-US" sz="5400" b="1" dirty="0" smtClean="0">
                <a:solidFill>
                  <a:srgbClr val="FF6600"/>
                </a:solidFill>
                <a:latin typeface="Segoe" charset="0"/>
              </a:rPr>
              <a:t> </a:t>
            </a:r>
            <a:r>
              <a:rPr lang="en-US" altLang="zh-CN" sz="5400" b="1" dirty="0" smtClean="0">
                <a:solidFill>
                  <a:srgbClr val="FF6600"/>
                </a:solidFill>
                <a:latin typeface="Segoe" charset="0"/>
              </a:rPr>
              <a:t>Sampling</a:t>
            </a:r>
            <a:endParaRPr lang="en-US" sz="5400" b="1" dirty="0">
              <a:solidFill>
                <a:srgbClr val="FF6600"/>
              </a:solidFill>
              <a:latin typeface="Segoe" charset="0"/>
            </a:endParaRPr>
          </a:p>
        </p:txBody>
      </p:sp>
      <p:sp>
        <p:nvSpPr>
          <p:cNvPr id="1045" name="Rectangle 87"/>
          <p:cNvSpPr>
            <a:spLocks noChangeArrowheads="1"/>
          </p:cNvSpPr>
          <p:nvPr/>
        </p:nvSpPr>
        <p:spPr bwMode="auto">
          <a:xfrm>
            <a:off x="1174752" y="21336000"/>
            <a:ext cx="11017248" cy="54864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lIns="365760" tIns="182880" rIns="365760" bIns="182880"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000" dirty="0" smtClean="0">
                <a:latin typeface="Calibri" charset="0"/>
              </a:rPr>
              <a:t>A Quad Tree algorithm to calcu</a:t>
            </a:r>
            <a:r>
              <a:rPr lang="en-US" altLang="zh-CN" sz="4000" dirty="0" smtClean="0">
                <a:latin typeface="Calibri" charset="0"/>
              </a:rPr>
              <a:t>l</a:t>
            </a:r>
            <a:r>
              <a:rPr lang="en-US" sz="4000" dirty="0" smtClean="0">
                <a:latin typeface="Calibri" charset="0"/>
              </a:rPr>
              <a:t>ate the global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sz="4000" dirty="0" smtClean="0">
                <a:latin typeface="Calibri" charset="0"/>
              </a:rPr>
              <a:t>order</a:t>
            </a:r>
            <a:r>
              <a:rPr lang="en-US" altLang="zh-CN" sz="4000" dirty="0" smtClean="0">
                <a:latin typeface="Calibri" charset="0"/>
              </a:rPr>
              <a:t>.</a:t>
            </a:r>
            <a:endParaRPr lang="en-US" sz="4000" dirty="0" smtClean="0">
              <a:latin typeface="Calibri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000" dirty="0" smtClean="0">
                <a:latin typeface="Calibri" charset="0"/>
              </a:rPr>
              <a:t>Divide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and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Conquer</a:t>
            </a:r>
            <a:r>
              <a:rPr lang="zh-CN" altLang="en-US" sz="4000" dirty="0" smtClean="0">
                <a:latin typeface="Calibri" charset="0"/>
              </a:rPr>
              <a:t>:</a:t>
            </a:r>
            <a:endParaRPr lang="en-US" altLang="zh-CN" sz="4000" dirty="0" smtClean="0">
              <a:latin typeface="Calibri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altLang="zh-CN" sz="4000" dirty="0" smtClean="0">
                <a:latin typeface="Calibri" charset="0"/>
              </a:rPr>
              <a:t>First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process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each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sub-tree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000" dirty="0" smtClean="0">
                <a:latin typeface="Calibri" charset="0"/>
              </a:rPr>
              <a:t>Take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rounds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to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pickup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data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in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err="1" smtClean="0">
                <a:latin typeface="Calibri" charset="0"/>
              </a:rPr>
              <a:t>subtrees</a:t>
            </a:r>
            <a:endParaRPr lang="en-US" altLang="zh-CN" sz="4000" dirty="0" smtClean="0">
              <a:latin typeface="Calibri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000" dirty="0" smtClean="0">
                <a:latin typeface="Calibri" charset="0"/>
              </a:rPr>
              <a:t>Based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on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the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order</a:t>
            </a:r>
            <a:r>
              <a:rPr lang="zh-CN" altLang="en-US" sz="4000" dirty="0" smtClean="0">
                <a:latin typeface="Calibri" charset="0"/>
              </a:rPr>
              <a:t>, </a:t>
            </a:r>
            <a:r>
              <a:rPr lang="en-US" altLang="zh-CN" sz="4000" dirty="0" smtClean="0">
                <a:latin typeface="Calibri" charset="0"/>
              </a:rPr>
              <a:t>divide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data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into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small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chunks.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endParaRPr lang="en-US" sz="4000" dirty="0">
              <a:latin typeface="Calibri" charset="0"/>
            </a:endParaRPr>
          </a:p>
        </p:txBody>
      </p:sp>
      <p:sp>
        <p:nvSpPr>
          <p:cNvPr id="2065" name="Text Box 12"/>
          <p:cNvSpPr txBox="1">
            <a:spLocks noChangeArrowheads="1"/>
          </p:cNvSpPr>
          <p:nvPr/>
        </p:nvSpPr>
        <p:spPr bwMode="auto">
          <a:xfrm>
            <a:off x="1219206" y="12192000"/>
            <a:ext cx="33022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FF6600"/>
                </a:solidFill>
                <a:latin typeface="Segoe" charset="0"/>
              </a:rPr>
              <a:t>Objective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24079203" y="17049753"/>
            <a:ext cx="11239500" cy="2533647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txBody>
          <a:bodyPr lIns="365760" tIns="182880" rIns="365760" bIns="18288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2333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230188" indent="-15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000" dirty="0" smtClean="0">
                <a:latin typeface="Calibri" charset="0"/>
              </a:rPr>
              <a:t>Use pixel difference to evaluate visualization quality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000" dirty="0" smtClean="0">
                <a:latin typeface="Calibri" charset="0"/>
              </a:rPr>
              <a:t>Use Time-Quality curve to measure system performance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endParaRPr lang="en-US" sz="4000" dirty="0">
              <a:latin typeface="Calibri" charset="0"/>
            </a:endParaRPr>
          </a:p>
        </p:txBody>
      </p:sp>
      <p:sp>
        <p:nvSpPr>
          <p:cNvPr id="2067" name="Text Box 14"/>
          <p:cNvSpPr txBox="1">
            <a:spLocks noChangeArrowheads="1"/>
          </p:cNvSpPr>
          <p:nvPr/>
        </p:nvSpPr>
        <p:spPr bwMode="auto">
          <a:xfrm>
            <a:off x="24384000" y="15849600"/>
            <a:ext cx="9448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FF6600"/>
                </a:solidFill>
                <a:latin typeface="Segoe" charset="0"/>
              </a:rPr>
              <a:t>Evaluation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1219200" y="13487400"/>
            <a:ext cx="10972800" cy="2286000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txBody>
          <a:bodyPr lIns="365760" tIns="182880" rIns="365760" bIns="182880">
            <a:normAutofit/>
          </a:bodyPr>
          <a:lstStyle/>
          <a:p>
            <a:pPr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4400" b="1" i="1" dirty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Apply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adaptive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sampling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to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the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dataset.</a:t>
            </a:r>
          </a:p>
          <a:p>
            <a:pPr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Use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incremental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updating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to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show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approximate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result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in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early</a:t>
            </a:r>
            <a:r>
              <a:rPr lang="zh-CN" altLang="en-US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 </a:t>
            </a:r>
            <a:r>
              <a:rPr lang="en-US" altLang="zh-CN" sz="4400" b="1" i="1" dirty="0" smtClean="0">
                <a:solidFill>
                  <a:prstClr val="black"/>
                </a:solidFill>
                <a:latin typeface="+mn-lt"/>
                <a:ea typeface="+mn-ea"/>
              </a:rPr>
              <a:t>time</a:t>
            </a:r>
            <a:endParaRPr lang="en-US" sz="4400" i="1" dirty="0">
              <a:latin typeface="+mn-lt"/>
              <a:ea typeface="+mn-ea"/>
            </a:endParaRPr>
          </a:p>
        </p:txBody>
      </p:sp>
      <p:sp>
        <p:nvSpPr>
          <p:cNvPr id="2069" name="Text Box 16"/>
          <p:cNvSpPr txBox="1">
            <a:spLocks noChangeArrowheads="1"/>
          </p:cNvSpPr>
          <p:nvPr/>
        </p:nvSpPr>
        <p:spPr bwMode="auto">
          <a:xfrm>
            <a:off x="24485603" y="23469600"/>
            <a:ext cx="42500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>
                <a:solidFill>
                  <a:srgbClr val="FF6600"/>
                </a:solidFill>
                <a:latin typeface="Segoe" charset="0"/>
              </a:rPr>
              <a:t>Future Work</a:t>
            </a:r>
          </a:p>
        </p:txBody>
      </p:sp>
      <p:sp>
        <p:nvSpPr>
          <p:cNvPr id="27" name="Rectangle 86"/>
          <p:cNvSpPr>
            <a:spLocks noChangeArrowheads="1"/>
          </p:cNvSpPr>
          <p:nvPr/>
        </p:nvSpPr>
        <p:spPr bwMode="auto">
          <a:xfrm>
            <a:off x="24079200" y="24688800"/>
            <a:ext cx="11277600" cy="21336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lIns="365760" tIns="182880" rIns="365760" bIns="182880"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4000" dirty="0" smtClean="0">
                <a:latin typeface="+mn-lt"/>
                <a:ea typeface="+mn-ea"/>
              </a:rPr>
              <a:t>Support zoom in/out using the global order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4000" dirty="0" smtClean="0">
                <a:latin typeface="+mn-lt"/>
                <a:ea typeface="+mn-ea"/>
              </a:rPr>
              <a:t>Extend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to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other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visualization</a:t>
            </a:r>
            <a:r>
              <a:rPr lang="zh-CN" altLang="en-US" sz="4000" dirty="0" smtClean="0">
                <a:latin typeface="+mn-lt"/>
                <a:ea typeface="+mn-ea"/>
              </a:rPr>
              <a:t> </a:t>
            </a:r>
            <a:r>
              <a:rPr lang="en-US" altLang="zh-CN" sz="4000" dirty="0" smtClean="0">
                <a:latin typeface="+mn-lt"/>
                <a:ea typeface="+mn-ea"/>
              </a:rPr>
              <a:t>methods</a:t>
            </a:r>
            <a:endParaRPr lang="en-US" sz="4000" dirty="0" smtClean="0">
              <a:latin typeface="+mn-lt"/>
              <a:ea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4000" dirty="0">
              <a:latin typeface="+mn-lt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30400" y="7467600"/>
            <a:ext cx="5943600" cy="1107996"/>
          </a:xfrm>
          <a:prstGeom prst="rect">
            <a:avLst/>
          </a:prstGeom>
          <a:noFill/>
        </p:spPr>
        <p:txBody>
          <a:bodyPr lIns="365760" tIns="182880" rIns="365760" bIns="182880">
            <a:spAutoFit/>
          </a:bodyPr>
          <a:lstStyle/>
          <a:p>
            <a:pPr>
              <a:defRPr/>
            </a:pPr>
            <a:r>
              <a:rPr lang="en-US" altLang="zh-CN" sz="4800" dirty="0" smtClean="0">
                <a:solidFill>
                  <a:srgbClr val="FF0000"/>
                </a:solidFill>
                <a:latin typeface="+mn-lt"/>
                <a:ea typeface="+mn-ea"/>
              </a:rPr>
              <a:t>Quad</a:t>
            </a:r>
            <a:r>
              <a:rPr lang="zh-CN" altLang="en-US" sz="48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4800" dirty="0" smtClean="0">
                <a:solidFill>
                  <a:srgbClr val="FF0000"/>
                </a:solidFill>
                <a:latin typeface="+mn-lt"/>
                <a:ea typeface="+mn-ea"/>
              </a:rPr>
              <a:t>Tree</a:t>
            </a:r>
            <a:r>
              <a:rPr lang="zh-CN" altLang="en-US" sz="48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4800" dirty="0" smtClean="0">
                <a:solidFill>
                  <a:srgbClr val="FF0000"/>
                </a:solidFill>
                <a:latin typeface="+mn-lt"/>
                <a:ea typeface="+mn-ea"/>
              </a:rPr>
              <a:t>here</a:t>
            </a:r>
            <a:endParaRPr lang="en-US" sz="4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270200" y="10058400"/>
            <a:ext cx="7226300" cy="1107996"/>
          </a:xfrm>
          <a:prstGeom prst="rect">
            <a:avLst/>
          </a:prstGeom>
          <a:noFill/>
        </p:spPr>
        <p:txBody>
          <a:bodyPr wrap="square" lIns="365760" tIns="182880" rIns="365760" bIns="1828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rgbClr val="FF0000"/>
                </a:solidFill>
                <a:latin typeface="Calibri" charset="0"/>
              </a:rPr>
              <a:t>Some</a:t>
            </a:r>
            <a:r>
              <a:rPr lang="zh-CN" altLang="en-US" sz="4800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altLang="zh-CN" sz="4800" dirty="0" smtClean="0">
                <a:solidFill>
                  <a:srgbClr val="FF0000"/>
                </a:solidFill>
                <a:latin typeface="Calibri" charset="0"/>
              </a:rPr>
              <a:t>curves</a:t>
            </a:r>
            <a:r>
              <a:rPr lang="zh-CN" altLang="en-US" sz="4800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altLang="zh-CN" sz="4800" dirty="0" smtClean="0">
                <a:solidFill>
                  <a:srgbClr val="FF0000"/>
                </a:solidFill>
                <a:latin typeface="Calibri" charset="0"/>
              </a:rPr>
              <a:t>here</a:t>
            </a:r>
            <a:endParaRPr lang="en-US" sz="56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649200" y="13868400"/>
            <a:ext cx="5029200" cy="1354217"/>
          </a:xfrm>
          <a:prstGeom prst="rect">
            <a:avLst/>
          </a:prstGeom>
          <a:noFill/>
        </p:spPr>
        <p:txBody>
          <a:bodyPr wrap="square" lIns="365760" tIns="182880" rIns="365760" bIns="182880"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Adaptive sampling </a:t>
            </a:r>
          </a:p>
          <a:p>
            <a:pPr algn="ctr"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 data chunks</a:t>
            </a:r>
            <a:endParaRPr lang="en-US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207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2438400"/>
            <a:ext cx="3124200" cy="248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Logo.bmp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0"/>
            <a:ext cx="2971800" cy="2971800"/>
          </a:xfrm>
          <a:prstGeom prst="rect">
            <a:avLst/>
          </a:prstGeom>
        </p:spPr>
      </p:pic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24079200" y="20726400"/>
            <a:ext cx="11239500" cy="2533647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txBody>
          <a:bodyPr lIns="365760" tIns="182880" rIns="365760" bIns="18288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23336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230188" indent="-15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sz="4000" dirty="0" smtClean="0">
                <a:latin typeface="Calibri" charset="0"/>
              </a:rPr>
              <a:t>Our system can provide high-quality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sz="4000" dirty="0" smtClean="0">
                <a:latin typeface="Calibri" charset="0"/>
              </a:rPr>
              <a:t>visualization with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very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low</a:t>
            </a:r>
            <a:r>
              <a:rPr lang="zh-CN" altLang="en-US" sz="4000" dirty="0" smtClean="0">
                <a:latin typeface="Calibri" charset="0"/>
              </a:rPr>
              <a:t> </a:t>
            </a:r>
            <a:r>
              <a:rPr lang="en-US" altLang="zh-CN" sz="4000" dirty="0" smtClean="0">
                <a:latin typeface="Calibri" charset="0"/>
              </a:rPr>
              <a:t>latency</a:t>
            </a:r>
            <a:endParaRPr lang="en-US" sz="4000" dirty="0">
              <a:latin typeface="Calibri" charset="0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24383997" y="19526247"/>
            <a:ext cx="9448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5400" b="1" dirty="0" smtClean="0">
                <a:solidFill>
                  <a:srgbClr val="FF6600"/>
                </a:solidFill>
                <a:latin typeface="Segoe" charset="0"/>
              </a:rPr>
              <a:t>Results</a:t>
            </a:r>
            <a:endParaRPr lang="en-US" sz="5400" b="1" dirty="0">
              <a:solidFill>
                <a:srgbClr val="FF6600"/>
              </a:solidFill>
              <a:latin typeface="Segoe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0" y="15316200"/>
            <a:ext cx="4807465" cy="3657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69000" y="10591800"/>
            <a:ext cx="4821445" cy="3657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06400" y="15316200"/>
            <a:ext cx="4657589" cy="36576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288000" y="13868400"/>
            <a:ext cx="5029200" cy="1354217"/>
          </a:xfrm>
          <a:prstGeom prst="rect">
            <a:avLst/>
          </a:prstGeom>
          <a:noFill/>
        </p:spPr>
        <p:txBody>
          <a:bodyPr wrap="square" lIns="365760" tIns="182880" rIns="365760" bIns="182880"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Adaptive sampling </a:t>
            </a:r>
          </a:p>
          <a:p>
            <a:pPr algn="ctr">
              <a:defRPr/>
            </a:pPr>
            <a:r>
              <a:rPr 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5 data chunks</a:t>
            </a:r>
            <a:endParaRPr lang="en-US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801600" y="18762583"/>
            <a:ext cx="5029200" cy="1354217"/>
          </a:xfrm>
          <a:prstGeom prst="rect">
            <a:avLst/>
          </a:prstGeom>
          <a:noFill/>
        </p:spPr>
        <p:txBody>
          <a:bodyPr wrap="square" lIns="365760" tIns="182880" rIns="365760" bIns="182880"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Naïve sampling </a:t>
            </a:r>
          </a:p>
          <a:p>
            <a:pPr algn="ctr">
              <a:defRPr/>
            </a:pPr>
            <a:r>
              <a:rPr 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15 data chunks</a:t>
            </a:r>
            <a:endParaRPr lang="en-US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88000" y="18973800"/>
            <a:ext cx="5029200" cy="861774"/>
          </a:xfrm>
          <a:prstGeom prst="rect">
            <a:avLst/>
          </a:prstGeom>
          <a:noFill/>
        </p:spPr>
        <p:txBody>
          <a:bodyPr wrap="square" lIns="365760" tIns="182880" rIns="365760" bIns="182880"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All 58 data chunks</a:t>
            </a:r>
            <a:endParaRPr lang="en-US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272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Trebuchet MS</vt:lpstr>
      <vt:lpstr>Wingdings</vt:lpstr>
      <vt:lpstr>Segoe</vt:lpstr>
      <vt:lpstr>Office Theme</vt:lpstr>
      <vt:lpstr>Scattr: Adaptive Sampling for Progressive Scatterplots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COMBINE: Harnessing the Power of Wireless Peers</dc:title>
  <dc:creator>Ganesh</dc:creator>
  <cp:lastModifiedBy>Biye Jiang</cp:lastModifiedBy>
  <cp:revision>476</cp:revision>
  <cp:lastPrinted>2013-12-10T01:57:48Z</cp:lastPrinted>
  <dcterms:created xsi:type="dcterms:W3CDTF">2007-11-26T09:12:26Z</dcterms:created>
  <dcterms:modified xsi:type="dcterms:W3CDTF">2013-12-10T04:46:26Z</dcterms:modified>
</cp:coreProperties>
</file>