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9" r:id="rId4"/>
    <p:sldId id="260" r:id="rId5"/>
    <p:sldId id="261" r:id="rId6"/>
    <p:sldId id="262" r:id="rId7"/>
    <p:sldId id="263" r:id="rId8"/>
    <p:sldId id="265" r:id="rId9"/>
    <p:sldId id="266" r:id="rId10"/>
    <p:sldId id="269" r:id="rId11"/>
    <p:sldId id="267" r:id="rId12"/>
    <p:sldId id="270" r:id="rId13"/>
    <p:sldId id="271" r:id="rId14"/>
    <p:sldId id="272" r:id="rId15"/>
    <p:sldId id="268" r:id="rId16"/>
    <p:sldId id="273" r:id="rId17"/>
    <p:sldId id="274" r:id="rId18"/>
    <p:sldId id="275" r:id="rId19"/>
    <p:sldId id="276" r:id="rId20"/>
    <p:sldId id="277" r:id="rId2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9"/>
    <p:restoredTop sz="94627"/>
  </p:normalViewPr>
  <p:slideViewPr>
    <p:cSldViewPr snapToGrid="0" snapToObjects="1">
      <p:cViewPr varScale="1">
        <p:scale>
          <a:sx n="149" d="100"/>
          <a:sy n="149" d="100"/>
        </p:scale>
        <p:origin x="44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41772"/>
            <a:ext cx="7772400" cy="1790700"/>
          </a:xfrm>
        </p:spPr>
        <p:txBody>
          <a:bodyPr anchor="b"/>
          <a:lstStyle>
            <a:lvl1pPr algn="ctr">
              <a:defRPr sz="4500">
                <a:latin typeface="Avenir Book" charset="0"/>
                <a:ea typeface="Avenir Book" charset="0"/>
                <a:cs typeface="Avenir Book" charset="0"/>
              </a:defRPr>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atin typeface="Avenir Book" charset="0"/>
                <a:ea typeface="Avenir Book" charset="0"/>
                <a:cs typeface="Avenir Book"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atin typeface="Avenir Book" charset="0"/>
                <a:ea typeface="Avenir Book" charset="0"/>
                <a:cs typeface="Avenir Book" charset="0"/>
              </a:defRPr>
            </a:lvl1pPr>
          </a:lstStyle>
          <a:p>
            <a:fld id="{11D00EF0-620D-6D42-BE8F-A31A5DBBF69B}" type="datetimeFigureOut">
              <a:rPr lang="en-US" smtClean="0"/>
              <a:pPr/>
              <a:t>4/26/20</a:t>
            </a:fld>
            <a:endParaRPr lang="en-US"/>
          </a:p>
        </p:txBody>
      </p:sp>
      <p:sp>
        <p:nvSpPr>
          <p:cNvPr id="5" name="Footer Placeholder 4"/>
          <p:cNvSpPr>
            <a:spLocks noGrp="1"/>
          </p:cNvSpPr>
          <p:nvPr>
            <p:ph type="ftr" sz="quarter" idx="11"/>
          </p:nvPr>
        </p:nvSpPr>
        <p:spPr/>
        <p:txBody>
          <a:bodyPr/>
          <a:lstStyle>
            <a:lvl1pPr>
              <a:defRPr>
                <a:latin typeface="Avenir Book" charset="0"/>
                <a:ea typeface="Avenir Book" charset="0"/>
                <a:cs typeface="Avenir Book" charset="0"/>
              </a:defRPr>
            </a:lvl1pPr>
          </a:lstStyle>
          <a:p>
            <a:endParaRPr lang="en-US"/>
          </a:p>
        </p:txBody>
      </p:sp>
      <p:sp>
        <p:nvSpPr>
          <p:cNvPr id="6" name="Slide Number Placeholder 5"/>
          <p:cNvSpPr>
            <a:spLocks noGrp="1"/>
          </p:cNvSpPr>
          <p:nvPr>
            <p:ph type="sldNum" sz="quarter" idx="12"/>
          </p:nvPr>
        </p:nvSpPr>
        <p:spPr/>
        <p:txBody>
          <a:bodyPr/>
          <a:lstStyle>
            <a:lvl1pPr>
              <a:defRPr>
                <a:latin typeface="Avenir Book" charset="0"/>
                <a:ea typeface="Avenir Book" charset="0"/>
                <a:cs typeface="Avenir Book" charset="0"/>
              </a:defRPr>
            </a:lvl1pPr>
          </a:lstStyle>
          <a:p>
            <a:fld id="{71A29F65-76C4-F548-AE08-0064E53EC60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D00EF0-620D-6D42-BE8F-A31A5DBBF69B}" type="datetimeFigureOut">
              <a:rPr lang="en-US" smtClean="0"/>
              <a:t>4/26/20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A29F65-76C4-F548-AE08-0064E53EC60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1"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D00EF0-620D-6D42-BE8F-A31A5DBBF69B}" type="datetimeFigureOut">
              <a:rPr lang="en-US" smtClean="0"/>
              <a:t>4/26/20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A29F65-76C4-F548-AE08-0064E53EC60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venir Roman" panose="02000503020000020003" pitchFamily="2"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latin typeface="Avenir Roman" panose="02000503020000020003" pitchFamily="2" charset="0"/>
              </a:defRPr>
            </a:lvl1pPr>
            <a:lvl2pPr>
              <a:defRPr>
                <a:latin typeface="Avenir Roman" panose="02000503020000020003" pitchFamily="2" charset="0"/>
              </a:defRPr>
            </a:lvl2pPr>
            <a:lvl3pPr>
              <a:defRPr>
                <a:latin typeface="Avenir Roman" panose="02000503020000020003" pitchFamily="2" charset="0"/>
              </a:defRPr>
            </a:lvl3pPr>
            <a:lvl4pPr>
              <a:defRPr>
                <a:latin typeface="Avenir Roman" panose="02000503020000020003" pitchFamily="2" charset="0"/>
              </a:defRPr>
            </a:lvl4pPr>
            <a:lvl5pPr>
              <a:defRPr>
                <a:latin typeface="Avenir Roman"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atin typeface="Avenir Roman" panose="02000503020000020003" pitchFamily="2" charset="0"/>
              </a:defRPr>
            </a:lvl1pPr>
          </a:lstStyle>
          <a:p>
            <a:fld id="{11D00EF0-620D-6D42-BE8F-A31A5DBBF69B}" type="datetimeFigureOut">
              <a:rPr lang="en-US" smtClean="0"/>
              <a:pPr/>
              <a:t>4/26/20</a:t>
            </a:fld>
            <a:endParaRPr lang="en-US"/>
          </a:p>
        </p:txBody>
      </p:sp>
      <p:sp>
        <p:nvSpPr>
          <p:cNvPr id="5" name="Footer Placeholder 4"/>
          <p:cNvSpPr>
            <a:spLocks noGrp="1"/>
          </p:cNvSpPr>
          <p:nvPr>
            <p:ph type="ftr" sz="quarter" idx="11"/>
          </p:nvPr>
        </p:nvSpPr>
        <p:spPr/>
        <p:txBody>
          <a:bodyPr/>
          <a:lstStyle>
            <a:lvl1pPr>
              <a:defRPr>
                <a:latin typeface="Avenir Roman" panose="02000503020000020003" pitchFamily="2" charset="0"/>
              </a:defRPr>
            </a:lvl1pPr>
          </a:lstStyle>
          <a:p>
            <a:endParaRPr lang="en-US"/>
          </a:p>
        </p:txBody>
      </p:sp>
      <p:sp>
        <p:nvSpPr>
          <p:cNvPr id="6" name="Slide Number Placeholder 5"/>
          <p:cNvSpPr>
            <a:spLocks noGrp="1"/>
          </p:cNvSpPr>
          <p:nvPr>
            <p:ph type="sldNum" sz="quarter" idx="12"/>
          </p:nvPr>
        </p:nvSpPr>
        <p:spPr/>
        <p:txBody>
          <a:bodyPr/>
          <a:lstStyle>
            <a:lvl1pPr>
              <a:defRPr>
                <a:latin typeface="Avenir Roman" panose="02000503020000020003" pitchFamily="2" charset="0"/>
              </a:defRPr>
            </a:lvl1pPr>
          </a:lstStyle>
          <a:p>
            <a:fld id="{71A29F65-76C4-F548-AE08-0064E53EC60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5"/>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9"/>
            <a:ext cx="7886700" cy="1125140"/>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1D00EF0-620D-6D42-BE8F-A31A5DBBF69B}" type="datetimeFigureOut">
              <a:rPr lang="en-US" smtClean="0"/>
              <a:t>4/26/20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A29F65-76C4-F548-AE08-0064E53EC60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D00EF0-620D-6D42-BE8F-A31A5DBBF69B}" type="datetimeFigureOut">
              <a:rPr lang="en-US" smtClean="0"/>
              <a:t>4/26/20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A29F65-76C4-F548-AE08-0064E53EC60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5"/>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1"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1"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D00EF0-620D-6D42-BE8F-A31A5DBBF69B}" type="datetimeFigureOut">
              <a:rPr lang="en-US" smtClean="0"/>
              <a:t>4/26/20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A29F65-76C4-F548-AE08-0064E53EC60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D00EF0-620D-6D42-BE8F-A31A5DBBF69B}" type="datetimeFigureOut">
              <a:rPr lang="en-US" smtClean="0"/>
              <a:t>4/26/20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A29F65-76C4-F548-AE08-0064E53EC60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D00EF0-620D-6D42-BE8F-A31A5DBBF69B}" type="datetimeFigureOut">
              <a:rPr lang="en-US" smtClean="0"/>
              <a:t>4/26/20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A29F65-76C4-F548-AE08-0064E53EC60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70"/>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11D00EF0-620D-6D42-BE8F-A31A5DBBF69B}" type="datetimeFigureOut">
              <a:rPr lang="en-US" smtClean="0"/>
              <a:t>4/26/20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A29F65-76C4-F548-AE08-0064E53EC60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70"/>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11D00EF0-620D-6D42-BE8F-A31A5DBBF69B}" type="datetimeFigureOut">
              <a:rPr lang="en-US" smtClean="0"/>
              <a:t>4/26/20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A29F65-76C4-F548-AE08-0064E53EC60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5"/>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4"/>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1D00EF0-620D-6D42-BE8F-A31A5DBBF69B}" type="datetimeFigureOut">
              <a:rPr lang="en-US" smtClean="0"/>
              <a:t>4/26/20</a:t>
            </a:fld>
            <a:endParaRPr lang="en-US"/>
          </a:p>
        </p:txBody>
      </p:sp>
      <p:sp>
        <p:nvSpPr>
          <p:cNvPr id="5" name="Footer Placeholder 4"/>
          <p:cNvSpPr>
            <a:spLocks noGrp="1"/>
          </p:cNvSpPr>
          <p:nvPr>
            <p:ph type="ftr" sz="quarter" idx="3"/>
          </p:nvPr>
        </p:nvSpPr>
        <p:spPr>
          <a:xfrm>
            <a:off x="3028950" y="4767264"/>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4"/>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71A29F65-76C4-F548-AE08-0064E53EC605}" type="slidenum">
              <a:rPr lang="en-US" smtClean="0"/>
              <a:t>‹#›</a:t>
            </a:fld>
            <a:endParaRPr lang="en-US"/>
          </a:p>
        </p:txBody>
      </p:sp>
    </p:spTree>
    <p:extLst>
      <p:ext uri="{BB962C8B-B14F-4D97-AF65-F5344CB8AC3E}">
        <p14:creationId xmlns:p14="http://schemas.microsoft.com/office/powerpoint/2010/main" val="244541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happygitwithr.com/push-rejected.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ohi-science.org/data-science-training/collaborating.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ohi-science.org/data-science-training/collaborating.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ohi-science.org/data-science-training/collaborating.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jules32.github.io/collab-research/" TargetMode="External"/><Relationship Id="rId2" Type="http://schemas.openxmlformats.org/officeDocument/2006/relationships/hyperlink" Target="https://github.com/jules32/collab-research"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CE95E-3C3D-7E4A-9A78-61A06665DD48}"/>
              </a:ext>
            </a:extLst>
          </p:cNvPr>
          <p:cNvSpPr>
            <a:spLocks noGrp="1"/>
          </p:cNvSpPr>
          <p:nvPr>
            <p:ph type="ctrTitle"/>
          </p:nvPr>
        </p:nvSpPr>
        <p:spPr>
          <a:xfrm>
            <a:off x="725270" y="1131222"/>
            <a:ext cx="7772400" cy="1790700"/>
          </a:xfrm>
        </p:spPr>
        <p:txBody>
          <a:bodyPr>
            <a:normAutofit/>
          </a:bodyPr>
          <a:lstStyle/>
          <a:p>
            <a:r>
              <a:rPr lang="en-US" sz="2000" dirty="0"/>
              <a:t>Instructions for </a:t>
            </a:r>
            <a:br>
              <a:rPr lang="en-US" sz="2000" dirty="0"/>
            </a:br>
            <a:br>
              <a:rPr lang="en-US" sz="3600" dirty="0"/>
            </a:br>
            <a:r>
              <a:rPr lang="en-US" sz="3600" dirty="0"/>
              <a:t>Collaborating on GitHub Tutorial</a:t>
            </a:r>
          </a:p>
        </p:txBody>
      </p:sp>
    </p:spTree>
    <p:extLst>
      <p:ext uri="{BB962C8B-B14F-4D97-AF65-F5344CB8AC3E}">
        <p14:creationId xmlns:p14="http://schemas.microsoft.com/office/powerpoint/2010/main" val="9552277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363FA-9F91-C84E-A532-22EC4AAFE474}"/>
              </a:ext>
            </a:extLst>
          </p:cNvPr>
          <p:cNvSpPr>
            <a:spLocks noGrp="1"/>
          </p:cNvSpPr>
          <p:nvPr>
            <p:ph type="title"/>
          </p:nvPr>
        </p:nvSpPr>
        <p:spPr/>
        <p:txBody>
          <a:bodyPr/>
          <a:lstStyle/>
          <a:p>
            <a:r>
              <a:rPr lang="en-US" dirty="0"/>
              <a:t>Working together on a repo</a:t>
            </a:r>
          </a:p>
        </p:txBody>
      </p:sp>
      <p:sp>
        <p:nvSpPr>
          <p:cNvPr id="3" name="Content Placeholder 2">
            <a:extLst>
              <a:ext uri="{FF2B5EF4-FFF2-40B4-BE49-F238E27FC236}">
                <a16:creationId xmlns:a16="http://schemas.microsoft.com/office/drawing/2014/main" id="{A849C12C-A036-024A-802E-8CDDC2D6F0D7}"/>
              </a:ext>
            </a:extLst>
          </p:cNvPr>
          <p:cNvSpPr>
            <a:spLocks noGrp="1"/>
          </p:cNvSpPr>
          <p:nvPr>
            <p:ph idx="1"/>
          </p:nvPr>
        </p:nvSpPr>
        <p:spPr/>
        <p:txBody>
          <a:bodyPr/>
          <a:lstStyle/>
          <a:p>
            <a:pPr marL="0" indent="0">
              <a:buNone/>
            </a:pPr>
            <a:r>
              <a:rPr lang="en-US" dirty="0"/>
              <a:t>Adapted from Jenny Bryan’s </a:t>
            </a:r>
            <a:r>
              <a:rPr lang="en-US" dirty="0" err="1"/>
              <a:t>HappyGitwithR</a:t>
            </a:r>
            <a:endParaRPr lang="en-US" dirty="0"/>
          </a:p>
          <a:p>
            <a:pPr marL="0" indent="0">
              <a:buNone/>
            </a:pPr>
            <a:r>
              <a:rPr lang="en-US" dirty="0">
                <a:hlinkClick r:id="rId2"/>
              </a:rPr>
              <a:t>https://happygitwithr.com/</a:t>
            </a:r>
            <a:endParaRPr lang="en-US" dirty="0"/>
          </a:p>
        </p:txBody>
      </p:sp>
    </p:spTree>
    <p:extLst>
      <p:ext uri="{BB962C8B-B14F-4D97-AF65-F5344CB8AC3E}">
        <p14:creationId xmlns:p14="http://schemas.microsoft.com/office/powerpoint/2010/main" val="2863923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498D1-52E8-4546-999D-2C427F00EC92}"/>
              </a:ext>
            </a:extLst>
          </p:cNvPr>
          <p:cNvSpPr>
            <a:spLocks noGrp="1"/>
          </p:cNvSpPr>
          <p:nvPr>
            <p:ph type="title"/>
          </p:nvPr>
        </p:nvSpPr>
        <p:spPr/>
        <p:txBody>
          <a:bodyPr/>
          <a:lstStyle/>
          <a:p>
            <a:r>
              <a:rPr lang="en-US" dirty="0"/>
              <a:t>Dealing with push rejection</a:t>
            </a:r>
          </a:p>
        </p:txBody>
      </p:sp>
      <p:pic>
        <p:nvPicPr>
          <p:cNvPr id="5" name="Picture 4">
            <a:extLst>
              <a:ext uri="{FF2B5EF4-FFF2-40B4-BE49-F238E27FC236}">
                <a16:creationId xmlns:a16="http://schemas.microsoft.com/office/drawing/2014/main" id="{3F5112AD-0BD1-A340-B306-02F79FB1ECB8}"/>
              </a:ext>
            </a:extLst>
          </p:cNvPr>
          <p:cNvPicPr>
            <a:picLocks noChangeAspect="1"/>
          </p:cNvPicPr>
          <p:nvPr/>
        </p:nvPicPr>
        <p:blipFill>
          <a:blip r:embed="rId2"/>
          <a:stretch>
            <a:fillRect/>
          </a:stretch>
        </p:blipFill>
        <p:spPr>
          <a:xfrm>
            <a:off x="628650" y="1727675"/>
            <a:ext cx="6447268" cy="2249436"/>
          </a:xfrm>
          <a:prstGeom prst="rect">
            <a:avLst/>
          </a:prstGeom>
        </p:spPr>
      </p:pic>
      <p:sp>
        <p:nvSpPr>
          <p:cNvPr id="6" name="TextBox 5">
            <a:extLst>
              <a:ext uri="{FF2B5EF4-FFF2-40B4-BE49-F238E27FC236}">
                <a16:creationId xmlns:a16="http://schemas.microsoft.com/office/drawing/2014/main" id="{E885B234-D8B7-1140-9FDF-05FBE6273436}"/>
              </a:ext>
            </a:extLst>
          </p:cNvPr>
          <p:cNvSpPr txBox="1"/>
          <p:nvPr/>
        </p:nvSpPr>
        <p:spPr>
          <a:xfrm>
            <a:off x="628650" y="1250287"/>
            <a:ext cx="5488297" cy="369332"/>
          </a:xfrm>
          <a:prstGeom prst="rect">
            <a:avLst/>
          </a:prstGeom>
          <a:noFill/>
        </p:spPr>
        <p:txBody>
          <a:bodyPr wrap="none" rtlCol="0">
            <a:spAutoFit/>
          </a:bodyPr>
          <a:lstStyle/>
          <a:p>
            <a:r>
              <a:rPr lang="en-US" dirty="0">
                <a:latin typeface="Avenir Roman" panose="02000503020000020003" pitchFamily="2" charset="0"/>
              </a:rPr>
              <a:t>You want to push changes, but you are not allowed</a:t>
            </a:r>
          </a:p>
        </p:txBody>
      </p:sp>
      <p:sp>
        <p:nvSpPr>
          <p:cNvPr id="7" name="Rectangle 6">
            <a:extLst>
              <a:ext uri="{FF2B5EF4-FFF2-40B4-BE49-F238E27FC236}">
                <a16:creationId xmlns:a16="http://schemas.microsoft.com/office/drawing/2014/main" id="{A187B477-6A79-1B46-A2FF-DD163F892287}"/>
              </a:ext>
            </a:extLst>
          </p:cNvPr>
          <p:cNvSpPr/>
          <p:nvPr/>
        </p:nvSpPr>
        <p:spPr>
          <a:xfrm>
            <a:off x="628650" y="4085167"/>
            <a:ext cx="6755450" cy="646331"/>
          </a:xfrm>
          <a:prstGeom prst="rect">
            <a:avLst/>
          </a:prstGeom>
        </p:spPr>
        <p:txBody>
          <a:bodyPr wrap="square">
            <a:spAutoFit/>
          </a:bodyPr>
          <a:lstStyle/>
          <a:p>
            <a:r>
              <a:rPr lang="en-US" dirty="0">
                <a:solidFill>
                  <a:srgbClr val="333333"/>
                </a:solidFill>
                <a:latin typeface="Helvetica Neue" panose="02000503000000020004" pitchFamily="2" charset="0"/>
              </a:rPr>
              <a:t>Your local Git history and that on the GitHub remote are not compatible, i.e. they have diverged.</a:t>
            </a:r>
            <a:endParaRPr lang="en-US" dirty="0"/>
          </a:p>
        </p:txBody>
      </p:sp>
    </p:spTree>
    <p:extLst>
      <p:ext uri="{BB962C8B-B14F-4D97-AF65-F5344CB8AC3E}">
        <p14:creationId xmlns:p14="http://schemas.microsoft.com/office/powerpoint/2010/main" val="3634782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730A4-839E-6746-A57D-368CAB81C89E}"/>
              </a:ext>
            </a:extLst>
          </p:cNvPr>
          <p:cNvSpPr>
            <a:spLocks noGrp="1"/>
          </p:cNvSpPr>
          <p:nvPr>
            <p:ph type="title"/>
          </p:nvPr>
        </p:nvSpPr>
        <p:spPr/>
        <p:txBody>
          <a:bodyPr/>
          <a:lstStyle/>
          <a:p>
            <a:r>
              <a:rPr lang="en-US" dirty="0"/>
              <a:t>What is going on?</a:t>
            </a:r>
          </a:p>
        </p:txBody>
      </p:sp>
      <p:sp>
        <p:nvSpPr>
          <p:cNvPr id="3" name="Content Placeholder 2">
            <a:extLst>
              <a:ext uri="{FF2B5EF4-FFF2-40B4-BE49-F238E27FC236}">
                <a16:creationId xmlns:a16="http://schemas.microsoft.com/office/drawing/2014/main" id="{D2D21256-E8D0-6046-95C1-5E3EA579D541}"/>
              </a:ext>
            </a:extLst>
          </p:cNvPr>
          <p:cNvSpPr>
            <a:spLocks noGrp="1"/>
          </p:cNvSpPr>
          <p:nvPr>
            <p:ph idx="1"/>
          </p:nvPr>
        </p:nvSpPr>
        <p:spPr>
          <a:xfrm>
            <a:off x="628650" y="1211436"/>
            <a:ext cx="4815021" cy="3263504"/>
          </a:xfrm>
        </p:spPr>
        <p:txBody>
          <a:bodyPr>
            <a:normAutofit/>
          </a:bodyPr>
          <a:lstStyle/>
          <a:p>
            <a:endParaRPr lang="en-US" dirty="0"/>
          </a:p>
          <a:p>
            <a:pPr marL="0" indent="0">
              <a:buNone/>
            </a:pPr>
            <a:r>
              <a:rPr lang="en-US" dirty="0"/>
              <a:t>State of the repo on GitHub:</a:t>
            </a:r>
          </a:p>
          <a:p>
            <a:pPr marL="0" indent="0">
              <a:buNone/>
            </a:pPr>
            <a:r>
              <a:rPr lang="en-US" dirty="0"/>
              <a:t>A – B – C</a:t>
            </a:r>
          </a:p>
          <a:p>
            <a:pPr marL="0" indent="0">
              <a:buNone/>
            </a:pPr>
            <a:r>
              <a:rPr lang="en-US" sz="1400" dirty="0">
                <a:solidFill>
                  <a:schemeClr val="accent5">
                    <a:lumMod val="75000"/>
                  </a:schemeClr>
                </a:solidFill>
              </a:rPr>
              <a:t>C represents changes your collaborator had made to B and then pushed while you were also still working on B</a:t>
            </a:r>
          </a:p>
          <a:p>
            <a:pPr marL="0" indent="0">
              <a:buNone/>
            </a:pPr>
            <a:endParaRPr lang="en-US" dirty="0"/>
          </a:p>
          <a:p>
            <a:pPr marL="0" indent="0">
              <a:buNone/>
            </a:pPr>
            <a:r>
              <a:rPr lang="en-US" dirty="0"/>
              <a:t>State of your local repo:</a:t>
            </a:r>
          </a:p>
          <a:p>
            <a:pPr marL="0" indent="0">
              <a:buNone/>
            </a:pPr>
            <a:r>
              <a:rPr lang="en-US" dirty="0"/>
              <a:t>A – B – D </a:t>
            </a:r>
          </a:p>
          <a:p>
            <a:pPr marL="0" indent="0">
              <a:buNone/>
            </a:pPr>
            <a:r>
              <a:rPr lang="en-US" sz="1400" dirty="0">
                <a:solidFill>
                  <a:schemeClr val="accent5">
                    <a:lumMod val="75000"/>
                  </a:schemeClr>
                </a:solidFill>
              </a:rPr>
              <a:t>D represents changes you have made since you pulled B</a:t>
            </a:r>
            <a:endParaRPr lang="en-US" sz="2400" dirty="0">
              <a:solidFill>
                <a:schemeClr val="accent5">
                  <a:lumMod val="75000"/>
                </a:schemeClr>
              </a:solidFill>
            </a:endParaRPr>
          </a:p>
          <a:p>
            <a:pPr marL="0" indent="0">
              <a:buNone/>
            </a:pPr>
            <a:endParaRPr lang="en-US" dirty="0"/>
          </a:p>
        </p:txBody>
      </p:sp>
    </p:spTree>
    <p:extLst>
      <p:ext uri="{BB962C8B-B14F-4D97-AF65-F5344CB8AC3E}">
        <p14:creationId xmlns:p14="http://schemas.microsoft.com/office/powerpoint/2010/main" val="3675009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730A4-839E-6746-A57D-368CAB81C89E}"/>
              </a:ext>
            </a:extLst>
          </p:cNvPr>
          <p:cNvSpPr>
            <a:spLocks noGrp="1"/>
          </p:cNvSpPr>
          <p:nvPr>
            <p:ph type="title"/>
          </p:nvPr>
        </p:nvSpPr>
        <p:spPr/>
        <p:txBody>
          <a:bodyPr/>
          <a:lstStyle/>
          <a:p>
            <a:r>
              <a:rPr lang="en-US" dirty="0"/>
              <a:t>What is going on?</a:t>
            </a:r>
          </a:p>
        </p:txBody>
      </p:sp>
      <p:sp>
        <p:nvSpPr>
          <p:cNvPr id="3" name="Content Placeholder 2">
            <a:extLst>
              <a:ext uri="{FF2B5EF4-FFF2-40B4-BE49-F238E27FC236}">
                <a16:creationId xmlns:a16="http://schemas.microsoft.com/office/drawing/2014/main" id="{D2D21256-E8D0-6046-95C1-5E3EA579D541}"/>
              </a:ext>
            </a:extLst>
          </p:cNvPr>
          <p:cNvSpPr>
            <a:spLocks noGrp="1"/>
          </p:cNvSpPr>
          <p:nvPr>
            <p:ph idx="1"/>
          </p:nvPr>
        </p:nvSpPr>
        <p:spPr>
          <a:xfrm>
            <a:off x="628650" y="1211436"/>
            <a:ext cx="4815021" cy="3263504"/>
          </a:xfrm>
        </p:spPr>
        <p:txBody>
          <a:bodyPr>
            <a:normAutofit/>
          </a:bodyPr>
          <a:lstStyle/>
          <a:p>
            <a:endParaRPr lang="en-US" dirty="0"/>
          </a:p>
          <a:p>
            <a:pPr marL="0" indent="0">
              <a:buNone/>
            </a:pPr>
            <a:r>
              <a:rPr lang="en-US" dirty="0"/>
              <a:t>State of the repo on GitHub:</a:t>
            </a:r>
          </a:p>
          <a:p>
            <a:pPr marL="0" indent="0">
              <a:buNone/>
            </a:pPr>
            <a:r>
              <a:rPr lang="en-US" dirty="0"/>
              <a:t>A – B – C</a:t>
            </a:r>
          </a:p>
          <a:p>
            <a:pPr marL="0" indent="0">
              <a:buNone/>
            </a:pPr>
            <a:r>
              <a:rPr lang="en-US" sz="1400" dirty="0">
                <a:solidFill>
                  <a:schemeClr val="accent5">
                    <a:lumMod val="75000"/>
                  </a:schemeClr>
                </a:solidFill>
              </a:rPr>
              <a:t>C represents changes your collaborator had made to B and then pushed while you were also still working on B</a:t>
            </a:r>
          </a:p>
          <a:p>
            <a:pPr marL="0" indent="0">
              <a:buNone/>
            </a:pPr>
            <a:endParaRPr lang="en-US" dirty="0"/>
          </a:p>
          <a:p>
            <a:pPr marL="0" indent="0">
              <a:buNone/>
            </a:pPr>
            <a:r>
              <a:rPr lang="en-US" dirty="0"/>
              <a:t>State of your local repo:</a:t>
            </a:r>
          </a:p>
          <a:p>
            <a:pPr marL="0" indent="0">
              <a:buNone/>
            </a:pPr>
            <a:r>
              <a:rPr lang="en-US" dirty="0"/>
              <a:t>A – B – D </a:t>
            </a:r>
          </a:p>
          <a:p>
            <a:pPr marL="0" indent="0">
              <a:buNone/>
            </a:pPr>
            <a:r>
              <a:rPr lang="en-US" sz="1400" dirty="0">
                <a:solidFill>
                  <a:schemeClr val="accent5">
                    <a:lumMod val="75000"/>
                  </a:schemeClr>
                </a:solidFill>
              </a:rPr>
              <a:t>D represents changes you have made since you pulled B</a:t>
            </a:r>
            <a:endParaRPr lang="en-US" sz="2400" dirty="0">
              <a:solidFill>
                <a:schemeClr val="accent5">
                  <a:lumMod val="75000"/>
                </a:schemeClr>
              </a:solidFill>
            </a:endParaRPr>
          </a:p>
          <a:p>
            <a:pPr marL="0" indent="0">
              <a:buNone/>
            </a:pPr>
            <a:endParaRPr lang="en-US" dirty="0"/>
          </a:p>
        </p:txBody>
      </p:sp>
      <p:sp>
        <p:nvSpPr>
          <p:cNvPr id="4" name="TextBox 3">
            <a:extLst>
              <a:ext uri="{FF2B5EF4-FFF2-40B4-BE49-F238E27FC236}">
                <a16:creationId xmlns:a16="http://schemas.microsoft.com/office/drawing/2014/main" id="{E49E49A1-D13B-2E42-B11A-038A340FA1CD}"/>
              </a:ext>
            </a:extLst>
          </p:cNvPr>
          <p:cNvSpPr txBox="1"/>
          <p:nvPr/>
        </p:nvSpPr>
        <p:spPr>
          <a:xfrm>
            <a:off x="5968705" y="640936"/>
            <a:ext cx="2546645" cy="3693319"/>
          </a:xfrm>
          <a:prstGeom prst="rect">
            <a:avLst/>
          </a:prstGeom>
          <a:noFill/>
        </p:spPr>
        <p:txBody>
          <a:bodyPr wrap="square" rtlCol="0">
            <a:spAutoFit/>
          </a:bodyPr>
          <a:lstStyle/>
          <a:p>
            <a:r>
              <a:rPr lang="en-US" dirty="0">
                <a:latin typeface="Avenir Roman" panose="02000503020000020003" pitchFamily="2" charset="0"/>
              </a:rPr>
              <a:t>You can’t merge C and D by pushing to GitHub</a:t>
            </a:r>
          </a:p>
          <a:p>
            <a:endParaRPr lang="en-US" dirty="0">
              <a:latin typeface="Avenir Roman" panose="02000503020000020003" pitchFamily="2" charset="0"/>
            </a:endParaRPr>
          </a:p>
          <a:p>
            <a:endParaRPr lang="en-US" dirty="0">
              <a:latin typeface="Avenir Roman" panose="02000503020000020003" pitchFamily="2" charset="0"/>
            </a:endParaRPr>
          </a:p>
          <a:p>
            <a:endParaRPr lang="en-US" dirty="0">
              <a:latin typeface="Avenir Roman" panose="02000503020000020003" pitchFamily="2" charset="0"/>
            </a:endParaRPr>
          </a:p>
          <a:p>
            <a:endParaRPr lang="en-US" dirty="0">
              <a:latin typeface="Avenir Roman" panose="02000503020000020003" pitchFamily="2" charset="0"/>
            </a:endParaRPr>
          </a:p>
          <a:p>
            <a:r>
              <a:rPr lang="en-US" dirty="0">
                <a:latin typeface="Avenir Roman" panose="02000503020000020003" pitchFamily="2" charset="0"/>
              </a:rPr>
              <a:t>You have to pull the commit C and somehow integrate it into your D-containing history. Then you will be able to push again</a:t>
            </a:r>
          </a:p>
        </p:txBody>
      </p:sp>
      <p:cxnSp>
        <p:nvCxnSpPr>
          <p:cNvPr id="6" name="Straight Connector 5">
            <a:extLst>
              <a:ext uri="{FF2B5EF4-FFF2-40B4-BE49-F238E27FC236}">
                <a16:creationId xmlns:a16="http://schemas.microsoft.com/office/drawing/2014/main" id="{29D19841-5BF1-6D43-894D-24A40440525F}"/>
              </a:ext>
            </a:extLst>
          </p:cNvPr>
          <p:cNvCxnSpPr>
            <a:cxnSpLocks/>
          </p:cNvCxnSpPr>
          <p:nvPr/>
        </p:nvCxnSpPr>
        <p:spPr>
          <a:xfrm>
            <a:off x="5597496" y="521294"/>
            <a:ext cx="0" cy="414471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1648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730A4-839E-6746-A57D-368CAB81C89E}"/>
              </a:ext>
            </a:extLst>
          </p:cNvPr>
          <p:cNvSpPr>
            <a:spLocks noGrp="1"/>
          </p:cNvSpPr>
          <p:nvPr>
            <p:ph type="title"/>
          </p:nvPr>
        </p:nvSpPr>
        <p:spPr/>
        <p:txBody>
          <a:bodyPr/>
          <a:lstStyle/>
          <a:p>
            <a:r>
              <a:rPr lang="en-US" dirty="0"/>
              <a:t>What is going on?</a:t>
            </a:r>
          </a:p>
        </p:txBody>
      </p:sp>
      <p:sp>
        <p:nvSpPr>
          <p:cNvPr id="3" name="Content Placeholder 2">
            <a:extLst>
              <a:ext uri="{FF2B5EF4-FFF2-40B4-BE49-F238E27FC236}">
                <a16:creationId xmlns:a16="http://schemas.microsoft.com/office/drawing/2014/main" id="{D2D21256-E8D0-6046-95C1-5E3EA579D541}"/>
              </a:ext>
            </a:extLst>
          </p:cNvPr>
          <p:cNvSpPr>
            <a:spLocks noGrp="1"/>
          </p:cNvSpPr>
          <p:nvPr>
            <p:ph idx="1"/>
          </p:nvPr>
        </p:nvSpPr>
        <p:spPr>
          <a:xfrm>
            <a:off x="628650" y="1211436"/>
            <a:ext cx="4815021" cy="3263504"/>
          </a:xfrm>
        </p:spPr>
        <p:txBody>
          <a:bodyPr>
            <a:normAutofit/>
          </a:bodyPr>
          <a:lstStyle/>
          <a:p>
            <a:endParaRPr lang="en-US" dirty="0"/>
          </a:p>
          <a:p>
            <a:pPr marL="0" indent="0">
              <a:buNone/>
            </a:pPr>
            <a:r>
              <a:rPr lang="en-US" dirty="0"/>
              <a:t>State of the repo on GitHub:</a:t>
            </a:r>
          </a:p>
          <a:p>
            <a:pPr marL="0" indent="0">
              <a:buNone/>
            </a:pPr>
            <a:r>
              <a:rPr lang="en-US" dirty="0"/>
              <a:t>A – B – C</a:t>
            </a:r>
          </a:p>
          <a:p>
            <a:pPr marL="0" indent="0">
              <a:buNone/>
            </a:pPr>
            <a:r>
              <a:rPr lang="en-US" sz="1400" dirty="0">
                <a:solidFill>
                  <a:schemeClr val="accent5">
                    <a:lumMod val="75000"/>
                  </a:schemeClr>
                </a:solidFill>
              </a:rPr>
              <a:t>C represents changes your collaborator had made to B and then pushed while you were also still working on B</a:t>
            </a:r>
          </a:p>
          <a:p>
            <a:pPr marL="0" indent="0">
              <a:buNone/>
            </a:pPr>
            <a:endParaRPr lang="en-US" dirty="0"/>
          </a:p>
          <a:p>
            <a:pPr marL="0" indent="0">
              <a:buNone/>
            </a:pPr>
            <a:r>
              <a:rPr lang="en-US" dirty="0"/>
              <a:t>State of your local repo:</a:t>
            </a:r>
          </a:p>
          <a:p>
            <a:pPr marL="0" indent="0">
              <a:buNone/>
            </a:pPr>
            <a:r>
              <a:rPr lang="en-US" dirty="0"/>
              <a:t>A – B – D </a:t>
            </a:r>
          </a:p>
          <a:p>
            <a:pPr marL="0" indent="0">
              <a:buNone/>
            </a:pPr>
            <a:r>
              <a:rPr lang="en-US" sz="1400" dirty="0">
                <a:solidFill>
                  <a:schemeClr val="accent5">
                    <a:lumMod val="75000"/>
                  </a:schemeClr>
                </a:solidFill>
              </a:rPr>
              <a:t>D represents changes you have made since you pulled B</a:t>
            </a:r>
            <a:endParaRPr lang="en-US" sz="2400" dirty="0">
              <a:solidFill>
                <a:schemeClr val="accent5">
                  <a:lumMod val="75000"/>
                </a:schemeClr>
              </a:solidFill>
            </a:endParaRPr>
          </a:p>
          <a:p>
            <a:pPr marL="0" indent="0">
              <a:buNone/>
            </a:pPr>
            <a:endParaRPr lang="en-US" dirty="0"/>
          </a:p>
        </p:txBody>
      </p:sp>
      <p:sp>
        <p:nvSpPr>
          <p:cNvPr id="4" name="TextBox 3">
            <a:extLst>
              <a:ext uri="{FF2B5EF4-FFF2-40B4-BE49-F238E27FC236}">
                <a16:creationId xmlns:a16="http://schemas.microsoft.com/office/drawing/2014/main" id="{E49E49A1-D13B-2E42-B11A-038A340FA1CD}"/>
              </a:ext>
            </a:extLst>
          </p:cNvPr>
          <p:cNvSpPr txBox="1"/>
          <p:nvPr/>
        </p:nvSpPr>
        <p:spPr>
          <a:xfrm>
            <a:off x="5968705" y="640936"/>
            <a:ext cx="2546645" cy="3693319"/>
          </a:xfrm>
          <a:prstGeom prst="rect">
            <a:avLst/>
          </a:prstGeom>
          <a:noFill/>
        </p:spPr>
        <p:txBody>
          <a:bodyPr wrap="square" rtlCol="0">
            <a:spAutoFit/>
          </a:bodyPr>
          <a:lstStyle/>
          <a:p>
            <a:r>
              <a:rPr lang="en-US" dirty="0">
                <a:latin typeface="Avenir Roman" panose="02000503020000020003" pitchFamily="2" charset="0"/>
              </a:rPr>
              <a:t>You can’t merge C and D by pushing to GitHub</a:t>
            </a:r>
          </a:p>
          <a:p>
            <a:endParaRPr lang="en-US" dirty="0">
              <a:latin typeface="Avenir Roman" panose="02000503020000020003" pitchFamily="2" charset="0"/>
            </a:endParaRPr>
          </a:p>
          <a:p>
            <a:endParaRPr lang="en-US" dirty="0">
              <a:latin typeface="Avenir Roman" panose="02000503020000020003" pitchFamily="2" charset="0"/>
            </a:endParaRPr>
          </a:p>
          <a:p>
            <a:endParaRPr lang="en-US" dirty="0">
              <a:latin typeface="Avenir Roman" panose="02000503020000020003" pitchFamily="2" charset="0"/>
            </a:endParaRPr>
          </a:p>
          <a:p>
            <a:endParaRPr lang="en-US" dirty="0">
              <a:latin typeface="Avenir Roman" panose="02000503020000020003" pitchFamily="2" charset="0"/>
            </a:endParaRPr>
          </a:p>
          <a:p>
            <a:r>
              <a:rPr lang="en-US" dirty="0">
                <a:latin typeface="Avenir Roman" panose="02000503020000020003" pitchFamily="2" charset="0"/>
              </a:rPr>
              <a:t>You have to pull the commit C and somehow integrate it into your D-containing history. Then you will be able to push again</a:t>
            </a:r>
          </a:p>
        </p:txBody>
      </p:sp>
      <p:cxnSp>
        <p:nvCxnSpPr>
          <p:cNvPr id="6" name="Straight Connector 5">
            <a:extLst>
              <a:ext uri="{FF2B5EF4-FFF2-40B4-BE49-F238E27FC236}">
                <a16:creationId xmlns:a16="http://schemas.microsoft.com/office/drawing/2014/main" id="{29D19841-5BF1-6D43-894D-24A40440525F}"/>
              </a:ext>
            </a:extLst>
          </p:cNvPr>
          <p:cNvCxnSpPr>
            <a:cxnSpLocks/>
          </p:cNvCxnSpPr>
          <p:nvPr/>
        </p:nvCxnSpPr>
        <p:spPr>
          <a:xfrm>
            <a:off x="5597496" y="521294"/>
            <a:ext cx="0" cy="414471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0872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8DA42-1F53-6A4C-9476-5537E09F44DC}"/>
              </a:ext>
            </a:extLst>
          </p:cNvPr>
          <p:cNvSpPr>
            <a:spLocks noGrp="1"/>
          </p:cNvSpPr>
          <p:nvPr>
            <p:ph type="title"/>
          </p:nvPr>
        </p:nvSpPr>
        <p:spPr/>
        <p:txBody>
          <a:bodyPr/>
          <a:lstStyle/>
          <a:p>
            <a:r>
              <a:rPr lang="en-US" dirty="0"/>
              <a:t>She who pushes first wins</a:t>
            </a:r>
          </a:p>
        </p:txBody>
      </p:sp>
      <p:sp>
        <p:nvSpPr>
          <p:cNvPr id="3" name="Content Placeholder 2">
            <a:extLst>
              <a:ext uri="{FF2B5EF4-FFF2-40B4-BE49-F238E27FC236}">
                <a16:creationId xmlns:a16="http://schemas.microsoft.com/office/drawing/2014/main" id="{B7C46EE7-8738-B440-814A-F0BBA1446CB0}"/>
              </a:ext>
            </a:extLst>
          </p:cNvPr>
          <p:cNvSpPr>
            <a:spLocks noGrp="1"/>
          </p:cNvSpPr>
          <p:nvPr>
            <p:ph idx="1"/>
          </p:nvPr>
        </p:nvSpPr>
        <p:spPr/>
        <p:txBody>
          <a:bodyPr/>
          <a:lstStyle/>
          <a:p>
            <a:r>
              <a:rPr lang="en-US" dirty="0"/>
              <a:t>Push your work to master work (when it’s “ready” to share (or at least “ready enough”)</a:t>
            </a:r>
          </a:p>
          <a:p>
            <a:endParaRPr lang="en-US" dirty="0"/>
          </a:p>
          <a:p>
            <a:r>
              <a:rPr lang="en-US" dirty="0"/>
              <a:t>Committing, pushing, and integrating more often, not less. This does not eliminate the need to integrate different lines of work, but it makes each integration smaller, less burdensome, and less prone to error</a:t>
            </a:r>
          </a:p>
          <a:p>
            <a:endParaRPr lang="en-US" dirty="0"/>
          </a:p>
          <a:p>
            <a:r>
              <a:rPr lang="en-US" dirty="0"/>
              <a:t>Stay in touch with your collaborators</a:t>
            </a:r>
          </a:p>
        </p:txBody>
      </p:sp>
    </p:spTree>
    <p:extLst>
      <p:ext uri="{BB962C8B-B14F-4D97-AF65-F5344CB8AC3E}">
        <p14:creationId xmlns:p14="http://schemas.microsoft.com/office/powerpoint/2010/main" val="974997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9D4CF-3E5E-274D-BB33-E7C7FA863162}"/>
              </a:ext>
            </a:extLst>
          </p:cNvPr>
          <p:cNvSpPr>
            <a:spLocks noGrp="1"/>
          </p:cNvSpPr>
          <p:nvPr>
            <p:ph type="title"/>
          </p:nvPr>
        </p:nvSpPr>
        <p:spPr/>
        <p:txBody>
          <a:bodyPr/>
          <a:lstStyle/>
          <a:p>
            <a:r>
              <a:rPr lang="en-US" dirty="0"/>
              <a:t>Pulling when you have local work</a:t>
            </a:r>
          </a:p>
        </p:txBody>
      </p:sp>
      <p:sp>
        <p:nvSpPr>
          <p:cNvPr id="4" name="Content Placeholder 2">
            <a:extLst>
              <a:ext uri="{FF2B5EF4-FFF2-40B4-BE49-F238E27FC236}">
                <a16:creationId xmlns:a16="http://schemas.microsoft.com/office/drawing/2014/main" id="{4C996871-6798-2843-987B-E30FF3D2E905}"/>
              </a:ext>
            </a:extLst>
          </p:cNvPr>
          <p:cNvSpPr txBox="1">
            <a:spLocks/>
          </p:cNvSpPr>
          <p:nvPr/>
        </p:nvSpPr>
        <p:spPr>
          <a:xfrm>
            <a:off x="628650" y="1014883"/>
            <a:ext cx="4370640" cy="118138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Avenir Roman" panose="02000503020000020003" pitchFamily="2"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Avenir Roman" panose="02000503020000020003" pitchFamily="2"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Avenir Roman" panose="02000503020000020003" pitchFamily="2"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venir Roman" panose="02000503020000020003" pitchFamily="2"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venir Roman" panose="02000503020000020003"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US" sz="1600" dirty="0"/>
          </a:p>
          <a:p>
            <a:pPr marL="0" indent="0">
              <a:buFont typeface="Arial" panose="020B0604020202020204" pitchFamily="34" charset="0"/>
              <a:buNone/>
            </a:pPr>
            <a:r>
              <a:rPr lang="en-US" sz="1600" dirty="0"/>
              <a:t>State of the repo on GitHub:</a:t>
            </a:r>
          </a:p>
          <a:p>
            <a:pPr marL="0" indent="0">
              <a:buFont typeface="Arial" panose="020B0604020202020204" pitchFamily="34" charset="0"/>
              <a:buNone/>
            </a:pPr>
            <a:r>
              <a:rPr lang="en-US" sz="1600" dirty="0"/>
              <a:t>A – B – C</a:t>
            </a:r>
          </a:p>
          <a:p>
            <a:pPr marL="0" indent="0">
              <a:buFont typeface="Arial" panose="020B0604020202020204" pitchFamily="34" charset="0"/>
              <a:buNone/>
            </a:pPr>
            <a:endParaRPr lang="en-US" sz="1600" dirty="0"/>
          </a:p>
          <a:p>
            <a:pPr marL="0" indent="0">
              <a:buFont typeface="Arial" panose="020B0604020202020204" pitchFamily="34" charset="0"/>
              <a:buNone/>
            </a:pPr>
            <a:endParaRPr lang="en-US" sz="1600" dirty="0"/>
          </a:p>
        </p:txBody>
      </p:sp>
      <p:sp>
        <p:nvSpPr>
          <p:cNvPr id="6" name="TextBox 5">
            <a:extLst>
              <a:ext uri="{FF2B5EF4-FFF2-40B4-BE49-F238E27FC236}">
                <a16:creationId xmlns:a16="http://schemas.microsoft.com/office/drawing/2014/main" id="{5166DEC6-9E43-D346-BB05-F1B7ABBABC83}"/>
              </a:ext>
            </a:extLst>
          </p:cNvPr>
          <p:cNvSpPr txBox="1"/>
          <p:nvPr/>
        </p:nvSpPr>
        <p:spPr>
          <a:xfrm>
            <a:off x="628650" y="2862842"/>
            <a:ext cx="7886700" cy="1815882"/>
          </a:xfrm>
          <a:prstGeom prst="rect">
            <a:avLst/>
          </a:prstGeom>
          <a:noFill/>
        </p:spPr>
        <p:txBody>
          <a:bodyPr wrap="square" rtlCol="0">
            <a:spAutoFit/>
          </a:bodyPr>
          <a:lstStyle/>
          <a:p>
            <a:r>
              <a:rPr lang="en-US" sz="1600" dirty="0">
                <a:latin typeface="Avenir Roman" panose="02000503020000020003" pitchFamily="2" charset="0"/>
              </a:rPr>
              <a:t>When working on different files, versions can be merged smoothly</a:t>
            </a:r>
          </a:p>
          <a:p>
            <a:endParaRPr lang="en-US" sz="1600" dirty="0">
              <a:latin typeface="Avenir Roman" panose="02000503020000020003" pitchFamily="2" charset="0"/>
            </a:endParaRPr>
          </a:p>
          <a:p>
            <a:r>
              <a:rPr lang="en-US" sz="1600" dirty="0">
                <a:latin typeface="Avenir Roman" panose="02000503020000020003" pitchFamily="2" charset="0"/>
              </a:rPr>
              <a:t>Remote: A--B--C Local before 'git pull’: 		A--B--(uncommitted changes) </a:t>
            </a:r>
            <a:br>
              <a:rPr lang="en-US" sz="1600" dirty="0">
                <a:latin typeface="Avenir Roman" panose="02000503020000020003" pitchFamily="2" charset="0"/>
              </a:rPr>
            </a:br>
            <a:endParaRPr lang="en-US" sz="1600" dirty="0">
              <a:latin typeface="Avenir Roman" panose="02000503020000020003" pitchFamily="2" charset="0"/>
            </a:endParaRPr>
          </a:p>
          <a:p>
            <a:r>
              <a:rPr lang="en-US" sz="1600" dirty="0">
                <a:latin typeface="Avenir Roman" panose="02000503020000020003" pitchFamily="2" charset="0"/>
              </a:rPr>
              <a:t>Local after 'git pull’: 			A--B--C--(uncommitted changes)</a:t>
            </a:r>
          </a:p>
          <a:p>
            <a:endParaRPr lang="en-US" sz="1600" dirty="0">
              <a:latin typeface="Avenir Roman" panose="02000503020000020003" pitchFamily="2" charset="0"/>
            </a:endParaRPr>
          </a:p>
          <a:p>
            <a:endParaRPr lang="en-US" sz="1600" dirty="0">
              <a:latin typeface="Avenir Roman" panose="02000503020000020003" pitchFamily="2" charset="0"/>
            </a:endParaRPr>
          </a:p>
        </p:txBody>
      </p:sp>
      <p:sp>
        <p:nvSpPr>
          <p:cNvPr id="7" name="Content Placeholder 2">
            <a:extLst>
              <a:ext uri="{FF2B5EF4-FFF2-40B4-BE49-F238E27FC236}">
                <a16:creationId xmlns:a16="http://schemas.microsoft.com/office/drawing/2014/main" id="{D413CB60-3B6F-F442-93D1-A7808AFDD8E0}"/>
              </a:ext>
            </a:extLst>
          </p:cNvPr>
          <p:cNvSpPr txBox="1">
            <a:spLocks/>
          </p:cNvSpPr>
          <p:nvPr/>
        </p:nvSpPr>
        <p:spPr>
          <a:xfrm>
            <a:off x="4289988" y="1010610"/>
            <a:ext cx="4370640" cy="1181387"/>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Avenir Roman" panose="02000503020000020003" pitchFamily="2"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Avenir Roman" panose="02000503020000020003" pitchFamily="2"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Avenir Roman" panose="02000503020000020003" pitchFamily="2"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venir Roman" panose="02000503020000020003" pitchFamily="2"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venir Roman" panose="02000503020000020003"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US" sz="1600" dirty="0"/>
          </a:p>
          <a:p>
            <a:pPr marL="0" indent="0">
              <a:buNone/>
            </a:pPr>
            <a:r>
              <a:rPr lang="en-US" sz="1600" dirty="0"/>
              <a:t>State of your local repo:</a:t>
            </a:r>
          </a:p>
          <a:p>
            <a:pPr marL="0" indent="0">
              <a:buNone/>
            </a:pPr>
            <a:r>
              <a:rPr lang="en-US" sz="1600" dirty="0"/>
              <a:t>A – B – D        OR</a:t>
            </a:r>
          </a:p>
          <a:p>
            <a:pPr marL="0" indent="0">
              <a:buNone/>
            </a:pPr>
            <a:r>
              <a:rPr lang="en-US" sz="1600" dirty="0"/>
              <a:t>A – B – (uncommitted changes)</a:t>
            </a:r>
          </a:p>
          <a:p>
            <a:pPr marL="0" indent="0">
              <a:buNone/>
            </a:pPr>
            <a:endParaRPr lang="en-US" sz="1600" dirty="0"/>
          </a:p>
          <a:p>
            <a:pPr marL="0" indent="0">
              <a:buFont typeface="Arial" panose="020B0604020202020204" pitchFamily="34" charset="0"/>
              <a:buNone/>
            </a:pPr>
            <a:endParaRPr lang="en-US" sz="1600" dirty="0"/>
          </a:p>
        </p:txBody>
      </p:sp>
    </p:spTree>
    <p:extLst>
      <p:ext uri="{BB962C8B-B14F-4D97-AF65-F5344CB8AC3E}">
        <p14:creationId xmlns:p14="http://schemas.microsoft.com/office/powerpoint/2010/main" val="11058598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9D4CF-3E5E-274D-BB33-E7C7FA863162}"/>
              </a:ext>
            </a:extLst>
          </p:cNvPr>
          <p:cNvSpPr>
            <a:spLocks noGrp="1"/>
          </p:cNvSpPr>
          <p:nvPr>
            <p:ph type="title"/>
          </p:nvPr>
        </p:nvSpPr>
        <p:spPr/>
        <p:txBody>
          <a:bodyPr/>
          <a:lstStyle/>
          <a:p>
            <a:r>
              <a:rPr lang="en-US" dirty="0"/>
              <a:t>Pulling when you have local work</a:t>
            </a:r>
          </a:p>
        </p:txBody>
      </p:sp>
      <p:sp>
        <p:nvSpPr>
          <p:cNvPr id="4" name="Content Placeholder 2">
            <a:extLst>
              <a:ext uri="{FF2B5EF4-FFF2-40B4-BE49-F238E27FC236}">
                <a16:creationId xmlns:a16="http://schemas.microsoft.com/office/drawing/2014/main" id="{4C996871-6798-2843-987B-E30FF3D2E905}"/>
              </a:ext>
            </a:extLst>
          </p:cNvPr>
          <p:cNvSpPr txBox="1">
            <a:spLocks/>
          </p:cNvSpPr>
          <p:nvPr/>
        </p:nvSpPr>
        <p:spPr>
          <a:xfrm>
            <a:off x="628650" y="1014883"/>
            <a:ext cx="4370640" cy="118138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Avenir Roman" panose="02000503020000020003" pitchFamily="2"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Avenir Roman" panose="02000503020000020003" pitchFamily="2"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Avenir Roman" panose="02000503020000020003" pitchFamily="2"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venir Roman" panose="02000503020000020003" pitchFamily="2"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venir Roman" panose="02000503020000020003"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US" sz="1600" dirty="0"/>
          </a:p>
          <a:p>
            <a:pPr marL="0" indent="0">
              <a:buFont typeface="Arial" panose="020B0604020202020204" pitchFamily="34" charset="0"/>
              <a:buNone/>
            </a:pPr>
            <a:r>
              <a:rPr lang="en-US" sz="1600" dirty="0"/>
              <a:t>State of the repo on GitHub:</a:t>
            </a:r>
          </a:p>
          <a:p>
            <a:pPr marL="0" indent="0">
              <a:buFont typeface="Arial" panose="020B0604020202020204" pitchFamily="34" charset="0"/>
              <a:buNone/>
            </a:pPr>
            <a:r>
              <a:rPr lang="en-US" sz="1600" dirty="0"/>
              <a:t>A – B – C</a:t>
            </a:r>
          </a:p>
          <a:p>
            <a:pPr marL="0" indent="0">
              <a:buFont typeface="Arial" panose="020B0604020202020204" pitchFamily="34" charset="0"/>
              <a:buNone/>
            </a:pPr>
            <a:endParaRPr lang="en-US" sz="1600" dirty="0"/>
          </a:p>
          <a:p>
            <a:pPr marL="0" indent="0">
              <a:buFont typeface="Arial" panose="020B0604020202020204" pitchFamily="34" charset="0"/>
              <a:buNone/>
            </a:pPr>
            <a:endParaRPr lang="en-US" sz="1600" dirty="0"/>
          </a:p>
        </p:txBody>
      </p:sp>
      <p:sp>
        <p:nvSpPr>
          <p:cNvPr id="6" name="TextBox 5">
            <a:extLst>
              <a:ext uri="{FF2B5EF4-FFF2-40B4-BE49-F238E27FC236}">
                <a16:creationId xmlns:a16="http://schemas.microsoft.com/office/drawing/2014/main" id="{5166DEC6-9E43-D346-BB05-F1B7ABBABC83}"/>
              </a:ext>
            </a:extLst>
          </p:cNvPr>
          <p:cNvSpPr txBox="1"/>
          <p:nvPr/>
        </p:nvSpPr>
        <p:spPr>
          <a:xfrm>
            <a:off x="628650" y="2862842"/>
            <a:ext cx="7886700" cy="1815882"/>
          </a:xfrm>
          <a:prstGeom prst="rect">
            <a:avLst/>
          </a:prstGeom>
          <a:noFill/>
        </p:spPr>
        <p:txBody>
          <a:bodyPr wrap="square" rtlCol="0">
            <a:spAutoFit/>
          </a:bodyPr>
          <a:lstStyle/>
          <a:p>
            <a:r>
              <a:rPr lang="en-US" sz="1600" dirty="0">
                <a:latin typeface="Avenir Roman" panose="02000503020000020003" pitchFamily="2" charset="0"/>
              </a:rPr>
              <a:t>This also works when you have made edits to different parts of the same file</a:t>
            </a:r>
          </a:p>
          <a:p>
            <a:endParaRPr lang="en-US" sz="1600" dirty="0">
              <a:latin typeface="Avenir Roman" panose="02000503020000020003" pitchFamily="2" charset="0"/>
            </a:endParaRPr>
          </a:p>
          <a:p>
            <a:r>
              <a:rPr lang="en-US" sz="1600" dirty="0">
                <a:latin typeface="Avenir Roman" panose="02000503020000020003" pitchFamily="2" charset="0"/>
              </a:rPr>
              <a:t>Remote: A--B--C Local before 'git pull’: 		A--B--(uncommitted changes) </a:t>
            </a:r>
            <a:br>
              <a:rPr lang="en-US" sz="1600" dirty="0">
                <a:latin typeface="Avenir Roman" panose="02000503020000020003" pitchFamily="2" charset="0"/>
              </a:rPr>
            </a:br>
            <a:endParaRPr lang="en-US" sz="1600" dirty="0">
              <a:latin typeface="Avenir Roman" panose="02000503020000020003" pitchFamily="2" charset="0"/>
            </a:endParaRPr>
          </a:p>
          <a:p>
            <a:r>
              <a:rPr lang="en-US" sz="1600" dirty="0">
                <a:latin typeface="Avenir Roman" panose="02000503020000020003" pitchFamily="2" charset="0"/>
              </a:rPr>
              <a:t>Local after 'git pull’: 			A--B--C--(uncommitted changes)</a:t>
            </a:r>
          </a:p>
          <a:p>
            <a:endParaRPr lang="en-US" sz="1600" dirty="0">
              <a:latin typeface="Avenir Roman" panose="02000503020000020003" pitchFamily="2" charset="0"/>
            </a:endParaRPr>
          </a:p>
          <a:p>
            <a:endParaRPr lang="en-US" sz="1600" dirty="0">
              <a:latin typeface="Avenir Roman" panose="02000503020000020003" pitchFamily="2" charset="0"/>
            </a:endParaRPr>
          </a:p>
        </p:txBody>
      </p:sp>
      <p:sp>
        <p:nvSpPr>
          <p:cNvPr id="7" name="Content Placeholder 2">
            <a:extLst>
              <a:ext uri="{FF2B5EF4-FFF2-40B4-BE49-F238E27FC236}">
                <a16:creationId xmlns:a16="http://schemas.microsoft.com/office/drawing/2014/main" id="{D413CB60-3B6F-F442-93D1-A7808AFDD8E0}"/>
              </a:ext>
            </a:extLst>
          </p:cNvPr>
          <p:cNvSpPr txBox="1">
            <a:spLocks/>
          </p:cNvSpPr>
          <p:nvPr/>
        </p:nvSpPr>
        <p:spPr>
          <a:xfrm>
            <a:off x="4289988" y="1010610"/>
            <a:ext cx="4370640" cy="1181387"/>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Avenir Roman" panose="02000503020000020003" pitchFamily="2"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Avenir Roman" panose="02000503020000020003" pitchFamily="2"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Avenir Roman" panose="02000503020000020003" pitchFamily="2"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venir Roman" panose="02000503020000020003" pitchFamily="2"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venir Roman" panose="02000503020000020003"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US" sz="1600" dirty="0"/>
          </a:p>
          <a:p>
            <a:pPr marL="0" indent="0">
              <a:buNone/>
            </a:pPr>
            <a:r>
              <a:rPr lang="en-US" sz="1600" dirty="0"/>
              <a:t>State of your local repo:</a:t>
            </a:r>
          </a:p>
          <a:p>
            <a:pPr marL="0" indent="0">
              <a:buNone/>
            </a:pPr>
            <a:r>
              <a:rPr lang="en-US" sz="1600" dirty="0"/>
              <a:t>A – B – D        OR</a:t>
            </a:r>
          </a:p>
          <a:p>
            <a:pPr marL="0" indent="0">
              <a:buNone/>
            </a:pPr>
            <a:r>
              <a:rPr lang="en-US" sz="1600" dirty="0"/>
              <a:t>A – B – (uncommitted changes)</a:t>
            </a:r>
          </a:p>
          <a:p>
            <a:pPr marL="0" indent="0">
              <a:buNone/>
            </a:pPr>
            <a:endParaRPr lang="en-US" sz="1600" dirty="0"/>
          </a:p>
          <a:p>
            <a:pPr marL="0" indent="0">
              <a:buFont typeface="Arial" panose="020B0604020202020204" pitchFamily="34" charset="0"/>
              <a:buNone/>
            </a:pPr>
            <a:endParaRPr lang="en-US" sz="1600" dirty="0"/>
          </a:p>
        </p:txBody>
      </p:sp>
    </p:spTree>
    <p:extLst>
      <p:ext uri="{BB962C8B-B14F-4D97-AF65-F5344CB8AC3E}">
        <p14:creationId xmlns:p14="http://schemas.microsoft.com/office/powerpoint/2010/main" val="16303710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9D4CF-3E5E-274D-BB33-E7C7FA863162}"/>
              </a:ext>
            </a:extLst>
          </p:cNvPr>
          <p:cNvSpPr>
            <a:spLocks noGrp="1"/>
          </p:cNvSpPr>
          <p:nvPr>
            <p:ph type="title"/>
          </p:nvPr>
        </p:nvSpPr>
        <p:spPr/>
        <p:txBody>
          <a:bodyPr/>
          <a:lstStyle/>
          <a:p>
            <a:r>
              <a:rPr lang="en-US" dirty="0"/>
              <a:t>Pulling when you have local work</a:t>
            </a:r>
          </a:p>
        </p:txBody>
      </p:sp>
      <p:sp>
        <p:nvSpPr>
          <p:cNvPr id="4" name="Content Placeholder 2">
            <a:extLst>
              <a:ext uri="{FF2B5EF4-FFF2-40B4-BE49-F238E27FC236}">
                <a16:creationId xmlns:a16="http://schemas.microsoft.com/office/drawing/2014/main" id="{4C996871-6798-2843-987B-E30FF3D2E905}"/>
              </a:ext>
            </a:extLst>
          </p:cNvPr>
          <p:cNvSpPr txBox="1">
            <a:spLocks/>
          </p:cNvSpPr>
          <p:nvPr/>
        </p:nvSpPr>
        <p:spPr>
          <a:xfrm>
            <a:off x="628650" y="1014883"/>
            <a:ext cx="4370640" cy="118138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Avenir Roman" panose="02000503020000020003" pitchFamily="2"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Avenir Roman" panose="02000503020000020003" pitchFamily="2"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Avenir Roman" panose="02000503020000020003" pitchFamily="2"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venir Roman" panose="02000503020000020003" pitchFamily="2"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venir Roman" panose="02000503020000020003"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US" sz="1600" dirty="0"/>
          </a:p>
          <a:p>
            <a:pPr marL="0" indent="0">
              <a:buFont typeface="Arial" panose="020B0604020202020204" pitchFamily="34" charset="0"/>
              <a:buNone/>
            </a:pPr>
            <a:r>
              <a:rPr lang="en-US" sz="1600" dirty="0"/>
              <a:t>State of the repo on GitHub:</a:t>
            </a:r>
          </a:p>
          <a:p>
            <a:pPr marL="0" indent="0">
              <a:buFont typeface="Arial" panose="020B0604020202020204" pitchFamily="34" charset="0"/>
              <a:buNone/>
            </a:pPr>
            <a:r>
              <a:rPr lang="en-US" sz="1600" dirty="0"/>
              <a:t>A – B – C</a:t>
            </a:r>
          </a:p>
          <a:p>
            <a:pPr marL="0" indent="0">
              <a:buFont typeface="Arial" panose="020B0604020202020204" pitchFamily="34" charset="0"/>
              <a:buNone/>
            </a:pPr>
            <a:endParaRPr lang="en-US" sz="1600" dirty="0"/>
          </a:p>
          <a:p>
            <a:pPr marL="0" indent="0">
              <a:buFont typeface="Arial" panose="020B0604020202020204" pitchFamily="34" charset="0"/>
              <a:buNone/>
            </a:pPr>
            <a:endParaRPr lang="en-US" sz="1600" dirty="0"/>
          </a:p>
        </p:txBody>
      </p:sp>
      <p:sp>
        <p:nvSpPr>
          <p:cNvPr id="6" name="TextBox 5">
            <a:extLst>
              <a:ext uri="{FF2B5EF4-FFF2-40B4-BE49-F238E27FC236}">
                <a16:creationId xmlns:a16="http://schemas.microsoft.com/office/drawing/2014/main" id="{5166DEC6-9E43-D346-BB05-F1B7ABBABC83}"/>
              </a:ext>
            </a:extLst>
          </p:cNvPr>
          <p:cNvSpPr txBox="1"/>
          <p:nvPr/>
        </p:nvSpPr>
        <p:spPr>
          <a:xfrm>
            <a:off x="628650" y="2862842"/>
            <a:ext cx="7886700" cy="1815882"/>
          </a:xfrm>
          <a:prstGeom prst="rect">
            <a:avLst/>
          </a:prstGeom>
          <a:noFill/>
        </p:spPr>
        <p:txBody>
          <a:bodyPr wrap="square" rtlCol="0">
            <a:spAutoFit/>
          </a:bodyPr>
          <a:lstStyle/>
          <a:p>
            <a:r>
              <a:rPr lang="en-US" sz="1600" dirty="0">
                <a:latin typeface="Avenir Roman" panose="02000503020000020003" pitchFamily="2" charset="0"/>
              </a:rPr>
              <a:t>When you have made changes to the same part of a file, you will need to resolve the merge conflict locally before you can push</a:t>
            </a:r>
          </a:p>
          <a:p>
            <a:endParaRPr lang="en-US" sz="1600" dirty="0">
              <a:latin typeface="Avenir Roman" panose="02000503020000020003" pitchFamily="2" charset="0"/>
            </a:endParaRPr>
          </a:p>
          <a:p>
            <a:r>
              <a:rPr lang="en-US" sz="1600" dirty="0">
                <a:latin typeface="Avenir Roman" panose="02000503020000020003" pitchFamily="2" charset="0"/>
              </a:rPr>
              <a:t>Remote: A--B--C Local before: 	A--B--D </a:t>
            </a:r>
          </a:p>
          <a:p>
            <a:endParaRPr lang="en-US" sz="1600" dirty="0">
              <a:latin typeface="Avenir Roman" panose="02000503020000020003" pitchFamily="2" charset="0"/>
            </a:endParaRPr>
          </a:p>
          <a:p>
            <a:r>
              <a:rPr lang="en-US" sz="1600" dirty="0">
                <a:latin typeface="Avenir Roman" panose="02000503020000020003" pitchFamily="2" charset="0"/>
              </a:rPr>
              <a:t>Local after: 			A--B--D--(merge commit) </a:t>
            </a:r>
            <a:br>
              <a:rPr lang="en-US" sz="1600" dirty="0">
                <a:latin typeface="Avenir Roman" panose="02000503020000020003" pitchFamily="2" charset="0"/>
              </a:rPr>
            </a:br>
            <a:r>
              <a:rPr lang="en-US" sz="1600" dirty="0">
                <a:latin typeface="Avenir Roman" panose="02000503020000020003" pitchFamily="2" charset="0"/>
              </a:rPr>
              <a:t>				       \_C_/</a:t>
            </a:r>
          </a:p>
        </p:txBody>
      </p:sp>
      <p:sp>
        <p:nvSpPr>
          <p:cNvPr id="7" name="Content Placeholder 2">
            <a:extLst>
              <a:ext uri="{FF2B5EF4-FFF2-40B4-BE49-F238E27FC236}">
                <a16:creationId xmlns:a16="http://schemas.microsoft.com/office/drawing/2014/main" id="{D413CB60-3B6F-F442-93D1-A7808AFDD8E0}"/>
              </a:ext>
            </a:extLst>
          </p:cNvPr>
          <p:cNvSpPr txBox="1">
            <a:spLocks/>
          </p:cNvSpPr>
          <p:nvPr/>
        </p:nvSpPr>
        <p:spPr>
          <a:xfrm>
            <a:off x="4289988" y="1010610"/>
            <a:ext cx="4370640" cy="1181387"/>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Avenir Roman" panose="02000503020000020003" pitchFamily="2"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Avenir Roman" panose="02000503020000020003" pitchFamily="2"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Avenir Roman" panose="02000503020000020003" pitchFamily="2"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venir Roman" panose="02000503020000020003" pitchFamily="2"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venir Roman" panose="02000503020000020003"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US" sz="1600" dirty="0"/>
          </a:p>
          <a:p>
            <a:pPr marL="0" indent="0">
              <a:buNone/>
            </a:pPr>
            <a:r>
              <a:rPr lang="en-US" sz="1600" dirty="0"/>
              <a:t>State of your local repo:</a:t>
            </a:r>
          </a:p>
          <a:p>
            <a:pPr marL="0" indent="0">
              <a:buNone/>
            </a:pPr>
            <a:r>
              <a:rPr lang="en-US" sz="1600" dirty="0"/>
              <a:t>A – B – D        OR</a:t>
            </a:r>
          </a:p>
          <a:p>
            <a:pPr marL="0" indent="0">
              <a:buNone/>
            </a:pPr>
            <a:r>
              <a:rPr lang="en-US" sz="1600" dirty="0"/>
              <a:t>A – B – (uncommitted changes)</a:t>
            </a:r>
          </a:p>
          <a:p>
            <a:pPr marL="0" indent="0">
              <a:buNone/>
            </a:pPr>
            <a:endParaRPr lang="en-US" sz="1600" dirty="0"/>
          </a:p>
          <a:p>
            <a:pPr marL="0" indent="0">
              <a:buFont typeface="Arial" panose="020B0604020202020204" pitchFamily="34" charset="0"/>
              <a:buNone/>
            </a:pPr>
            <a:endParaRPr lang="en-US" sz="1600" dirty="0"/>
          </a:p>
        </p:txBody>
      </p:sp>
    </p:spTree>
    <p:extLst>
      <p:ext uri="{BB962C8B-B14F-4D97-AF65-F5344CB8AC3E}">
        <p14:creationId xmlns:p14="http://schemas.microsoft.com/office/powerpoint/2010/main" val="36462808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637EC-B332-7F43-90ED-BD8B1851F664}"/>
              </a:ext>
            </a:extLst>
          </p:cNvPr>
          <p:cNvSpPr>
            <a:spLocks noGrp="1"/>
          </p:cNvSpPr>
          <p:nvPr>
            <p:ph type="title"/>
          </p:nvPr>
        </p:nvSpPr>
        <p:spPr/>
        <p:txBody>
          <a:bodyPr>
            <a:normAutofit/>
          </a:bodyPr>
          <a:lstStyle/>
          <a:p>
            <a:r>
              <a:rPr lang="en-US" dirty="0"/>
              <a:t>Also cover</a:t>
            </a:r>
          </a:p>
        </p:txBody>
      </p:sp>
      <p:sp>
        <p:nvSpPr>
          <p:cNvPr id="3" name="Content Placeholder 2">
            <a:extLst>
              <a:ext uri="{FF2B5EF4-FFF2-40B4-BE49-F238E27FC236}">
                <a16:creationId xmlns:a16="http://schemas.microsoft.com/office/drawing/2014/main" id="{CCE9FCCA-1920-824B-B6B3-BD34E1207188}"/>
              </a:ext>
            </a:extLst>
          </p:cNvPr>
          <p:cNvSpPr>
            <a:spLocks noGrp="1"/>
          </p:cNvSpPr>
          <p:nvPr>
            <p:ph idx="1"/>
          </p:nvPr>
        </p:nvSpPr>
        <p:spPr/>
        <p:txBody>
          <a:bodyPr/>
          <a:lstStyle/>
          <a:p>
            <a:r>
              <a:rPr lang="en-US" dirty="0"/>
              <a:t>Useful commit message (From </a:t>
            </a:r>
            <a:r>
              <a:rPr lang="en-US" dirty="0" err="1"/>
              <a:t>xkcd.com</a:t>
            </a:r>
            <a:r>
              <a:rPr lang="en-US" dirty="0"/>
              <a:t>) focus on the why (diff will show the content)</a:t>
            </a:r>
          </a:p>
          <a:p>
            <a:r>
              <a:rPr lang="en-US" dirty="0"/>
              <a:t>burn it down</a:t>
            </a:r>
          </a:p>
          <a:p>
            <a:r>
              <a:rPr lang="en-US" dirty="0"/>
              <a:t>The concepts of branches and pull requests</a:t>
            </a:r>
          </a:p>
          <a:p>
            <a:endParaRPr lang="en-US" dirty="0"/>
          </a:p>
        </p:txBody>
      </p:sp>
    </p:spTree>
    <p:extLst>
      <p:ext uri="{BB962C8B-B14F-4D97-AF65-F5344CB8AC3E}">
        <p14:creationId xmlns:p14="http://schemas.microsoft.com/office/powerpoint/2010/main" val="4246090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76C72-2238-9146-A23B-3392CAEE5B03}"/>
              </a:ext>
            </a:extLst>
          </p:cNvPr>
          <p:cNvSpPr>
            <a:spLocks noGrp="1"/>
          </p:cNvSpPr>
          <p:nvPr>
            <p:ph type="title"/>
          </p:nvPr>
        </p:nvSpPr>
        <p:spPr/>
        <p:txBody>
          <a:bodyPr>
            <a:normAutofit fontScale="90000"/>
          </a:bodyPr>
          <a:lstStyle/>
          <a:p>
            <a:r>
              <a:rPr lang="en-US" dirty="0"/>
              <a:t>Breakout 1: Connecting with your partner</a:t>
            </a:r>
          </a:p>
        </p:txBody>
      </p:sp>
      <p:sp>
        <p:nvSpPr>
          <p:cNvPr id="3" name="Content Placeholder 2">
            <a:extLst>
              <a:ext uri="{FF2B5EF4-FFF2-40B4-BE49-F238E27FC236}">
                <a16:creationId xmlns:a16="http://schemas.microsoft.com/office/drawing/2014/main" id="{60C4BC57-A115-6D4F-A8BE-1D4340CED4D1}"/>
              </a:ext>
            </a:extLst>
          </p:cNvPr>
          <p:cNvSpPr>
            <a:spLocks noGrp="1"/>
          </p:cNvSpPr>
          <p:nvPr>
            <p:ph idx="1"/>
          </p:nvPr>
        </p:nvSpPr>
        <p:spPr>
          <a:xfrm>
            <a:off x="628650" y="1323169"/>
            <a:ext cx="7886700" cy="3774282"/>
          </a:xfrm>
        </p:spPr>
        <p:txBody>
          <a:bodyPr>
            <a:normAutofit fontScale="77500" lnSpcReduction="20000"/>
          </a:bodyPr>
          <a:lstStyle/>
          <a:p>
            <a:pPr>
              <a:lnSpc>
                <a:spcPct val="120000"/>
              </a:lnSpc>
              <a:spcAft>
                <a:spcPts val="2400"/>
              </a:spcAft>
            </a:pPr>
            <a:r>
              <a:rPr lang="en-US" dirty="0"/>
              <a:t>Say hello and introduce yourself</a:t>
            </a:r>
          </a:p>
          <a:p>
            <a:pPr>
              <a:lnSpc>
                <a:spcPct val="120000"/>
              </a:lnSpc>
              <a:spcAft>
                <a:spcPts val="2400"/>
              </a:spcAft>
            </a:pPr>
            <a:r>
              <a:rPr lang="en-US" dirty="0"/>
              <a:t>Connect either on Slack (direct messaging), Zoom chat (make sure to select your partner, not send messages to everyone), phone, whatever you prefer</a:t>
            </a:r>
          </a:p>
          <a:p>
            <a:pPr>
              <a:lnSpc>
                <a:spcPct val="120000"/>
              </a:lnSpc>
              <a:spcAft>
                <a:spcPts val="2400"/>
              </a:spcAft>
            </a:pPr>
            <a:r>
              <a:rPr lang="en-US" dirty="0"/>
              <a:t>Decide who will be Partner 1 and who will be Partner 2</a:t>
            </a:r>
          </a:p>
          <a:p>
            <a:pPr>
              <a:lnSpc>
                <a:spcPct val="120000"/>
              </a:lnSpc>
              <a:spcAft>
                <a:spcPts val="2400"/>
              </a:spcAft>
            </a:pPr>
            <a:r>
              <a:rPr lang="en-US" dirty="0"/>
              <a:t>Exchange GitHub user names</a:t>
            </a:r>
          </a:p>
          <a:p>
            <a:pPr>
              <a:lnSpc>
                <a:spcPct val="120000"/>
              </a:lnSpc>
              <a:spcAft>
                <a:spcPts val="2400"/>
              </a:spcAft>
            </a:pPr>
            <a:r>
              <a:rPr lang="en-US" dirty="0"/>
              <a:t>Practice sharing screen (choose to share Desktop so you can share as you jump between </a:t>
            </a:r>
            <a:r>
              <a:rPr lang="en-US" dirty="0" err="1"/>
              <a:t>Rstudio</a:t>
            </a:r>
            <a:r>
              <a:rPr lang="en-US" dirty="0"/>
              <a:t> and your web browser)</a:t>
            </a:r>
          </a:p>
          <a:p>
            <a:pPr>
              <a:lnSpc>
                <a:spcPct val="120000"/>
              </a:lnSpc>
              <a:spcAft>
                <a:spcPts val="2400"/>
              </a:spcAft>
            </a:pPr>
            <a:endParaRPr lang="en-US" dirty="0"/>
          </a:p>
          <a:p>
            <a:pPr>
              <a:lnSpc>
                <a:spcPct val="120000"/>
              </a:lnSpc>
              <a:spcAft>
                <a:spcPts val="2400"/>
              </a:spcAft>
            </a:pPr>
            <a:endParaRPr lang="en-US" dirty="0"/>
          </a:p>
        </p:txBody>
      </p:sp>
    </p:spTree>
    <p:extLst>
      <p:ext uri="{BB962C8B-B14F-4D97-AF65-F5344CB8AC3E}">
        <p14:creationId xmlns:p14="http://schemas.microsoft.com/office/powerpoint/2010/main" val="24191367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36EEF-A7E1-CF43-ADBC-0347C5C2633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CA8BDF2-C7C5-5B41-967B-12BBA6D48320}"/>
              </a:ext>
            </a:extLst>
          </p:cNvPr>
          <p:cNvSpPr>
            <a:spLocks noGrp="1"/>
          </p:cNvSpPr>
          <p:nvPr>
            <p:ph idx="1"/>
          </p:nvPr>
        </p:nvSpPr>
        <p:spPr/>
        <p:txBody>
          <a:bodyPr/>
          <a:lstStyle/>
          <a:p>
            <a:r>
              <a:rPr lang="en-US" dirty="0"/>
              <a:t>Examples of cool </a:t>
            </a:r>
            <a:r>
              <a:rPr lang="en-US"/>
              <a:t>GitHub pages websites</a:t>
            </a:r>
            <a:endParaRPr lang="en-US" dirty="0"/>
          </a:p>
          <a:p>
            <a:r>
              <a:rPr lang="en-US" dirty="0"/>
              <a:t>https://</a:t>
            </a:r>
            <a:r>
              <a:rPr lang="en-US" dirty="0" err="1"/>
              <a:t>twitter.github.io</a:t>
            </a:r>
            <a:r>
              <a:rPr lang="en-US" dirty="0"/>
              <a:t>/</a:t>
            </a:r>
          </a:p>
          <a:p>
            <a:r>
              <a:rPr lang="en-US" dirty="0"/>
              <a:t>https://</a:t>
            </a:r>
            <a:r>
              <a:rPr lang="en-US" dirty="0" err="1"/>
              <a:t>justanother-timetraveller.github.io</a:t>
            </a:r>
            <a:r>
              <a:rPr lang="en-US" dirty="0"/>
              <a:t>/</a:t>
            </a:r>
          </a:p>
          <a:p>
            <a:endParaRPr lang="en-US" dirty="0"/>
          </a:p>
        </p:txBody>
      </p:sp>
    </p:spTree>
    <p:extLst>
      <p:ext uri="{BB962C8B-B14F-4D97-AF65-F5344CB8AC3E}">
        <p14:creationId xmlns:p14="http://schemas.microsoft.com/office/powerpoint/2010/main" val="1349383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914A7-3BDA-D244-BF17-FE6EA94B86E8}"/>
              </a:ext>
            </a:extLst>
          </p:cNvPr>
          <p:cNvSpPr>
            <a:spLocks noGrp="1"/>
          </p:cNvSpPr>
          <p:nvPr>
            <p:ph type="title"/>
          </p:nvPr>
        </p:nvSpPr>
        <p:spPr/>
        <p:txBody>
          <a:bodyPr>
            <a:normAutofit fontScale="90000"/>
          </a:bodyPr>
          <a:lstStyle/>
          <a:p>
            <a:r>
              <a:rPr lang="en-US" dirty="0"/>
              <a:t>Breakout 2: Create repo, clone it, and try making changes</a:t>
            </a:r>
          </a:p>
        </p:txBody>
      </p:sp>
      <p:sp>
        <p:nvSpPr>
          <p:cNvPr id="3" name="Content Placeholder 2">
            <a:extLst>
              <a:ext uri="{FF2B5EF4-FFF2-40B4-BE49-F238E27FC236}">
                <a16:creationId xmlns:a16="http://schemas.microsoft.com/office/drawing/2014/main" id="{B6089E2D-6755-5147-A697-ABC9BFC2E0AF}"/>
              </a:ext>
            </a:extLst>
          </p:cNvPr>
          <p:cNvSpPr>
            <a:spLocks noGrp="1"/>
          </p:cNvSpPr>
          <p:nvPr>
            <p:ph idx="1"/>
          </p:nvPr>
        </p:nvSpPr>
        <p:spPr/>
        <p:txBody>
          <a:bodyPr/>
          <a:lstStyle/>
          <a:p>
            <a:endParaRPr lang="en-US" dirty="0"/>
          </a:p>
          <a:p>
            <a:r>
              <a:rPr lang="en-US" dirty="0"/>
              <a:t>Work through sections 9.2 – 9.7 here:</a:t>
            </a:r>
            <a:br>
              <a:rPr lang="en-US" dirty="0"/>
            </a:br>
            <a:r>
              <a:rPr lang="en-US" dirty="0">
                <a:hlinkClick r:id="rId2"/>
              </a:rPr>
              <a:t>http://ohi-science.org/data-science-training/collaborating.html</a:t>
            </a:r>
            <a:endParaRPr lang="en-US" dirty="0"/>
          </a:p>
        </p:txBody>
      </p:sp>
    </p:spTree>
    <p:extLst>
      <p:ext uri="{BB962C8B-B14F-4D97-AF65-F5344CB8AC3E}">
        <p14:creationId xmlns:p14="http://schemas.microsoft.com/office/powerpoint/2010/main" val="4033134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9EF9A-14D6-7241-9F06-CD46BB9943D2}"/>
              </a:ext>
            </a:extLst>
          </p:cNvPr>
          <p:cNvSpPr>
            <a:spLocks noGrp="1"/>
          </p:cNvSpPr>
          <p:nvPr>
            <p:ph type="title"/>
          </p:nvPr>
        </p:nvSpPr>
        <p:spPr/>
        <p:txBody>
          <a:bodyPr>
            <a:normAutofit fontScale="90000"/>
          </a:bodyPr>
          <a:lstStyle/>
          <a:p>
            <a:r>
              <a:rPr lang="en-US" dirty="0"/>
              <a:t>Breakout 3: Create and resolve merge conflicts </a:t>
            </a:r>
          </a:p>
        </p:txBody>
      </p:sp>
      <p:sp>
        <p:nvSpPr>
          <p:cNvPr id="3" name="Content Placeholder 2">
            <a:extLst>
              <a:ext uri="{FF2B5EF4-FFF2-40B4-BE49-F238E27FC236}">
                <a16:creationId xmlns:a16="http://schemas.microsoft.com/office/drawing/2014/main" id="{D0D31021-CB21-434D-8935-C021E1200871}"/>
              </a:ext>
            </a:extLst>
          </p:cNvPr>
          <p:cNvSpPr>
            <a:spLocks noGrp="1"/>
          </p:cNvSpPr>
          <p:nvPr>
            <p:ph idx="1"/>
          </p:nvPr>
        </p:nvSpPr>
        <p:spPr/>
        <p:txBody>
          <a:bodyPr/>
          <a:lstStyle/>
          <a:p>
            <a:endParaRPr lang="en-US" dirty="0"/>
          </a:p>
          <a:p>
            <a:r>
              <a:rPr lang="en-US" dirty="0"/>
              <a:t>Work through sections 9.8 – 9.9 here:</a:t>
            </a:r>
            <a:br>
              <a:rPr lang="en-US" dirty="0"/>
            </a:br>
            <a:r>
              <a:rPr lang="en-US" dirty="0">
                <a:hlinkClick r:id="rId2"/>
              </a:rPr>
              <a:t>http://ohi-science.org/data-science-training/collaborating.html</a:t>
            </a:r>
            <a:endParaRPr lang="en-US" dirty="0"/>
          </a:p>
        </p:txBody>
      </p:sp>
    </p:spTree>
    <p:extLst>
      <p:ext uri="{BB962C8B-B14F-4D97-AF65-F5344CB8AC3E}">
        <p14:creationId xmlns:p14="http://schemas.microsoft.com/office/powerpoint/2010/main" val="124191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17273-84BB-2D41-AAFD-43549A57EF13}"/>
              </a:ext>
            </a:extLst>
          </p:cNvPr>
          <p:cNvSpPr>
            <a:spLocks noGrp="1"/>
          </p:cNvSpPr>
          <p:nvPr>
            <p:ph type="title"/>
          </p:nvPr>
        </p:nvSpPr>
        <p:spPr/>
        <p:txBody>
          <a:bodyPr>
            <a:normAutofit fontScale="90000"/>
          </a:bodyPr>
          <a:lstStyle/>
          <a:p>
            <a:r>
              <a:rPr lang="en-US" dirty="0"/>
              <a:t>Breakout 4: Set up your collaborative website</a:t>
            </a:r>
          </a:p>
        </p:txBody>
      </p:sp>
      <p:sp>
        <p:nvSpPr>
          <p:cNvPr id="3" name="Content Placeholder 2">
            <a:extLst>
              <a:ext uri="{FF2B5EF4-FFF2-40B4-BE49-F238E27FC236}">
                <a16:creationId xmlns:a16="http://schemas.microsoft.com/office/drawing/2014/main" id="{27E7612B-1465-524F-924D-86E2A3ED08D5}"/>
              </a:ext>
            </a:extLst>
          </p:cNvPr>
          <p:cNvSpPr>
            <a:spLocks noGrp="1"/>
          </p:cNvSpPr>
          <p:nvPr>
            <p:ph idx="1"/>
          </p:nvPr>
        </p:nvSpPr>
        <p:spPr/>
        <p:txBody>
          <a:bodyPr/>
          <a:lstStyle/>
          <a:p>
            <a:endParaRPr lang="en-US" dirty="0"/>
          </a:p>
          <a:p>
            <a:r>
              <a:rPr lang="en-US" dirty="0"/>
              <a:t>Work through sections 9.11 – 9.12 here:</a:t>
            </a:r>
            <a:br>
              <a:rPr lang="en-US" dirty="0"/>
            </a:br>
            <a:r>
              <a:rPr lang="en-US" dirty="0">
                <a:hlinkClick r:id="rId2"/>
              </a:rPr>
              <a:t>http://ohi-science.org/data-science-training/collaborating.html</a:t>
            </a:r>
            <a:endParaRPr lang="en-US" dirty="0"/>
          </a:p>
        </p:txBody>
      </p:sp>
    </p:spTree>
    <p:extLst>
      <p:ext uri="{BB962C8B-B14F-4D97-AF65-F5344CB8AC3E}">
        <p14:creationId xmlns:p14="http://schemas.microsoft.com/office/powerpoint/2010/main" val="3451242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90E7A-1277-F542-A7AD-A26434D15F66}"/>
              </a:ext>
            </a:extLst>
          </p:cNvPr>
          <p:cNvSpPr>
            <a:spLocks noGrp="1"/>
          </p:cNvSpPr>
          <p:nvPr>
            <p:ph type="title"/>
          </p:nvPr>
        </p:nvSpPr>
        <p:spPr/>
        <p:txBody>
          <a:bodyPr>
            <a:normAutofit/>
          </a:bodyPr>
          <a:lstStyle/>
          <a:p>
            <a:r>
              <a:rPr lang="en-US" sz="2600" dirty="0"/>
              <a:t>Breakout 5: Explore the NYC flights data collaboratively</a:t>
            </a:r>
          </a:p>
        </p:txBody>
      </p:sp>
      <p:sp>
        <p:nvSpPr>
          <p:cNvPr id="3" name="Content Placeholder 2">
            <a:extLst>
              <a:ext uri="{FF2B5EF4-FFF2-40B4-BE49-F238E27FC236}">
                <a16:creationId xmlns:a16="http://schemas.microsoft.com/office/drawing/2014/main" id="{923E8B10-4205-0848-BAAD-2634D700CB30}"/>
              </a:ext>
            </a:extLst>
          </p:cNvPr>
          <p:cNvSpPr>
            <a:spLocks noGrp="1"/>
          </p:cNvSpPr>
          <p:nvPr>
            <p:ph idx="1"/>
          </p:nvPr>
        </p:nvSpPr>
        <p:spPr>
          <a:xfrm>
            <a:off x="628650" y="1369218"/>
            <a:ext cx="7886700" cy="3452761"/>
          </a:xfrm>
        </p:spPr>
        <p:txBody>
          <a:bodyPr>
            <a:normAutofit fontScale="77500" lnSpcReduction="20000"/>
          </a:bodyPr>
          <a:lstStyle/>
          <a:p>
            <a:pPr>
              <a:spcAft>
                <a:spcPts val="1000"/>
              </a:spcAft>
            </a:pPr>
            <a:r>
              <a:rPr lang="en-US" dirty="0"/>
              <a:t>Partner 2 add an image to your </a:t>
            </a:r>
            <a:r>
              <a:rPr lang="en-US" dirty="0" err="1"/>
              <a:t>index.Rmd</a:t>
            </a:r>
            <a:r>
              <a:rPr lang="en-US" dirty="0"/>
              <a:t> (talk Partner 1 through what you’re doing or share your screen):</a:t>
            </a:r>
          </a:p>
          <a:p>
            <a:pPr lvl="1">
              <a:spcAft>
                <a:spcPts val="1000"/>
              </a:spcAft>
            </a:pPr>
            <a:r>
              <a:rPr lang="en-US" dirty="0"/>
              <a:t>Search on google to find an image you like</a:t>
            </a:r>
          </a:p>
          <a:p>
            <a:pPr lvl="1">
              <a:spcAft>
                <a:spcPts val="1000"/>
              </a:spcAft>
            </a:pPr>
            <a:r>
              <a:rPr lang="en-US" dirty="0"/>
              <a:t>On the image, right click and choose “Copy image address”</a:t>
            </a:r>
          </a:p>
          <a:p>
            <a:pPr lvl="1">
              <a:spcAft>
                <a:spcPts val="1000"/>
              </a:spcAft>
            </a:pPr>
            <a:r>
              <a:rPr lang="en-US" dirty="0"/>
              <a:t>Add it to the .</a:t>
            </a:r>
            <a:r>
              <a:rPr lang="en-US" dirty="0" err="1"/>
              <a:t>Rmd</a:t>
            </a:r>
            <a:r>
              <a:rPr lang="en-US" dirty="0"/>
              <a:t> file with</a:t>
            </a:r>
            <a:br>
              <a:rPr lang="en-US" dirty="0"/>
            </a:br>
            <a:r>
              <a:rPr lang="en-US" dirty="0"/>
              <a:t>![](</a:t>
            </a:r>
            <a:r>
              <a:rPr lang="en-US" dirty="0" err="1"/>
              <a:t>paste_image_location_you_just_copied_here</a:t>
            </a:r>
            <a:r>
              <a:rPr lang="en-US" dirty="0"/>
              <a:t>)</a:t>
            </a:r>
          </a:p>
          <a:p>
            <a:pPr lvl="1">
              <a:spcAft>
                <a:spcPts val="1000"/>
              </a:spcAft>
            </a:pPr>
            <a:r>
              <a:rPr lang="en-US" dirty="0"/>
              <a:t>Pull – stage – commit – push</a:t>
            </a:r>
          </a:p>
          <a:p>
            <a:pPr lvl="1">
              <a:spcAft>
                <a:spcPts val="1000"/>
              </a:spcAft>
            </a:pPr>
            <a:r>
              <a:rPr lang="en-US" dirty="0"/>
              <a:t>Check that the image shows up on your website</a:t>
            </a:r>
            <a:br>
              <a:rPr lang="en-US" dirty="0"/>
            </a:br>
            <a:r>
              <a:rPr lang="en-US" dirty="0"/>
              <a:t>Remember address format for website:</a:t>
            </a:r>
          </a:p>
          <a:p>
            <a:pPr lvl="2">
              <a:spcAft>
                <a:spcPts val="1000"/>
              </a:spcAft>
            </a:pPr>
            <a:r>
              <a:rPr lang="en-US" dirty="0"/>
              <a:t>my </a:t>
            </a:r>
            <a:r>
              <a:rPr lang="en-US" dirty="0" err="1"/>
              <a:t>github</a:t>
            </a:r>
            <a:r>
              <a:rPr lang="en-US" dirty="0"/>
              <a:t> repo: </a:t>
            </a:r>
            <a:r>
              <a:rPr lang="en-US" dirty="0">
                <a:hlinkClick r:id="rId2"/>
              </a:rPr>
              <a:t>https://github.com/jules32/collab-research</a:t>
            </a:r>
            <a:endParaRPr lang="en-US" dirty="0"/>
          </a:p>
          <a:p>
            <a:pPr lvl="2">
              <a:spcAft>
                <a:spcPts val="1000"/>
              </a:spcAft>
            </a:pPr>
            <a:r>
              <a:rPr lang="en-US" dirty="0"/>
              <a:t>my website </a:t>
            </a:r>
            <a:r>
              <a:rPr lang="en-US" dirty="0" err="1"/>
              <a:t>url</a:t>
            </a:r>
            <a:r>
              <a:rPr lang="en-US" dirty="0"/>
              <a:t>: </a:t>
            </a:r>
            <a:r>
              <a:rPr lang="en-US" dirty="0">
                <a:hlinkClick r:id="rId3"/>
              </a:rPr>
              <a:t>https://jules32.github.io/collab-research/</a:t>
            </a:r>
            <a:endParaRPr lang="en-US" dirty="0"/>
          </a:p>
          <a:p>
            <a:pPr lvl="2">
              <a:spcAft>
                <a:spcPts val="1000"/>
              </a:spcAft>
            </a:pPr>
            <a:r>
              <a:rPr lang="en-US" dirty="0"/>
              <a:t>note that the </a:t>
            </a:r>
            <a:r>
              <a:rPr lang="en-US" dirty="0" err="1"/>
              <a:t>url</a:t>
            </a:r>
            <a:r>
              <a:rPr lang="en-US" dirty="0"/>
              <a:t> starts with my </a:t>
            </a:r>
            <a:r>
              <a:rPr lang="en-US" b="1" dirty="0" err="1"/>
              <a:t>username.github.io</a:t>
            </a:r>
            <a:endParaRPr lang="en-US" dirty="0"/>
          </a:p>
          <a:p>
            <a:pPr lvl="1">
              <a:spcAft>
                <a:spcPts val="1000"/>
              </a:spcAft>
            </a:pPr>
            <a:endParaRPr lang="en-US" b="1" dirty="0"/>
          </a:p>
          <a:p>
            <a:pPr>
              <a:spcAft>
                <a:spcPts val="1000"/>
              </a:spcAft>
            </a:pPr>
            <a:endParaRPr lang="en-US" dirty="0"/>
          </a:p>
        </p:txBody>
      </p:sp>
    </p:spTree>
    <p:extLst>
      <p:ext uri="{BB962C8B-B14F-4D97-AF65-F5344CB8AC3E}">
        <p14:creationId xmlns:p14="http://schemas.microsoft.com/office/powerpoint/2010/main" val="363649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90E7A-1277-F542-A7AD-A26434D15F66}"/>
              </a:ext>
            </a:extLst>
          </p:cNvPr>
          <p:cNvSpPr>
            <a:spLocks noGrp="1"/>
          </p:cNvSpPr>
          <p:nvPr>
            <p:ph type="title"/>
          </p:nvPr>
        </p:nvSpPr>
        <p:spPr/>
        <p:txBody>
          <a:bodyPr>
            <a:normAutofit/>
          </a:bodyPr>
          <a:lstStyle/>
          <a:p>
            <a:r>
              <a:rPr lang="en-US" sz="2600" dirty="0"/>
              <a:t>Breakout 5: Explore the NYC flights data collaboratively</a:t>
            </a:r>
          </a:p>
        </p:txBody>
      </p:sp>
      <p:sp>
        <p:nvSpPr>
          <p:cNvPr id="3" name="Content Placeholder 2">
            <a:extLst>
              <a:ext uri="{FF2B5EF4-FFF2-40B4-BE49-F238E27FC236}">
                <a16:creationId xmlns:a16="http://schemas.microsoft.com/office/drawing/2014/main" id="{923E8B10-4205-0848-BAAD-2634D700CB30}"/>
              </a:ext>
            </a:extLst>
          </p:cNvPr>
          <p:cNvSpPr>
            <a:spLocks noGrp="1"/>
          </p:cNvSpPr>
          <p:nvPr>
            <p:ph idx="1"/>
          </p:nvPr>
        </p:nvSpPr>
        <p:spPr>
          <a:xfrm>
            <a:off x="628650" y="1369218"/>
            <a:ext cx="7886700" cy="3452761"/>
          </a:xfrm>
        </p:spPr>
        <p:txBody>
          <a:bodyPr>
            <a:normAutofit/>
          </a:bodyPr>
          <a:lstStyle/>
          <a:p>
            <a:r>
              <a:rPr lang="en-US" dirty="0"/>
              <a:t>With your partner, do the following tasks. Each of you should work on one task at a time. Since we’re working closely on the same document, talk to each other and have one person create a heading and a R chunk, and then sync; the other person can then create a heading and R chunk and sync, and then you can both work safely.</a:t>
            </a:r>
          </a:p>
          <a:p>
            <a:endParaRPr lang="en-US" dirty="0"/>
          </a:p>
          <a:p>
            <a:r>
              <a:rPr lang="en-US" dirty="0"/>
              <a:t>Remember to make your commit messages useful!</a:t>
            </a:r>
          </a:p>
          <a:p>
            <a:endParaRPr lang="en-US" dirty="0"/>
          </a:p>
          <a:p>
            <a:r>
              <a:rPr lang="en-US" dirty="0"/>
              <a:t>As you work, you may get merge conflicts. Resolve them</a:t>
            </a:r>
          </a:p>
          <a:p>
            <a:pPr lvl="1">
              <a:spcAft>
                <a:spcPts val="1000"/>
              </a:spcAft>
            </a:pPr>
            <a:endParaRPr lang="en-US" b="1" dirty="0"/>
          </a:p>
          <a:p>
            <a:pPr>
              <a:spcAft>
                <a:spcPts val="1000"/>
              </a:spcAft>
            </a:pPr>
            <a:endParaRPr lang="en-US" dirty="0"/>
          </a:p>
        </p:txBody>
      </p:sp>
    </p:spTree>
    <p:extLst>
      <p:ext uri="{BB962C8B-B14F-4D97-AF65-F5344CB8AC3E}">
        <p14:creationId xmlns:p14="http://schemas.microsoft.com/office/powerpoint/2010/main" val="2203831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90E7A-1277-F542-A7AD-A26434D15F66}"/>
              </a:ext>
            </a:extLst>
          </p:cNvPr>
          <p:cNvSpPr>
            <a:spLocks noGrp="1"/>
          </p:cNvSpPr>
          <p:nvPr>
            <p:ph type="title"/>
          </p:nvPr>
        </p:nvSpPr>
        <p:spPr/>
        <p:txBody>
          <a:bodyPr>
            <a:normAutofit/>
          </a:bodyPr>
          <a:lstStyle/>
          <a:p>
            <a:r>
              <a:rPr lang="en-US" sz="2600" dirty="0"/>
              <a:t>Breakout 5: Explore the NYC flights data collaboratively</a:t>
            </a:r>
          </a:p>
        </p:txBody>
      </p:sp>
      <p:sp>
        <p:nvSpPr>
          <p:cNvPr id="3" name="Content Placeholder 2">
            <a:extLst>
              <a:ext uri="{FF2B5EF4-FFF2-40B4-BE49-F238E27FC236}">
                <a16:creationId xmlns:a16="http://schemas.microsoft.com/office/drawing/2014/main" id="{923E8B10-4205-0848-BAAD-2634D700CB30}"/>
              </a:ext>
            </a:extLst>
          </p:cNvPr>
          <p:cNvSpPr>
            <a:spLocks noGrp="1"/>
          </p:cNvSpPr>
          <p:nvPr>
            <p:ph idx="1"/>
          </p:nvPr>
        </p:nvSpPr>
        <p:spPr>
          <a:xfrm>
            <a:off x="628650" y="1517997"/>
            <a:ext cx="7886700" cy="3452761"/>
          </a:xfrm>
        </p:spPr>
        <p:txBody>
          <a:bodyPr>
            <a:normAutofit fontScale="92500" lnSpcReduction="10000"/>
          </a:bodyPr>
          <a:lstStyle/>
          <a:p>
            <a:r>
              <a:rPr lang="en-US" dirty="0"/>
              <a:t>Find all flights that:</a:t>
            </a:r>
          </a:p>
          <a:p>
            <a:pPr lvl="1"/>
            <a:r>
              <a:rPr lang="en-US" dirty="0"/>
              <a:t>Had an arrival delay of two or more hours</a:t>
            </a:r>
          </a:p>
          <a:p>
            <a:pPr lvl="1"/>
            <a:r>
              <a:rPr lang="en-US" dirty="0"/>
              <a:t>Flew to Houston (IAH or HOU)</a:t>
            </a:r>
          </a:p>
          <a:p>
            <a:pPr lvl="1"/>
            <a:r>
              <a:rPr lang="en-US" dirty="0"/>
              <a:t>Were operated by United, American, or Delta</a:t>
            </a:r>
          </a:p>
          <a:p>
            <a:pPr lvl="1"/>
            <a:r>
              <a:rPr lang="en-US" dirty="0"/>
              <a:t>Departed in summer (July, August, and September)</a:t>
            </a:r>
          </a:p>
          <a:p>
            <a:pPr lvl="1"/>
            <a:r>
              <a:rPr lang="en-US" dirty="0"/>
              <a:t>Arrived more than two hours late, but didn’t leave late</a:t>
            </a:r>
          </a:p>
          <a:p>
            <a:pPr lvl="1"/>
            <a:r>
              <a:rPr lang="en-US" dirty="0"/>
              <a:t>Were delayed by at least an hour, but made up over 30 minutes in flight</a:t>
            </a:r>
          </a:p>
          <a:p>
            <a:pPr lvl="1"/>
            <a:r>
              <a:rPr lang="en-US" dirty="0"/>
              <a:t>Departed between midnight and 6am (inclusive)</a:t>
            </a:r>
          </a:p>
          <a:p>
            <a:pPr lvl="1"/>
            <a:endParaRPr lang="en-US" dirty="0"/>
          </a:p>
          <a:p>
            <a:r>
              <a:rPr lang="en-US" dirty="0"/>
              <a:t>Another useful </a:t>
            </a:r>
            <a:r>
              <a:rPr lang="en-US" dirty="0" err="1"/>
              <a:t>dplyr</a:t>
            </a:r>
            <a:r>
              <a:rPr lang="en-US" dirty="0"/>
              <a:t> filtering helper is between(). What does it do? Can you use it to simplify the code needed to answer the previous challenges?</a:t>
            </a:r>
          </a:p>
          <a:p>
            <a:pPr>
              <a:spcAft>
                <a:spcPts val="1000"/>
              </a:spcAft>
            </a:pPr>
            <a:endParaRPr lang="en-US" dirty="0"/>
          </a:p>
        </p:txBody>
      </p:sp>
    </p:spTree>
    <p:extLst>
      <p:ext uri="{BB962C8B-B14F-4D97-AF65-F5344CB8AC3E}">
        <p14:creationId xmlns:p14="http://schemas.microsoft.com/office/powerpoint/2010/main" val="1277068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90E7A-1277-F542-A7AD-A26434D15F66}"/>
              </a:ext>
            </a:extLst>
          </p:cNvPr>
          <p:cNvSpPr>
            <a:spLocks noGrp="1"/>
          </p:cNvSpPr>
          <p:nvPr>
            <p:ph type="title"/>
          </p:nvPr>
        </p:nvSpPr>
        <p:spPr/>
        <p:txBody>
          <a:bodyPr>
            <a:normAutofit/>
          </a:bodyPr>
          <a:lstStyle/>
          <a:p>
            <a:r>
              <a:rPr lang="en-US" sz="2600" dirty="0"/>
              <a:t>Breakout 5: Explore the NYC flights data collaboratively</a:t>
            </a:r>
          </a:p>
        </p:txBody>
      </p:sp>
      <p:sp>
        <p:nvSpPr>
          <p:cNvPr id="3" name="Content Placeholder 2">
            <a:extLst>
              <a:ext uri="{FF2B5EF4-FFF2-40B4-BE49-F238E27FC236}">
                <a16:creationId xmlns:a16="http://schemas.microsoft.com/office/drawing/2014/main" id="{923E8B10-4205-0848-BAAD-2634D700CB30}"/>
              </a:ext>
            </a:extLst>
          </p:cNvPr>
          <p:cNvSpPr>
            <a:spLocks noGrp="1"/>
          </p:cNvSpPr>
          <p:nvPr>
            <p:ph idx="1"/>
          </p:nvPr>
        </p:nvSpPr>
        <p:spPr>
          <a:xfrm>
            <a:off x="628650" y="1570624"/>
            <a:ext cx="7886700" cy="3452761"/>
          </a:xfrm>
        </p:spPr>
        <p:txBody>
          <a:bodyPr>
            <a:normAutofit/>
          </a:bodyPr>
          <a:lstStyle/>
          <a:p>
            <a:r>
              <a:rPr lang="en-US" dirty="0"/>
              <a:t>If you have more time:</a:t>
            </a:r>
            <a:br>
              <a:rPr lang="en-US" dirty="0"/>
            </a:br>
            <a:endParaRPr lang="en-US" dirty="0"/>
          </a:p>
          <a:p>
            <a:pPr lvl="1"/>
            <a:r>
              <a:rPr lang="en-US" dirty="0"/>
              <a:t>Add some plots: What interesting patterns can we explore in this dataset? Examples:</a:t>
            </a:r>
            <a:br>
              <a:rPr lang="en-US" dirty="0"/>
            </a:br>
            <a:endParaRPr lang="en-US" dirty="0"/>
          </a:p>
          <a:p>
            <a:pPr lvl="2"/>
            <a:r>
              <a:rPr lang="en-US" dirty="0"/>
              <a:t>What is the relationship between the departure delays and arrival delays (do planes tend to catch up while underway)?</a:t>
            </a:r>
          </a:p>
          <a:p>
            <a:pPr lvl="2"/>
            <a:r>
              <a:rPr lang="en-US" dirty="0"/>
              <a:t>How to arrival delays compare between different airlines? Or destinations? Or days (or any combination of those)</a:t>
            </a:r>
          </a:p>
          <a:p>
            <a:pPr marL="0" indent="0">
              <a:spcAft>
                <a:spcPts val="1000"/>
              </a:spcAft>
              <a:buNone/>
            </a:pPr>
            <a:endParaRPr lang="en-US" dirty="0"/>
          </a:p>
        </p:txBody>
      </p:sp>
    </p:spTree>
    <p:extLst>
      <p:ext uri="{BB962C8B-B14F-4D97-AF65-F5344CB8AC3E}">
        <p14:creationId xmlns:p14="http://schemas.microsoft.com/office/powerpoint/2010/main" val="1916369078"/>
      </p:ext>
    </p:extLst>
  </p:cSld>
  <p:clrMapOvr>
    <a:masterClrMapping/>
  </p:clrMapOvr>
</p:sld>
</file>

<file path=ppt/theme/theme1.xml><?xml version="1.0" encoding="utf-8"?>
<a:theme xmlns:a="http://schemas.openxmlformats.org/drawingml/2006/main" name="Theme1">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A3D36444-BA67-F541-8106-F53A01161389}" vid="{E4B51183-AA3E-8342-B534-F249D4AA10F8}"/>
    </a:ext>
  </a:extLst>
</a:theme>
</file>

<file path=docProps/app.xml><?xml version="1.0" encoding="utf-8"?>
<Properties xmlns="http://schemas.openxmlformats.org/officeDocument/2006/extended-properties" xmlns:vt="http://schemas.openxmlformats.org/officeDocument/2006/docPropsVTypes">
  <Template>Theme1</Template>
  <TotalTime>929</TotalTime>
  <Words>1325</Words>
  <Application>Microsoft Macintosh PowerPoint</Application>
  <PresentationFormat>On-screen Show (16:9)</PresentationFormat>
  <Paragraphs>143</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Avenir Book</vt:lpstr>
      <vt:lpstr>Avenir Roman</vt:lpstr>
      <vt:lpstr>Calibri</vt:lpstr>
      <vt:lpstr>Calibri Light</vt:lpstr>
      <vt:lpstr>Helvetica Neue</vt:lpstr>
      <vt:lpstr>Theme1</vt:lpstr>
      <vt:lpstr>Instructions for   Collaborating on GitHub Tutorial</vt:lpstr>
      <vt:lpstr>Breakout 1: Connecting with your partner</vt:lpstr>
      <vt:lpstr>Breakout 2: Create repo, clone it, and try making changes</vt:lpstr>
      <vt:lpstr>Breakout 3: Create and resolve merge conflicts </vt:lpstr>
      <vt:lpstr>Breakout 4: Set up your collaborative website</vt:lpstr>
      <vt:lpstr>Breakout 5: Explore the NYC flights data collaboratively</vt:lpstr>
      <vt:lpstr>Breakout 5: Explore the NYC flights data collaboratively</vt:lpstr>
      <vt:lpstr>Breakout 5: Explore the NYC flights data collaboratively</vt:lpstr>
      <vt:lpstr>Breakout 5: Explore the NYC flights data collaboratively</vt:lpstr>
      <vt:lpstr>Working together on a repo</vt:lpstr>
      <vt:lpstr>Dealing with push rejection</vt:lpstr>
      <vt:lpstr>What is going on?</vt:lpstr>
      <vt:lpstr>What is going on?</vt:lpstr>
      <vt:lpstr>What is going on?</vt:lpstr>
      <vt:lpstr>She who pushes first wins</vt:lpstr>
      <vt:lpstr>Pulling when you have local work</vt:lpstr>
      <vt:lpstr>Pulling when you have local work</vt:lpstr>
      <vt:lpstr>Pulling when you have local work</vt:lpstr>
      <vt:lpstr>Also cover</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Instructions for  Collaborating on GitHub Tutorial</dc:title>
  <dc:creator>Nina Overgaard Therkildsen</dc:creator>
  <cp:lastModifiedBy>Nina Overgaard Therkildsen</cp:lastModifiedBy>
  <cp:revision>26</cp:revision>
  <cp:lastPrinted>2020-04-22T15:15:24Z</cp:lastPrinted>
  <dcterms:created xsi:type="dcterms:W3CDTF">2020-04-22T09:54:42Z</dcterms:created>
  <dcterms:modified xsi:type="dcterms:W3CDTF">2020-04-27T10:28:25Z</dcterms:modified>
</cp:coreProperties>
</file>