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4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6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65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9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80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3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1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3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2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28" y="4482794"/>
            <a:ext cx="616371" cy="521056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82" y="2763355"/>
            <a:ext cx="1341544" cy="1091426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2" y="707030"/>
            <a:ext cx="2602230" cy="146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5"/>
          <p:cNvCxnSpPr/>
          <p:nvPr/>
        </p:nvCxnSpPr>
        <p:spPr>
          <a:xfrm flipV="1">
            <a:off x="1009206" y="1042436"/>
            <a:ext cx="523431" cy="716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532637" y="1042436"/>
            <a:ext cx="904049" cy="12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1888237" y="1042436"/>
            <a:ext cx="548449" cy="863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009206" y="1758716"/>
            <a:ext cx="879031" cy="147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62" y="712619"/>
            <a:ext cx="2602230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Elipse 18"/>
          <p:cNvSpPr/>
          <p:nvPr/>
        </p:nvSpPr>
        <p:spPr>
          <a:xfrm>
            <a:off x="4083876" y="1195345"/>
            <a:ext cx="929640" cy="9499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n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82" y="707030"/>
            <a:ext cx="2602230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rminador 20"/>
          <p:cNvSpPr/>
          <p:nvPr/>
        </p:nvSpPr>
        <p:spPr>
          <a:xfrm rot="481472">
            <a:off x="7968128" y="1588397"/>
            <a:ext cx="878392" cy="23643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5454397" y="763545"/>
            <a:ext cx="357596" cy="350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1613726" y="321314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Marco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08186" y="312298"/>
            <a:ext cx="19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Llanta y manubrio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653366" y="312298"/>
            <a:ext cx="24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Sistema de transmisión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875341" y="4253446"/>
            <a:ext cx="1494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Llanta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Neumático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Cubierta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Rin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Manzana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Rayos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Buje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Freno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Piñones </a:t>
            </a:r>
            <a:endParaRPr lang="es-CO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61862" y="4130017"/>
            <a:ext cx="188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Marco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superior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inferior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del asiento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Vaina superior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Vaina inferior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Punteras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Telescopio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Manga asiento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Pedalier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97" y="2506111"/>
            <a:ext cx="20574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2102348" y="2712475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48" y="2712475"/>
                <a:ext cx="12022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2217611" y="3007026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611" y="3007026"/>
                <a:ext cx="12022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1709208" y="3128153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08" y="3128153"/>
                <a:ext cx="120226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1251358" y="3142061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58" y="3142061"/>
                <a:ext cx="120226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>
              <a:xfrm>
                <a:off x="1335820" y="3498158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20" y="3498158"/>
                <a:ext cx="1202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30000" r="-35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2497686" y="2712475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86" y="2712475"/>
                <a:ext cx="1202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1613726" y="2724799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6" y="2724799"/>
                <a:ext cx="120226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1817820" y="3422105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20" y="3422105"/>
                <a:ext cx="120226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1026136" y="3444436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36" y="3444436"/>
                <a:ext cx="120225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5879392" y="3531115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92" y="3531115"/>
                <a:ext cx="151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6000" r="-12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6364192" y="3278393"/>
                <a:ext cx="1513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92" y="3278393"/>
                <a:ext cx="151392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5416186" y="3077577"/>
                <a:ext cx="1513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86" y="3077577"/>
                <a:ext cx="151392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Imagen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08334" y="2682641"/>
            <a:ext cx="1487717" cy="1295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>
                <a:off x="4194982" y="3289523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82" y="3289523"/>
                <a:ext cx="15139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4851567" y="3715781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67" y="3715781"/>
                <a:ext cx="151393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4199959" y="3112060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59" y="3112060"/>
                <a:ext cx="151393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/>
              <p:cNvSpPr txBox="1"/>
              <p:nvPr/>
            </p:nvSpPr>
            <p:spPr>
              <a:xfrm>
                <a:off x="4459160" y="2914693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uadro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60" y="2914693"/>
                <a:ext cx="151393" cy="184666"/>
              </a:xfrm>
              <a:prstGeom prst="rect">
                <a:avLst/>
              </a:prstGeom>
              <a:blipFill rotWithShape="0">
                <a:blip r:embed="rId17"/>
                <a:stretch>
                  <a:fillRect l="-16000" r="-16000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4832324" y="3326727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24" y="3326727"/>
                <a:ext cx="151393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Imagen 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16186" y="4163526"/>
            <a:ext cx="1594670" cy="638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/>
              <p:cNvSpPr txBox="1"/>
              <p:nvPr/>
            </p:nvSpPr>
            <p:spPr>
              <a:xfrm>
                <a:off x="6011261" y="4451275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61" y="4451275"/>
                <a:ext cx="15139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/>
              <p:cNvSpPr txBox="1"/>
              <p:nvPr/>
            </p:nvSpPr>
            <p:spPr>
              <a:xfrm>
                <a:off x="6790379" y="4391311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uadro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79" y="4391311"/>
                <a:ext cx="151393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16000" r="-12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6318579" y="4298978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79" y="4298978"/>
                <a:ext cx="151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5617483" y="4071193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483" y="4071193"/>
                <a:ext cx="15139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adroTexto 60"/>
          <p:cNvSpPr txBox="1"/>
          <p:nvPr/>
        </p:nvSpPr>
        <p:spPr>
          <a:xfrm>
            <a:off x="5371382" y="5085910"/>
            <a:ext cx="2030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Manubrio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de manubrio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Espaciadores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Potencia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Mangos</a:t>
            </a:r>
            <a:endParaRPr lang="es-CO" sz="1400" dirty="0"/>
          </a:p>
          <a:p>
            <a:pPr marL="342900" indent="-342900">
              <a:buAutoNum type="arabicPeriod"/>
            </a:pPr>
            <a:r>
              <a:rPr lang="es-CO" sz="1400" dirty="0" smtClean="0"/>
              <a:t>Tapón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7661941" y="2678228"/>
            <a:ext cx="2048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Sistema de transmisión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Cadena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Estrella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Pedal</a:t>
            </a:r>
            <a:endParaRPr lang="es-CO" sz="1400" dirty="0"/>
          </a:p>
          <a:p>
            <a:pPr marL="342900" indent="-342900">
              <a:buAutoNum type="arabicPeriod"/>
            </a:pPr>
            <a:r>
              <a:rPr lang="es-CO" sz="1400" dirty="0" smtClean="0"/>
              <a:t>Biela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Cambios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Eje pedalier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7661941" y="4899776"/>
            <a:ext cx="2048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Piezas individuales</a:t>
            </a:r>
          </a:p>
          <a:p>
            <a:pPr marL="285750" indent="-285750">
              <a:buFontTx/>
              <a:buChar char="-"/>
            </a:pPr>
            <a:r>
              <a:rPr lang="es-CO" sz="1400" dirty="0" smtClean="0"/>
              <a:t>Sillín</a:t>
            </a:r>
          </a:p>
          <a:p>
            <a:pPr marL="285750" indent="-285750">
              <a:buFontTx/>
              <a:buChar char="-"/>
            </a:pPr>
            <a:r>
              <a:rPr lang="es-CO" sz="1400" dirty="0" smtClean="0"/>
              <a:t>Horquilla</a:t>
            </a:r>
          </a:p>
          <a:p>
            <a:pPr marL="285750" indent="-285750">
              <a:buFontTx/>
              <a:buChar char="-"/>
            </a:pPr>
            <a:r>
              <a:rPr lang="es-CO" sz="1400" dirty="0" smtClean="0"/>
              <a:t>Tija</a:t>
            </a:r>
          </a:p>
          <a:p>
            <a:pPr marL="285750" indent="-285750">
              <a:buFontTx/>
              <a:buChar char="-"/>
            </a:pPr>
            <a:r>
              <a:rPr lang="es-CO" sz="1400" dirty="0"/>
              <a:t>Control de cambios</a:t>
            </a:r>
          </a:p>
          <a:p>
            <a:pPr marL="285750" indent="-285750">
              <a:buFontTx/>
              <a:buChar char="-"/>
            </a:pPr>
            <a:r>
              <a:rPr lang="es-CO" sz="1400" dirty="0"/>
              <a:t>Control de </a:t>
            </a:r>
            <a:r>
              <a:rPr lang="es-CO" sz="1400" dirty="0" smtClean="0"/>
              <a:t>frenos</a:t>
            </a:r>
            <a:endParaRPr lang="es-CO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19819" y="3063540"/>
            <a:ext cx="1719802" cy="1086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/>
              <p:cNvSpPr txBox="1"/>
              <p:nvPr/>
            </p:nvSpPr>
            <p:spPr>
              <a:xfrm>
                <a:off x="10074466" y="3793442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Cuadro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466" y="3793442"/>
                <a:ext cx="151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10428327" y="3463059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327" y="3463059"/>
                <a:ext cx="15139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297473" y="3700229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473" y="3700229"/>
                <a:ext cx="151393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/>
              <p:cNvSpPr txBox="1"/>
              <p:nvPr/>
            </p:nvSpPr>
            <p:spPr>
              <a:xfrm>
                <a:off x="10916722" y="3607896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722" y="3607896"/>
                <a:ext cx="15139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/>
              <p:cNvSpPr txBox="1"/>
              <p:nvPr/>
            </p:nvSpPr>
            <p:spPr>
              <a:xfrm>
                <a:off x="10271329" y="3166856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29" y="3166856"/>
                <a:ext cx="151393" cy="184666"/>
              </a:xfrm>
              <a:prstGeom prst="rect">
                <a:avLst/>
              </a:prstGeom>
              <a:blipFill rotWithShape="0">
                <a:blip r:embed="rId20"/>
                <a:stretch>
                  <a:fillRect l="-20000" r="-12000"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/>
              <p:cNvSpPr txBox="1"/>
              <p:nvPr/>
            </p:nvSpPr>
            <p:spPr>
              <a:xfrm>
                <a:off x="10449610" y="4446205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uadro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10" y="4446205"/>
                <a:ext cx="151393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16000" r="-12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80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Componentes de fabricación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es-CO" dirty="0" smtClean="0"/>
              <a:t>Tubo superior</a:t>
            </a:r>
          </a:p>
          <a:p>
            <a:pPr marL="514350" indent="-514350">
              <a:buAutoNum type="arabicPeriod"/>
            </a:pPr>
            <a:r>
              <a:rPr lang="es-CO" dirty="0" smtClean="0"/>
              <a:t>Tubo inferior</a:t>
            </a:r>
          </a:p>
          <a:p>
            <a:pPr marL="514350" indent="-514350">
              <a:buAutoNum type="arabicPeriod"/>
            </a:pPr>
            <a:r>
              <a:rPr lang="es-CO" dirty="0" smtClean="0"/>
              <a:t>Tubo del asiento</a:t>
            </a:r>
          </a:p>
          <a:p>
            <a:pPr marL="514350" indent="-514350">
              <a:buAutoNum type="arabicPeriod"/>
            </a:pPr>
            <a:r>
              <a:rPr lang="es-CO" dirty="0" smtClean="0"/>
              <a:t>Vaina superior </a:t>
            </a:r>
          </a:p>
          <a:p>
            <a:pPr marL="514350" indent="-514350">
              <a:buAutoNum type="arabicPeriod"/>
            </a:pPr>
            <a:r>
              <a:rPr lang="es-CO" dirty="0" smtClean="0"/>
              <a:t>Vaina inferior</a:t>
            </a:r>
          </a:p>
          <a:p>
            <a:pPr marL="514350" indent="-514350">
              <a:buAutoNum type="arabicPeriod"/>
            </a:pPr>
            <a:r>
              <a:rPr lang="es-CO" dirty="0" smtClean="0"/>
              <a:t>Punteras</a:t>
            </a:r>
          </a:p>
          <a:p>
            <a:pPr marL="514350" indent="-514350">
              <a:buAutoNum type="arabicPeriod"/>
            </a:pPr>
            <a:r>
              <a:rPr lang="es-CO" dirty="0" smtClean="0"/>
              <a:t>Telescopio</a:t>
            </a:r>
          </a:p>
          <a:p>
            <a:pPr marL="514350" indent="-514350">
              <a:buAutoNum type="arabicPeriod"/>
            </a:pPr>
            <a:r>
              <a:rPr lang="es-CO" dirty="0" smtClean="0"/>
              <a:t>Manga asiento</a:t>
            </a:r>
          </a:p>
          <a:p>
            <a:pPr marL="514350" indent="-514350">
              <a:buAutoNum type="arabicPeriod"/>
            </a:pPr>
            <a:r>
              <a:rPr lang="es-CO" dirty="0" err="1" smtClean="0"/>
              <a:t>Pedalier</a:t>
            </a:r>
            <a:endParaRPr lang="es-CO" dirty="0" smtClean="0"/>
          </a:p>
          <a:p>
            <a:pPr marL="514350" indent="-514350">
              <a:buAutoNum type="arabicPeriod"/>
            </a:pPr>
            <a:r>
              <a:rPr lang="es-CO" dirty="0" smtClean="0"/>
              <a:t>Tubo de manubrio</a:t>
            </a:r>
          </a:p>
          <a:p>
            <a:pPr marL="514350" indent="-514350">
              <a:buAutoNum type="arabicPeriod"/>
            </a:pPr>
            <a:r>
              <a:rPr lang="es-CO" dirty="0" smtClean="0"/>
              <a:t>Tija</a:t>
            </a:r>
          </a:p>
          <a:p>
            <a:pPr marL="514350" indent="-514350">
              <a:buAutoNum type="arabicPeriod"/>
            </a:pPr>
            <a:r>
              <a:rPr lang="es-CO" dirty="0" smtClean="0"/>
              <a:t>Horquilla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342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Componentes de selección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CO" dirty="0" smtClean="0"/>
              <a:t>Cadena</a:t>
            </a:r>
            <a:endParaRPr lang="es-CO" dirty="0"/>
          </a:p>
          <a:p>
            <a:pPr marL="514350" indent="-514350">
              <a:buAutoNum type="arabicPeriod"/>
            </a:pPr>
            <a:r>
              <a:rPr lang="es-CO" dirty="0" smtClean="0"/>
              <a:t>Estrella</a:t>
            </a:r>
          </a:p>
          <a:p>
            <a:pPr marL="514350" indent="-514350">
              <a:buAutoNum type="arabicPeriod"/>
            </a:pPr>
            <a:r>
              <a:rPr lang="es-CO" dirty="0" smtClean="0"/>
              <a:t>Pedal</a:t>
            </a:r>
          </a:p>
          <a:p>
            <a:pPr marL="514350" indent="-514350">
              <a:buAutoNum type="arabicPeriod"/>
            </a:pPr>
            <a:r>
              <a:rPr lang="es-CO" dirty="0" smtClean="0"/>
              <a:t>Biela</a:t>
            </a:r>
          </a:p>
          <a:p>
            <a:pPr marL="514350" indent="-514350">
              <a:buAutoNum type="arabicPeriod"/>
            </a:pPr>
            <a:r>
              <a:rPr lang="es-CO" dirty="0" smtClean="0"/>
              <a:t>Cambios</a:t>
            </a:r>
          </a:p>
          <a:p>
            <a:pPr marL="514350" indent="-514350">
              <a:buAutoNum type="arabicPeriod"/>
            </a:pPr>
            <a:r>
              <a:rPr lang="es-CO" dirty="0" smtClean="0"/>
              <a:t>Eje </a:t>
            </a:r>
            <a:r>
              <a:rPr lang="es-CO" dirty="0" err="1" smtClean="0"/>
              <a:t>pedalier</a:t>
            </a:r>
            <a:endParaRPr lang="es-CO" dirty="0"/>
          </a:p>
          <a:p>
            <a:pPr marL="514350" indent="-514350">
              <a:buAutoNum type="arabicPeriod"/>
            </a:pPr>
            <a:r>
              <a:rPr lang="es-CO" dirty="0" smtClean="0"/>
              <a:t>Neumático</a:t>
            </a:r>
          </a:p>
          <a:p>
            <a:pPr marL="514350" indent="-514350">
              <a:buAutoNum type="arabicPeriod"/>
            </a:pPr>
            <a:r>
              <a:rPr lang="es-CO" dirty="0" smtClean="0"/>
              <a:t>Cubierta</a:t>
            </a:r>
          </a:p>
          <a:p>
            <a:pPr marL="514350" indent="-514350">
              <a:buAutoNum type="arabicPeriod"/>
            </a:pPr>
            <a:r>
              <a:rPr lang="es-CO" dirty="0" smtClean="0"/>
              <a:t>Rin</a:t>
            </a:r>
          </a:p>
          <a:p>
            <a:pPr marL="514350" indent="-514350">
              <a:buAutoNum type="arabicPeriod"/>
            </a:pPr>
            <a:r>
              <a:rPr lang="es-CO" dirty="0" smtClean="0"/>
              <a:t>Manzana</a:t>
            </a:r>
          </a:p>
          <a:p>
            <a:pPr marL="514350" indent="-514350">
              <a:buAutoNum type="arabicPeriod"/>
            </a:pPr>
            <a:r>
              <a:rPr lang="es-CO" dirty="0" smtClean="0"/>
              <a:t>Rayos</a:t>
            </a:r>
          </a:p>
          <a:p>
            <a:pPr marL="514350" indent="-514350">
              <a:buAutoNum type="arabicPeriod"/>
            </a:pPr>
            <a:r>
              <a:rPr lang="es-CO" dirty="0" smtClean="0"/>
              <a:t>Buje</a:t>
            </a:r>
          </a:p>
          <a:p>
            <a:pPr marL="514350" indent="-514350">
              <a:buAutoNum type="arabicPeriod"/>
            </a:pPr>
            <a:r>
              <a:rPr lang="es-CO" dirty="0" smtClean="0"/>
              <a:t>Freno</a:t>
            </a:r>
          </a:p>
          <a:p>
            <a:pPr marL="514350" indent="-514350">
              <a:buAutoNum type="arabicPeriod"/>
            </a:pPr>
            <a:r>
              <a:rPr lang="es-CO" dirty="0" smtClean="0"/>
              <a:t>Piñones</a:t>
            </a:r>
          </a:p>
          <a:p>
            <a:pPr marL="514350" indent="-514350">
              <a:buAutoNum type="arabicPeriod"/>
            </a:pPr>
            <a:r>
              <a:rPr lang="es-CO" dirty="0" smtClean="0"/>
              <a:t>Espaciadores</a:t>
            </a:r>
          </a:p>
          <a:p>
            <a:pPr marL="514350" indent="-514350">
              <a:buAutoNum type="arabicPeriod"/>
            </a:pPr>
            <a:r>
              <a:rPr lang="es-CO" dirty="0" smtClean="0"/>
              <a:t>Potencia </a:t>
            </a:r>
          </a:p>
          <a:p>
            <a:pPr marL="514350" indent="-514350">
              <a:buAutoNum type="arabicPeriod"/>
            </a:pPr>
            <a:r>
              <a:rPr lang="es-CO" dirty="0" smtClean="0"/>
              <a:t>Mangos</a:t>
            </a:r>
          </a:p>
          <a:p>
            <a:pPr marL="514350" indent="-514350">
              <a:buAutoNum type="arabicPeriod"/>
            </a:pPr>
            <a:r>
              <a:rPr lang="es-CO" dirty="0" smtClean="0"/>
              <a:t>Tapón</a:t>
            </a:r>
          </a:p>
          <a:p>
            <a:pPr marL="514350" indent="-514350">
              <a:buAutoNum type="arabicPeriod"/>
            </a:pPr>
            <a:r>
              <a:rPr lang="es-CO" dirty="0" smtClean="0"/>
              <a:t>Sillín</a:t>
            </a:r>
          </a:p>
          <a:p>
            <a:pPr marL="514350" indent="-514350">
              <a:buAutoNum type="arabicPeriod"/>
            </a:pPr>
            <a:r>
              <a:rPr lang="es-CO" dirty="0" smtClean="0"/>
              <a:t>Control de cambios</a:t>
            </a:r>
          </a:p>
          <a:p>
            <a:pPr marL="514350" indent="-514350">
              <a:buAutoNum type="arabicPeriod"/>
            </a:pPr>
            <a:r>
              <a:rPr lang="es-CO" dirty="0" smtClean="0"/>
              <a:t>Control de frenos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078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142</Words>
  <Application>Microsoft Office PowerPoint</Application>
  <PresentationFormat>Panorámica</PresentationFormat>
  <Paragraphs>103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Componentes de fabricación</vt:lpstr>
      <vt:lpstr>Componentes de selección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14</cp:revision>
  <dcterms:created xsi:type="dcterms:W3CDTF">2021-04-16T20:29:48Z</dcterms:created>
  <dcterms:modified xsi:type="dcterms:W3CDTF">2021-04-17T20:15:38Z</dcterms:modified>
</cp:coreProperties>
</file>