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88C0-B084-4518-B5C5-8B16C463E89B}" type="datetimeFigureOut">
              <a:rPr lang="es-CO" smtClean="0"/>
              <a:t>17/04/2021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0B8B-60D9-49BC-97FC-565547A29B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145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88C0-B084-4518-B5C5-8B16C463E89B}" type="datetimeFigureOut">
              <a:rPr lang="es-CO" smtClean="0"/>
              <a:t>17/04/2021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0B8B-60D9-49BC-97FC-565547A29B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564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88C0-B084-4518-B5C5-8B16C463E89B}" type="datetimeFigureOut">
              <a:rPr lang="es-CO" smtClean="0"/>
              <a:t>17/04/2021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0B8B-60D9-49BC-97FC-565547A29B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965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88C0-B084-4518-B5C5-8B16C463E89B}" type="datetimeFigureOut">
              <a:rPr lang="es-CO" smtClean="0"/>
              <a:t>17/04/2021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0B8B-60D9-49BC-97FC-565547A29B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094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88C0-B084-4518-B5C5-8B16C463E89B}" type="datetimeFigureOut">
              <a:rPr lang="es-CO" smtClean="0"/>
              <a:t>17/04/2021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0B8B-60D9-49BC-97FC-565547A29B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7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88C0-B084-4518-B5C5-8B16C463E89B}" type="datetimeFigureOut">
              <a:rPr lang="es-CO" smtClean="0"/>
              <a:t>17/04/2021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0B8B-60D9-49BC-97FC-565547A29B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801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88C0-B084-4518-B5C5-8B16C463E89B}" type="datetimeFigureOut">
              <a:rPr lang="es-CO" smtClean="0"/>
              <a:t>17/04/2021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0B8B-60D9-49BC-97FC-565547A29B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431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88C0-B084-4518-B5C5-8B16C463E89B}" type="datetimeFigureOut">
              <a:rPr lang="es-CO" smtClean="0"/>
              <a:t>17/04/2021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0B8B-60D9-49BC-97FC-565547A29B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29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88C0-B084-4518-B5C5-8B16C463E89B}" type="datetimeFigureOut">
              <a:rPr lang="es-CO" smtClean="0"/>
              <a:t>17/04/2021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0B8B-60D9-49BC-97FC-565547A29B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014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88C0-B084-4518-B5C5-8B16C463E89B}" type="datetimeFigureOut">
              <a:rPr lang="es-CO" smtClean="0"/>
              <a:t>17/04/2021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0B8B-60D9-49BC-97FC-565547A29B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736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88C0-B084-4518-B5C5-8B16C463E89B}" type="datetimeFigureOut">
              <a:rPr lang="es-CO" smtClean="0"/>
              <a:t>17/04/2021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0B8B-60D9-49BC-97FC-565547A29B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31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B88C0-B084-4518-B5C5-8B16C463E89B}" type="datetimeFigureOut">
              <a:rPr lang="es-CO" smtClean="0"/>
              <a:t>17/04/2021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70B8B-60D9-49BC-97FC-565547A29B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622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528" y="4482794"/>
            <a:ext cx="616371" cy="521056"/>
          </a:xfrm>
          <a:prstGeom prst="rect">
            <a:avLst/>
          </a:prstGeom>
        </p:spPr>
      </p:pic>
      <p:pic>
        <p:nvPicPr>
          <p:cNvPr id="49" name="Imagen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882" y="2763355"/>
            <a:ext cx="1341544" cy="1091426"/>
          </a:xfrm>
          <a:prstGeom prst="rect">
            <a:avLst/>
          </a:prstGeom>
        </p:spPr>
      </p:pic>
      <p:pic>
        <p:nvPicPr>
          <p:cNvPr id="4" name="Imagen 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22" y="707030"/>
            <a:ext cx="2602230" cy="1463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Conector recto 5"/>
          <p:cNvCxnSpPr/>
          <p:nvPr/>
        </p:nvCxnSpPr>
        <p:spPr>
          <a:xfrm flipV="1">
            <a:off x="1009206" y="1042436"/>
            <a:ext cx="523431" cy="7162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V="1">
            <a:off x="1532637" y="1042436"/>
            <a:ext cx="904049" cy="127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V="1">
            <a:off x="1888237" y="1042436"/>
            <a:ext cx="548449" cy="863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1009206" y="1758716"/>
            <a:ext cx="879031" cy="1473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762" y="712619"/>
            <a:ext cx="2602230" cy="146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Elipse 18"/>
          <p:cNvSpPr/>
          <p:nvPr/>
        </p:nvSpPr>
        <p:spPr>
          <a:xfrm>
            <a:off x="4083876" y="1195345"/>
            <a:ext cx="929640" cy="9499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0" name="Imagen 1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382" y="707030"/>
            <a:ext cx="2602230" cy="146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rminador 20"/>
          <p:cNvSpPr/>
          <p:nvPr/>
        </p:nvSpPr>
        <p:spPr>
          <a:xfrm rot="481472">
            <a:off x="7968128" y="1588397"/>
            <a:ext cx="878392" cy="236430"/>
          </a:xfrm>
          <a:prstGeom prst="flowChartTermina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Elipse 22"/>
          <p:cNvSpPr/>
          <p:nvPr/>
        </p:nvSpPr>
        <p:spPr>
          <a:xfrm>
            <a:off x="5454397" y="763545"/>
            <a:ext cx="357596" cy="3505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CuadroTexto 23"/>
          <p:cNvSpPr txBox="1"/>
          <p:nvPr/>
        </p:nvSpPr>
        <p:spPr>
          <a:xfrm>
            <a:off x="1613726" y="321314"/>
            <a:ext cx="180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Marco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4308186" y="312298"/>
            <a:ext cx="197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Llanta y manubrio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7653366" y="312298"/>
            <a:ext cx="242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Sistema de transmisión</a:t>
            </a:r>
            <a:endParaRPr lang="es-CO" dirty="0"/>
          </a:p>
        </p:txBody>
      </p:sp>
      <p:sp>
        <p:nvSpPr>
          <p:cNvPr id="27" name="CuadroTexto 26"/>
          <p:cNvSpPr txBox="1"/>
          <p:nvPr/>
        </p:nvSpPr>
        <p:spPr>
          <a:xfrm>
            <a:off x="3875341" y="4253446"/>
            <a:ext cx="14946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Llanta</a:t>
            </a:r>
          </a:p>
          <a:p>
            <a:pPr marL="342900" indent="-342900">
              <a:buAutoNum type="arabicPeriod"/>
            </a:pPr>
            <a:r>
              <a:rPr lang="es-CO" sz="1400" dirty="0" smtClean="0"/>
              <a:t>Neumático</a:t>
            </a:r>
          </a:p>
          <a:p>
            <a:pPr marL="342900" indent="-342900">
              <a:buAutoNum type="arabicPeriod"/>
            </a:pPr>
            <a:r>
              <a:rPr lang="es-CO" sz="1400" dirty="0" smtClean="0"/>
              <a:t>Cubierta</a:t>
            </a:r>
          </a:p>
          <a:p>
            <a:pPr marL="342900" indent="-342900">
              <a:buAutoNum type="arabicPeriod"/>
            </a:pPr>
            <a:r>
              <a:rPr lang="es-CO" sz="1400" dirty="0" smtClean="0"/>
              <a:t>Rin</a:t>
            </a:r>
          </a:p>
          <a:p>
            <a:pPr marL="342900" indent="-342900">
              <a:buAutoNum type="arabicPeriod"/>
            </a:pPr>
            <a:r>
              <a:rPr lang="es-CO" sz="1400" dirty="0" smtClean="0"/>
              <a:t>Manzana</a:t>
            </a:r>
          </a:p>
          <a:p>
            <a:pPr marL="342900" indent="-342900">
              <a:buAutoNum type="arabicPeriod"/>
            </a:pPr>
            <a:r>
              <a:rPr lang="es-CO" sz="1400" dirty="0" smtClean="0"/>
              <a:t>Rayos</a:t>
            </a:r>
          </a:p>
          <a:p>
            <a:pPr marL="342900" indent="-342900">
              <a:buAutoNum type="arabicPeriod"/>
            </a:pPr>
            <a:r>
              <a:rPr lang="es-CO" sz="1400" dirty="0" smtClean="0"/>
              <a:t>Buje</a:t>
            </a:r>
            <a:endParaRPr lang="es-CO" sz="1400" dirty="0" smtClean="0"/>
          </a:p>
          <a:p>
            <a:pPr marL="342900" indent="-342900">
              <a:buAutoNum type="arabicPeriod"/>
            </a:pPr>
            <a:r>
              <a:rPr lang="es-CO" sz="1400" dirty="0" smtClean="0"/>
              <a:t>Freno</a:t>
            </a:r>
            <a:endParaRPr lang="es-CO" sz="1400" dirty="0" smtClean="0"/>
          </a:p>
          <a:p>
            <a:pPr marL="342900" indent="-342900">
              <a:buAutoNum type="arabicPeriod"/>
            </a:pPr>
            <a:r>
              <a:rPr lang="es-CO" sz="1400" dirty="0" smtClean="0"/>
              <a:t>Piñones </a:t>
            </a:r>
            <a:endParaRPr lang="es-CO" sz="14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961862" y="4130017"/>
            <a:ext cx="18892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Marco</a:t>
            </a:r>
          </a:p>
          <a:p>
            <a:pPr marL="342900" indent="-342900">
              <a:buAutoNum type="arabicPeriod"/>
            </a:pPr>
            <a:r>
              <a:rPr lang="es-CO" sz="1400" dirty="0" smtClean="0"/>
              <a:t>Tubo superior</a:t>
            </a:r>
          </a:p>
          <a:p>
            <a:pPr marL="342900" indent="-342900">
              <a:buAutoNum type="arabicPeriod"/>
            </a:pPr>
            <a:r>
              <a:rPr lang="es-CO" sz="1400" dirty="0" smtClean="0"/>
              <a:t>Tubo inferior</a:t>
            </a:r>
          </a:p>
          <a:p>
            <a:pPr marL="342900" indent="-342900">
              <a:buAutoNum type="arabicPeriod"/>
            </a:pPr>
            <a:r>
              <a:rPr lang="es-CO" sz="1400" dirty="0" smtClean="0"/>
              <a:t>Tubo del asiento</a:t>
            </a:r>
          </a:p>
          <a:p>
            <a:pPr marL="342900" indent="-342900">
              <a:buAutoNum type="arabicPeriod"/>
            </a:pPr>
            <a:r>
              <a:rPr lang="es-CO" sz="1400" dirty="0" smtClean="0"/>
              <a:t>Vaina superior</a:t>
            </a:r>
          </a:p>
          <a:p>
            <a:pPr marL="342900" indent="-342900">
              <a:buAutoNum type="arabicPeriod"/>
            </a:pPr>
            <a:r>
              <a:rPr lang="es-CO" sz="1400" dirty="0" smtClean="0"/>
              <a:t>Vaina inferior</a:t>
            </a:r>
          </a:p>
          <a:p>
            <a:pPr marL="342900" indent="-342900">
              <a:buAutoNum type="arabicPeriod"/>
            </a:pPr>
            <a:r>
              <a:rPr lang="es-CO" sz="1400" dirty="0" smtClean="0"/>
              <a:t>Punteras</a:t>
            </a:r>
            <a:endParaRPr lang="es-CO" sz="1400" dirty="0" smtClean="0"/>
          </a:p>
          <a:p>
            <a:pPr marL="342900" indent="-342900">
              <a:buAutoNum type="arabicPeriod"/>
            </a:pPr>
            <a:r>
              <a:rPr lang="es-CO" sz="1400" dirty="0" smtClean="0"/>
              <a:t>Telescopio</a:t>
            </a:r>
          </a:p>
          <a:p>
            <a:pPr marL="342900" indent="-342900">
              <a:buAutoNum type="arabicPeriod"/>
            </a:pPr>
            <a:r>
              <a:rPr lang="es-CO" sz="1400" dirty="0" smtClean="0"/>
              <a:t>Manga asiento</a:t>
            </a:r>
          </a:p>
          <a:p>
            <a:pPr marL="342900" indent="-342900">
              <a:buAutoNum type="arabicPeriod"/>
            </a:pPr>
            <a:r>
              <a:rPr lang="es-CO" sz="1400" dirty="0" smtClean="0"/>
              <a:t>Pedalier</a:t>
            </a:r>
            <a:endParaRPr lang="es-CO" sz="1400" dirty="0" smtClean="0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697" y="2506111"/>
            <a:ext cx="2057400" cy="14287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uadroTexto 32"/>
              <p:cNvSpPr txBox="1"/>
              <p:nvPr/>
            </p:nvSpPr>
            <p:spPr>
              <a:xfrm>
                <a:off x="2102348" y="2712475"/>
                <a:ext cx="1202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" name="Cuadro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348" y="2712475"/>
                <a:ext cx="120226" cy="184666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uadroTexto 33"/>
              <p:cNvSpPr txBox="1"/>
              <p:nvPr/>
            </p:nvSpPr>
            <p:spPr>
              <a:xfrm>
                <a:off x="2217611" y="3007026"/>
                <a:ext cx="1202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4" name="Cuadro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611" y="3007026"/>
                <a:ext cx="120226" cy="184666"/>
              </a:xfrm>
              <a:prstGeom prst="rect">
                <a:avLst/>
              </a:prstGeom>
              <a:blipFill rotWithShape="0">
                <a:blip r:embed="rId7"/>
                <a:stretch>
                  <a:fillRect l="-30000" r="-30000" b="-322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uadroTexto 34"/>
              <p:cNvSpPr txBox="1"/>
              <p:nvPr/>
            </p:nvSpPr>
            <p:spPr>
              <a:xfrm>
                <a:off x="1709208" y="3128153"/>
                <a:ext cx="1202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5" name="Cuadro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208" y="3128153"/>
                <a:ext cx="120226" cy="184666"/>
              </a:xfrm>
              <a:prstGeom prst="rect">
                <a:avLst/>
              </a:prstGeom>
              <a:blipFill rotWithShape="0"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uadroTexto 35"/>
              <p:cNvSpPr txBox="1"/>
              <p:nvPr/>
            </p:nvSpPr>
            <p:spPr>
              <a:xfrm>
                <a:off x="1251358" y="3142061"/>
                <a:ext cx="1202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6" name="Cuadro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358" y="3142061"/>
                <a:ext cx="120226" cy="184666"/>
              </a:xfrm>
              <a:prstGeom prst="rect">
                <a:avLst/>
              </a:prstGeom>
              <a:blipFill rotWithShape="0">
                <a:blip r:embed="rId9"/>
                <a:stretch>
                  <a:fillRect l="-30000" r="-30000" b="-322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uadroTexto 36"/>
              <p:cNvSpPr txBox="1"/>
              <p:nvPr/>
            </p:nvSpPr>
            <p:spPr>
              <a:xfrm>
                <a:off x="1335820" y="3498158"/>
                <a:ext cx="12022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7" name="Cuadro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820" y="3498158"/>
                <a:ext cx="120225" cy="184666"/>
              </a:xfrm>
              <a:prstGeom prst="rect">
                <a:avLst/>
              </a:prstGeom>
              <a:blipFill rotWithShape="0">
                <a:blip r:embed="rId10"/>
                <a:stretch>
                  <a:fillRect l="-30000" r="-35000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uadroTexto 37"/>
              <p:cNvSpPr txBox="1"/>
              <p:nvPr/>
            </p:nvSpPr>
            <p:spPr>
              <a:xfrm>
                <a:off x="2497686" y="2712475"/>
                <a:ext cx="12022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8" name="Cuadro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686" y="2712475"/>
                <a:ext cx="120225" cy="184666"/>
              </a:xfrm>
              <a:prstGeom prst="rect">
                <a:avLst/>
              </a:prstGeom>
              <a:blipFill rotWithShape="0">
                <a:blip r:embed="rId11"/>
                <a:stretch>
                  <a:fillRect l="-31579" r="-36842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uadroTexto 38"/>
              <p:cNvSpPr txBox="1"/>
              <p:nvPr/>
            </p:nvSpPr>
            <p:spPr>
              <a:xfrm>
                <a:off x="1613726" y="2724799"/>
                <a:ext cx="1202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9" name="Cuadro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726" y="2724799"/>
                <a:ext cx="120226" cy="184666"/>
              </a:xfrm>
              <a:prstGeom prst="rect">
                <a:avLst/>
              </a:prstGeom>
              <a:blipFill rotWithShape="0">
                <a:blip r:embed="rId12"/>
                <a:stretch>
                  <a:fillRect l="-31579" r="-36842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uadroTexto 39"/>
              <p:cNvSpPr txBox="1"/>
              <p:nvPr/>
            </p:nvSpPr>
            <p:spPr>
              <a:xfrm>
                <a:off x="1817820" y="3422105"/>
                <a:ext cx="1202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0" name="Cuadro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820" y="3422105"/>
                <a:ext cx="120226" cy="184666"/>
              </a:xfrm>
              <a:prstGeom prst="rect">
                <a:avLst/>
              </a:prstGeom>
              <a:blipFill rotWithShape="0">
                <a:blip r:embed="rId13"/>
                <a:stretch>
                  <a:fillRect l="-30000" r="-30000" b="-322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uadroTexto 41"/>
              <p:cNvSpPr txBox="1"/>
              <p:nvPr/>
            </p:nvSpPr>
            <p:spPr>
              <a:xfrm>
                <a:off x="1026136" y="3444436"/>
                <a:ext cx="12022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2" name="Cuadro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136" y="3444436"/>
                <a:ext cx="120225" cy="184666"/>
              </a:xfrm>
              <a:prstGeom prst="rect">
                <a:avLst/>
              </a:prstGeom>
              <a:blipFill rotWithShape="0">
                <a:blip r:embed="rId14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uadroTexto 42"/>
              <p:cNvSpPr txBox="1"/>
              <p:nvPr/>
            </p:nvSpPr>
            <p:spPr>
              <a:xfrm>
                <a:off x="5879392" y="3531115"/>
                <a:ext cx="1513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3" name="Cuadro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392" y="3531115"/>
                <a:ext cx="151393" cy="184666"/>
              </a:xfrm>
              <a:prstGeom prst="rect">
                <a:avLst/>
              </a:prstGeom>
              <a:blipFill rotWithShape="0">
                <a:blip r:embed="rId6"/>
                <a:stretch>
                  <a:fillRect l="-16000" r="-12000" b="-322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uadroTexto 43"/>
              <p:cNvSpPr txBox="1"/>
              <p:nvPr/>
            </p:nvSpPr>
            <p:spPr>
              <a:xfrm>
                <a:off x="6364192" y="3278393"/>
                <a:ext cx="15139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Cuadro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192" y="3278393"/>
                <a:ext cx="151392" cy="184666"/>
              </a:xfrm>
              <a:prstGeom prst="rect">
                <a:avLst/>
              </a:prstGeom>
              <a:blipFill rotWithShape="0">
                <a:blip r:embed="rId7"/>
                <a:stretch>
                  <a:fillRect l="-16000" r="-12000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uadroTexto 44"/>
              <p:cNvSpPr txBox="1"/>
              <p:nvPr/>
            </p:nvSpPr>
            <p:spPr>
              <a:xfrm>
                <a:off x="5416186" y="3077577"/>
                <a:ext cx="15139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5" name="Cuadro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186" y="3077577"/>
                <a:ext cx="151392" cy="184666"/>
              </a:xfrm>
              <a:prstGeom prst="rect">
                <a:avLst/>
              </a:prstGeom>
              <a:blipFill rotWithShape="0">
                <a:blip r:embed="rId15"/>
                <a:stretch>
                  <a:fillRect l="-16000" r="-12000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Imagen 4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08334" y="2682641"/>
            <a:ext cx="1487717" cy="12954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uadroTexto 50"/>
              <p:cNvSpPr txBox="1"/>
              <p:nvPr/>
            </p:nvSpPr>
            <p:spPr>
              <a:xfrm>
                <a:off x="4194982" y="3289523"/>
                <a:ext cx="1513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1" name="Cuadro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982" y="3289523"/>
                <a:ext cx="151393" cy="184666"/>
              </a:xfrm>
              <a:prstGeom prst="rect">
                <a:avLst/>
              </a:prstGeom>
              <a:blipFill rotWithShape="0">
                <a:blip r:embed="rId9"/>
                <a:stretch>
                  <a:fillRect l="-16000" r="-12000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uadroTexto 51"/>
              <p:cNvSpPr txBox="1"/>
              <p:nvPr/>
            </p:nvSpPr>
            <p:spPr>
              <a:xfrm>
                <a:off x="4851567" y="3715781"/>
                <a:ext cx="1513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2" name="Cuadro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567" y="3715781"/>
                <a:ext cx="151393" cy="184666"/>
              </a:xfrm>
              <a:prstGeom prst="rect">
                <a:avLst/>
              </a:prstGeom>
              <a:blipFill rotWithShape="0">
                <a:blip r:embed="rId11"/>
                <a:stretch>
                  <a:fillRect l="-16000" r="-12000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uadroTexto 52"/>
              <p:cNvSpPr txBox="1"/>
              <p:nvPr/>
            </p:nvSpPr>
            <p:spPr>
              <a:xfrm>
                <a:off x="4199959" y="3112060"/>
                <a:ext cx="1513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3" name="Cuadro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59" y="3112060"/>
                <a:ext cx="151393" cy="184666"/>
              </a:xfrm>
              <a:prstGeom prst="rect">
                <a:avLst/>
              </a:prstGeom>
              <a:blipFill rotWithShape="0">
                <a:blip r:embed="rId14"/>
                <a:stretch>
                  <a:fillRect l="-16000" r="-12000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uadroTexto 53"/>
              <p:cNvSpPr txBox="1"/>
              <p:nvPr/>
            </p:nvSpPr>
            <p:spPr>
              <a:xfrm>
                <a:off x="4459160" y="2914693"/>
                <a:ext cx="1513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4" name="Cuadro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160" y="2914693"/>
                <a:ext cx="151393" cy="184666"/>
              </a:xfrm>
              <a:prstGeom prst="rect">
                <a:avLst/>
              </a:prstGeom>
              <a:blipFill rotWithShape="0">
                <a:blip r:embed="rId17"/>
                <a:stretch>
                  <a:fillRect l="-16000" r="-16000" b="-10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uadroTexto 54"/>
              <p:cNvSpPr txBox="1"/>
              <p:nvPr/>
            </p:nvSpPr>
            <p:spPr>
              <a:xfrm>
                <a:off x="4832324" y="3326727"/>
                <a:ext cx="1513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5" name="Cuadro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324" y="3326727"/>
                <a:ext cx="151393" cy="184666"/>
              </a:xfrm>
              <a:prstGeom prst="rect">
                <a:avLst/>
              </a:prstGeom>
              <a:blipFill rotWithShape="0">
                <a:blip r:embed="rId12"/>
                <a:stretch>
                  <a:fillRect l="-16000" r="-12000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Imagen 5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416186" y="4163526"/>
            <a:ext cx="1594670" cy="6385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uadroTexto 56"/>
              <p:cNvSpPr txBox="1"/>
              <p:nvPr/>
            </p:nvSpPr>
            <p:spPr>
              <a:xfrm>
                <a:off x="6011261" y="4451275"/>
                <a:ext cx="1513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7" name="Cuadro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261" y="4451275"/>
                <a:ext cx="151393" cy="184666"/>
              </a:xfrm>
              <a:prstGeom prst="rect">
                <a:avLst/>
              </a:prstGeom>
              <a:blipFill rotWithShape="0">
                <a:blip r:embed="rId7"/>
                <a:stretch>
                  <a:fillRect l="-16000" r="-12000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uadroTexto 57"/>
              <p:cNvSpPr txBox="1"/>
              <p:nvPr/>
            </p:nvSpPr>
            <p:spPr>
              <a:xfrm>
                <a:off x="6790379" y="4391311"/>
                <a:ext cx="1513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8" name="Cuadro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379" y="4391311"/>
                <a:ext cx="151393" cy="184666"/>
              </a:xfrm>
              <a:prstGeom prst="rect">
                <a:avLst/>
              </a:prstGeom>
              <a:blipFill rotWithShape="0">
                <a:blip r:embed="rId8"/>
                <a:stretch>
                  <a:fillRect l="-16000" r="-12000" b="-322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uadroTexto 58"/>
              <p:cNvSpPr txBox="1"/>
              <p:nvPr/>
            </p:nvSpPr>
            <p:spPr>
              <a:xfrm>
                <a:off x="6318579" y="4298978"/>
                <a:ext cx="1513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9" name="Cuadro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579" y="4298978"/>
                <a:ext cx="151393" cy="184666"/>
              </a:xfrm>
              <a:prstGeom prst="rect">
                <a:avLst/>
              </a:prstGeom>
              <a:blipFill rotWithShape="0">
                <a:blip r:embed="rId6"/>
                <a:stretch>
                  <a:fillRect l="-16667" r="-16667" b="-322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uadroTexto 59"/>
              <p:cNvSpPr txBox="1"/>
              <p:nvPr/>
            </p:nvSpPr>
            <p:spPr>
              <a:xfrm>
                <a:off x="5617483" y="4071193"/>
                <a:ext cx="1513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0" name="Cuadro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483" y="4071193"/>
                <a:ext cx="151393" cy="184666"/>
              </a:xfrm>
              <a:prstGeom prst="rect">
                <a:avLst/>
              </a:prstGeom>
              <a:blipFill rotWithShape="0">
                <a:blip r:embed="rId9"/>
                <a:stretch>
                  <a:fillRect l="-16667" r="-16667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uadroTexto 60"/>
          <p:cNvSpPr txBox="1"/>
          <p:nvPr/>
        </p:nvSpPr>
        <p:spPr>
          <a:xfrm>
            <a:off x="5371382" y="5085910"/>
            <a:ext cx="20300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Manubrio</a:t>
            </a:r>
          </a:p>
          <a:p>
            <a:pPr marL="342900" indent="-342900">
              <a:buAutoNum type="arabicPeriod"/>
            </a:pPr>
            <a:r>
              <a:rPr lang="es-CO" sz="1400" dirty="0" smtClean="0"/>
              <a:t>Tubo de </a:t>
            </a:r>
            <a:r>
              <a:rPr lang="es-CO" sz="1400" dirty="0" smtClean="0"/>
              <a:t>manubrio</a:t>
            </a:r>
          </a:p>
          <a:p>
            <a:pPr marL="342900" indent="-342900">
              <a:buAutoNum type="arabicPeriod"/>
            </a:pPr>
            <a:r>
              <a:rPr lang="es-CO" sz="1400" dirty="0" smtClean="0"/>
              <a:t>Espaciadores</a:t>
            </a:r>
            <a:endParaRPr lang="es-CO" sz="1400" dirty="0" smtClean="0"/>
          </a:p>
          <a:p>
            <a:pPr marL="342900" indent="-342900">
              <a:buAutoNum type="arabicPeriod"/>
            </a:pPr>
            <a:r>
              <a:rPr lang="es-CO" sz="1400" dirty="0" smtClean="0"/>
              <a:t>Potencia</a:t>
            </a:r>
          </a:p>
          <a:p>
            <a:pPr marL="342900" indent="-342900">
              <a:buAutoNum type="arabicPeriod"/>
            </a:pPr>
            <a:r>
              <a:rPr lang="es-CO" sz="1400" dirty="0" smtClean="0"/>
              <a:t>Mangos</a:t>
            </a:r>
            <a:endParaRPr lang="es-CO" sz="1400" dirty="0"/>
          </a:p>
          <a:p>
            <a:pPr marL="342900" indent="-342900">
              <a:buAutoNum type="arabicPeriod"/>
            </a:pPr>
            <a:r>
              <a:rPr lang="es-CO" sz="1400" dirty="0" smtClean="0"/>
              <a:t>Tapón</a:t>
            </a:r>
            <a:endParaRPr lang="es-CO" sz="1400" dirty="0" smtClean="0"/>
          </a:p>
        </p:txBody>
      </p:sp>
      <p:sp>
        <p:nvSpPr>
          <p:cNvPr id="62" name="CuadroTexto 61"/>
          <p:cNvSpPr txBox="1"/>
          <p:nvPr/>
        </p:nvSpPr>
        <p:spPr>
          <a:xfrm>
            <a:off x="7661941" y="2678228"/>
            <a:ext cx="20486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Sistema de transmisión</a:t>
            </a:r>
          </a:p>
          <a:p>
            <a:pPr marL="342900" indent="-342900">
              <a:buAutoNum type="arabicPeriod"/>
            </a:pPr>
            <a:r>
              <a:rPr lang="es-CO" sz="1400" dirty="0" smtClean="0"/>
              <a:t>Cadena</a:t>
            </a:r>
          </a:p>
          <a:p>
            <a:pPr marL="342900" indent="-342900">
              <a:buAutoNum type="arabicPeriod"/>
            </a:pPr>
            <a:r>
              <a:rPr lang="es-CO" sz="1400" dirty="0" smtClean="0"/>
              <a:t>Estrella</a:t>
            </a:r>
          </a:p>
          <a:p>
            <a:pPr marL="342900" indent="-342900">
              <a:buAutoNum type="arabicPeriod"/>
            </a:pPr>
            <a:r>
              <a:rPr lang="es-CO" sz="1400" dirty="0" smtClean="0"/>
              <a:t>Pedal</a:t>
            </a:r>
            <a:endParaRPr lang="es-CO" sz="1400" dirty="0"/>
          </a:p>
          <a:p>
            <a:pPr marL="342900" indent="-342900">
              <a:buAutoNum type="arabicPeriod"/>
            </a:pPr>
            <a:r>
              <a:rPr lang="es-CO" sz="1400" dirty="0" smtClean="0"/>
              <a:t>Biela</a:t>
            </a:r>
          </a:p>
          <a:p>
            <a:pPr marL="342900" indent="-342900">
              <a:buAutoNum type="arabicPeriod"/>
            </a:pPr>
            <a:r>
              <a:rPr lang="es-CO" sz="1400" dirty="0" smtClean="0"/>
              <a:t>Cambios</a:t>
            </a:r>
          </a:p>
          <a:p>
            <a:pPr marL="342900" indent="-342900">
              <a:buAutoNum type="arabicPeriod"/>
            </a:pPr>
            <a:r>
              <a:rPr lang="es-CO" sz="1400" dirty="0" smtClean="0"/>
              <a:t>Eje pedalier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7661941" y="4899776"/>
            <a:ext cx="20486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Piezas individuales</a:t>
            </a:r>
          </a:p>
          <a:p>
            <a:pPr marL="285750" indent="-285750">
              <a:buFontTx/>
              <a:buChar char="-"/>
            </a:pPr>
            <a:r>
              <a:rPr lang="es-CO" sz="1400" dirty="0" smtClean="0"/>
              <a:t>Sillín</a:t>
            </a:r>
            <a:endParaRPr lang="es-CO" sz="1400" dirty="0" smtClean="0"/>
          </a:p>
          <a:p>
            <a:pPr marL="285750" indent="-285750">
              <a:buFontTx/>
              <a:buChar char="-"/>
            </a:pPr>
            <a:r>
              <a:rPr lang="es-CO" sz="1400" dirty="0" smtClean="0"/>
              <a:t>Horquilla</a:t>
            </a:r>
          </a:p>
          <a:p>
            <a:pPr marL="285750" indent="-285750">
              <a:buFontTx/>
              <a:buChar char="-"/>
            </a:pPr>
            <a:r>
              <a:rPr lang="es-CO" sz="1400" dirty="0" smtClean="0"/>
              <a:t>Tija</a:t>
            </a:r>
          </a:p>
          <a:p>
            <a:pPr marL="285750" indent="-285750">
              <a:buFontTx/>
              <a:buChar char="-"/>
            </a:pPr>
            <a:r>
              <a:rPr lang="es-CO" sz="1400" dirty="0"/>
              <a:t>Control de cambios</a:t>
            </a:r>
          </a:p>
          <a:p>
            <a:pPr marL="285750" indent="-285750">
              <a:buFontTx/>
              <a:buChar char="-"/>
            </a:pPr>
            <a:r>
              <a:rPr lang="es-CO" sz="1400" dirty="0"/>
              <a:t>Control de </a:t>
            </a:r>
            <a:r>
              <a:rPr lang="es-CO" sz="1400" dirty="0" smtClean="0"/>
              <a:t>frenos</a:t>
            </a:r>
            <a:endParaRPr lang="es-CO" sz="1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719819" y="3063540"/>
            <a:ext cx="1719802" cy="10864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uadroTexto 45"/>
              <p:cNvSpPr txBox="1"/>
              <p:nvPr/>
            </p:nvSpPr>
            <p:spPr>
              <a:xfrm>
                <a:off x="10074466" y="3793442"/>
                <a:ext cx="1513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6" name="Cuadro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4466" y="3793442"/>
                <a:ext cx="151393" cy="184666"/>
              </a:xfrm>
              <a:prstGeom prst="rect">
                <a:avLst/>
              </a:prstGeom>
              <a:blipFill rotWithShape="0">
                <a:blip r:embed="rId6"/>
                <a:stretch>
                  <a:fillRect l="-16667" r="-16667" b="-322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uadroTexto 64"/>
              <p:cNvSpPr txBox="1"/>
              <p:nvPr/>
            </p:nvSpPr>
            <p:spPr>
              <a:xfrm>
                <a:off x="10428327" y="3463059"/>
                <a:ext cx="1513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5" name="Cuadro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8327" y="3463059"/>
                <a:ext cx="151393" cy="184666"/>
              </a:xfrm>
              <a:prstGeom prst="rect">
                <a:avLst/>
              </a:prstGeom>
              <a:blipFill rotWithShape="0">
                <a:blip r:embed="rId7"/>
                <a:stretch>
                  <a:fillRect l="-16000" r="-12000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uadroTexto 65"/>
              <p:cNvSpPr txBox="1"/>
              <p:nvPr/>
            </p:nvSpPr>
            <p:spPr>
              <a:xfrm>
                <a:off x="11297473" y="3700229"/>
                <a:ext cx="1513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6" name="Cuadro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7473" y="3700229"/>
                <a:ext cx="151393" cy="184666"/>
              </a:xfrm>
              <a:prstGeom prst="rect">
                <a:avLst/>
              </a:prstGeom>
              <a:blipFill rotWithShape="0">
                <a:blip r:embed="rId8"/>
                <a:stretch>
                  <a:fillRect l="-16000" r="-12000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CuadroTexto 66"/>
              <p:cNvSpPr txBox="1"/>
              <p:nvPr/>
            </p:nvSpPr>
            <p:spPr>
              <a:xfrm>
                <a:off x="10916722" y="3607896"/>
                <a:ext cx="1513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7" name="Cuadro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6722" y="3607896"/>
                <a:ext cx="151393" cy="184666"/>
              </a:xfrm>
              <a:prstGeom prst="rect">
                <a:avLst/>
              </a:prstGeom>
              <a:blipFill rotWithShape="0">
                <a:blip r:embed="rId9"/>
                <a:stretch>
                  <a:fillRect l="-16000" r="-12000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CuadroTexto 67"/>
              <p:cNvSpPr txBox="1"/>
              <p:nvPr/>
            </p:nvSpPr>
            <p:spPr>
              <a:xfrm>
                <a:off x="10271329" y="3166856"/>
                <a:ext cx="1513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8" name="Cuadro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329" y="3166856"/>
                <a:ext cx="151393" cy="184666"/>
              </a:xfrm>
              <a:prstGeom prst="rect">
                <a:avLst/>
              </a:prstGeom>
              <a:blipFill rotWithShape="0">
                <a:blip r:embed="rId20"/>
                <a:stretch>
                  <a:fillRect l="-20000" r="-12000" b="-645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uadroTexto 68"/>
              <p:cNvSpPr txBox="1"/>
              <p:nvPr/>
            </p:nvSpPr>
            <p:spPr>
              <a:xfrm>
                <a:off x="10449610" y="4446205"/>
                <a:ext cx="1513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9" name="Cuadro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9610" y="4446205"/>
                <a:ext cx="151393" cy="184666"/>
              </a:xfrm>
              <a:prstGeom prst="rect">
                <a:avLst/>
              </a:prstGeom>
              <a:blipFill rotWithShape="0">
                <a:blip r:embed="rId14"/>
                <a:stretch>
                  <a:fillRect l="-16000" r="-12000" b="-322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8802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89</Words>
  <Application>Microsoft Office PowerPoint</Application>
  <PresentationFormat>Panorámica</PresentationFormat>
  <Paragraphs>68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</dc:creator>
  <cp:lastModifiedBy>GABRIEL</cp:lastModifiedBy>
  <cp:revision>12</cp:revision>
  <dcterms:created xsi:type="dcterms:W3CDTF">2021-04-16T20:29:48Z</dcterms:created>
  <dcterms:modified xsi:type="dcterms:W3CDTF">2021-04-17T19:10:01Z</dcterms:modified>
</cp:coreProperties>
</file>