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notesMasterIdLst>
    <p:notesMasterId r:id="rId22"/>
  </p:notesMasterIdLst>
  <p:handoutMasterIdLst>
    <p:handoutMasterId r:id="rId23"/>
  </p:handoutMasterIdLst>
  <p:sldIdLst>
    <p:sldId id="259" r:id="rId6"/>
    <p:sldId id="262" r:id="rId7"/>
    <p:sldId id="283" r:id="rId8"/>
    <p:sldId id="281" r:id="rId9"/>
    <p:sldId id="278" r:id="rId10"/>
    <p:sldId id="279" r:id="rId11"/>
    <p:sldId id="282" r:id="rId12"/>
    <p:sldId id="277" r:id="rId13"/>
    <p:sldId id="267" r:id="rId14"/>
    <p:sldId id="268" r:id="rId15"/>
    <p:sldId id="275" r:id="rId16"/>
    <p:sldId id="276" r:id="rId17"/>
    <p:sldId id="269" r:id="rId18"/>
    <p:sldId id="270" r:id="rId19"/>
    <p:sldId id="272" r:id="rId20"/>
    <p:sldId id="274" r:id="rId2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b="1" kern="1200">
        <a:solidFill>
          <a:srgbClr val="000099"/>
        </a:solidFill>
        <a:latin typeface="Calibri" panose="020F050202020403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b="1" kern="1200">
        <a:solidFill>
          <a:srgbClr val="000099"/>
        </a:solidFill>
        <a:latin typeface="Calibri" panose="020F050202020403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b="1" kern="1200">
        <a:solidFill>
          <a:srgbClr val="000099"/>
        </a:solidFill>
        <a:latin typeface="Calibri" panose="020F050202020403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b="1" kern="1200">
        <a:solidFill>
          <a:srgbClr val="000099"/>
        </a:solidFill>
        <a:latin typeface="Calibri" panose="020F050202020403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b="1" kern="1200">
        <a:solidFill>
          <a:srgbClr val="000099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sz="2000" b="1" kern="1200">
        <a:solidFill>
          <a:srgbClr val="000099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sz="2000" b="1" kern="1200">
        <a:solidFill>
          <a:srgbClr val="000099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sz="2000" b="1" kern="1200">
        <a:solidFill>
          <a:srgbClr val="000099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sz="2000" b="1" kern="1200">
        <a:solidFill>
          <a:srgbClr val="000099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D4D4D"/>
    <a:srgbClr val="111111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86204" autoAdjust="0"/>
  </p:normalViewPr>
  <p:slideViewPr>
    <p:cSldViewPr>
      <p:cViewPr varScale="1">
        <p:scale>
          <a:sx n="97" d="100"/>
          <a:sy n="97" d="100"/>
        </p:scale>
        <p:origin x="2080" y="19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3" d="100"/>
          <a:sy n="93" d="100"/>
        </p:scale>
        <p:origin x="-1704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notesMaster" Target="notesMasters/notesMaster1.xml"/><Relationship Id="rId23" Type="http://schemas.openxmlformats.org/officeDocument/2006/relationships/handoutMaster" Target="handoutMasters/handoutMaster1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customXml" Target="../customXml/item4.xml"/><Relationship Id="rId5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76200" y="762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50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76200" y="86106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50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10000" y="86106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B153033A-C289-4EEF-946A-613BC33855F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966674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85A40C3A-3E37-428E-8264-1692646AD910}" type="datetimeFigureOut">
              <a:rPr lang="en-US"/>
              <a:pPr>
                <a:defRPr/>
              </a:pPr>
              <a:t>7/31/17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</a:defRPr>
            </a:lvl1pPr>
          </a:lstStyle>
          <a:p>
            <a:fld id="{2ECF52E4-F70F-4C1A-BF8D-3F6E421B692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122428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 sz="2000" b="1">
                <a:solidFill>
                  <a:srgbClr val="000099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defRPr sz="2000" b="1">
                <a:solidFill>
                  <a:srgbClr val="000099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defRPr sz="2000" b="1">
                <a:solidFill>
                  <a:srgbClr val="000099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defRPr sz="2000" b="1">
                <a:solidFill>
                  <a:srgbClr val="000099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defRPr sz="2000" b="1">
                <a:solidFill>
                  <a:srgbClr val="000099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99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99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99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99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fld id="{6868E77E-CB9C-45CA-8959-DCEAECE970A4}" type="slidenum">
              <a:rPr lang="en-US" altLang="en-US" sz="1200" b="0">
                <a:solidFill>
                  <a:schemeClr val="tx1"/>
                </a:solidFill>
              </a:rPr>
              <a:pPr eaLnBrk="1" hangingPunct="1"/>
              <a:t>1</a:t>
            </a:fld>
            <a:endParaRPr lang="en-US" altLang="en-US" sz="1200" b="0">
              <a:solidFill>
                <a:schemeClr val="tx1"/>
              </a:solidFill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60463" y="698500"/>
            <a:ext cx="4538662" cy="34036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2813" y="4343400"/>
            <a:ext cx="5032375" cy="41132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67" tIns="44440" rIns="90467" bIns="4444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3243945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 sz="2000" b="1">
                <a:solidFill>
                  <a:srgbClr val="000099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defRPr sz="2000" b="1">
                <a:solidFill>
                  <a:srgbClr val="000099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defRPr sz="2000" b="1">
                <a:solidFill>
                  <a:srgbClr val="000099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defRPr sz="2000" b="1">
                <a:solidFill>
                  <a:srgbClr val="000099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defRPr sz="2000" b="1">
                <a:solidFill>
                  <a:srgbClr val="000099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99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99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99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99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fld id="{D424D6BD-0D89-4B00-BD6F-345650A4EF1C}" type="slidenum">
              <a:rPr lang="en-US" altLang="en-US" sz="1200" b="0">
                <a:solidFill>
                  <a:schemeClr val="tx1"/>
                </a:solidFill>
              </a:rPr>
              <a:pPr eaLnBrk="1" hangingPunct="1"/>
              <a:t>2</a:t>
            </a:fld>
            <a:endParaRPr lang="en-US" altLang="en-US" sz="1200" b="0">
              <a:solidFill>
                <a:schemeClr val="tx1"/>
              </a:solidFill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60463" y="698500"/>
            <a:ext cx="4538662" cy="34036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2813" y="4343400"/>
            <a:ext cx="5032375" cy="41132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0" tIns="45709" rIns="91420" bIns="45709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8552403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CF52E4-F70F-4C1A-BF8D-3F6E421B692F}" type="slidenum">
              <a:rPr lang="en-US" altLang="en-US" smtClean="0"/>
              <a:pPr/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7166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F892C92-4852-4744-A425-A5188163FD2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751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92075" y="76200"/>
            <a:ext cx="89757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28600" y="3429000"/>
            <a:ext cx="5029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404040"/>
                </a:solidFill>
              </a:defRPr>
            </a:lvl1pPr>
          </a:lstStyle>
          <a:p>
            <a:fld id="{A9AC5BB6-2DD9-43F6-A3BF-273CBF78CBAB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2400" b="1" kern="1200">
          <a:solidFill>
            <a:srgbClr val="262626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4" Type="http://schemas.openxmlformats.org/officeDocument/2006/relationships/image" Target="../media/image50.png"/><Relationship Id="rId5" Type="http://schemas.openxmlformats.org/officeDocument/2006/relationships/image" Target="../media/image51.png"/><Relationship Id="rId6" Type="http://schemas.openxmlformats.org/officeDocument/2006/relationships/image" Target="../media/image19.emf"/><Relationship Id="rId7" Type="http://schemas.openxmlformats.org/officeDocument/2006/relationships/image" Target="../media/image53.png"/><Relationship Id="rId8" Type="http://schemas.openxmlformats.org/officeDocument/2006/relationships/image" Target="../media/image54.png"/><Relationship Id="rId9" Type="http://schemas.openxmlformats.org/officeDocument/2006/relationships/image" Target="../media/image5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8.png"/></Relationships>
</file>

<file path=ppt/slides/_rels/slide1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65.png"/><Relationship Id="rId12" Type="http://schemas.openxmlformats.org/officeDocument/2006/relationships/image" Target="../media/image66.png"/><Relationship Id="rId13" Type="http://schemas.openxmlformats.org/officeDocument/2006/relationships/image" Target="../media/image67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6.png"/><Relationship Id="rId3" Type="http://schemas.openxmlformats.org/officeDocument/2006/relationships/image" Target="../media/image57.png"/><Relationship Id="rId4" Type="http://schemas.openxmlformats.org/officeDocument/2006/relationships/image" Target="../media/image58.png"/><Relationship Id="rId5" Type="http://schemas.openxmlformats.org/officeDocument/2006/relationships/image" Target="../media/image59.png"/><Relationship Id="rId6" Type="http://schemas.openxmlformats.org/officeDocument/2006/relationships/image" Target="../media/image60.png"/><Relationship Id="rId7" Type="http://schemas.openxmlformats.org/officeDocument/2006/relationships/image" Target="../media/image61.png"/><Relationship Id="rId8" Type="http://schemas.openxmlformats.org/officeDocument/2006/relationships/image" Target="../media/image62.png"/><Relationship Id="rId9" Type="http://schemas.openxmlformats.org/officeDocument/2006/relationships/image" Target="../media/image63.png"/><Relationship Id="rId10" Type="http://schemas.openxmlformats.org/officeDocument/2006/relationships/image" Target="../media/image64.png"/></Relationships>
</file>

<file path=ppt/slides/_rels/slide12.xml.rels><?xml version="1.0" encoding="UTF-8" standalone="yes"?>
<Relationships xmlns="http://schemas.openxmlformats.org/package/2006/relationships"><Relationship Id="rId11" Type="http://schemas.openxmlformats.org/officeDocument/2006/relationships/image" Target="../media/image73.png"/><Relationship Id="rId12" Type="http://schemas.openxmlformats.org/officeDocument/2006/relationships/image" Target="../media/image74.png"/><Relationship Id="rId13" Type="http://schemas.openxmlformats.org/officeDocument/2006/relationships/image" Target="../media/image7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40.png"/><Relationship Id="rId3" Type="http://schemas.openxmlformats.org/officeDocument/2006/relationships/image" Target="../media/image68.png"/><Relationship Id="rId4" Type="http://schemas.openxmlformats.org/officeDocument/2006/relationships/image" Target="../media/image69.png"/><Relationship Id="rId5" Type="http://schemas.openxmlformats.org/officeDocument/2006/relationships/image" Target="../media/image180.png"/><Relationship Id="rId6" Type="http://schemas.openxmlformats.org/officeDocument/2006/relationships/image" Target="../media/image580.png"/><Relationship Id="rId7" Type="http://schemas.openxmlformats.org/officeDocument/2006/relationships/image" Target="../media/image70.png"/><Relationship Id="rId8" Type="http://schemas.openxmlformats.org/officeDocument/2006/relationships/image" Target="../media/image71.png"/><Relationship Id="rId9" Type="http://schemas.openxmlformats.org/officeDocument/2006/relationships/image" Target="../media/image72.png"/><Relationship Id="rId10" Type="http://schemas.openxmlformats.org/officeDocument/2006/relationships/image" Target="../media/image62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4" Type="http://schemas.openxmlformats.org/officeDocument/2006/relationships/image" Target="../media/image52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8.png"/><Relationship Id="rId3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image" Target="../media/image25.png"/><Relationship Id="rId7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image" Target="../media/image34.png"/><Relationship Id="rId20" Type="http://schemas.openxmlformats.org/officeDocument/2006/relationships/image" Target="../media/image46.png"/><Relationship Id="rId21" Type="http://schemas.openxmlformats.org/officeDocument/2006/relationships/image" Target="../media/image47.png"/><Relationship Id="rId10" Type="http://schemas.openxmlformats.org/officeDocument/2006/relationships/image" Target="../media/image35.png"/><Relationship Id="rId11" Type="http://schemas.openxmlformats.org/officeDocument/2006/relationships/image" Target="../media/image36.png"/><Relationship Id="rId12" Type="http://schemas.openxmlformats.org/officeDocument/2006/relationships/image" Target="../media/image37.png"/><Relationship Id="rId13" Type="http://schemas.openxmlformats.org/officeDocument/2006/relationships/image" Target="../media/image38.png"/><Relationship Id="rId14" Type="http://schemas.openxmlformats.org/officeDocument/2006/relationships/image" Target="../media/image39.png"/><Relationship Id="rId15" Type="http://schemas.openxmlformats.org/officeDocument/2006/relationships/image" Target="../media/image40.png"/><Relationship Id="rId16" Type="http://schemas.openxmlformats.org/officeDocument/2006/relationships/image" Target="../media/image41.png"/><Relationship Id="rId17" Type="http://schemas.openxmlformats.org/officeDocument/2006/relationships/image" Target="../media/image43.png"/><Relationship Id="rId18" Type="http://schemas.openxmlformats.org/officeDocument/2006/relationships/image" Target="../media/image44.png"/><Relationship Id="rId19" Type="http://schemas.openxmlformats.org/officeDocument/2006/relationships/image" Target="../media/image4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7.png"/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image" Target="../media/image30.png"/><Relationship Id="rId6" Type="http://schemas.openxmlformats.org/officeDocument/2006/relationships/image" Target="../media/image31.png"/><Relationship Id="rId7" Type="http://schemas.openxmlformats.org/officeDocument/2006/relationships/image" Target="../media/image32.png"/><Relationship Id="rId8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Text Box 5"/>
          <p:cNvSpPr txBox="1">
            <a:spLocks noChangeArrowheads="1"/>
          </p:cNvSpPr>
          <p:nvPr/>
        </p:nvSpPr>
        <p:spPr bwMode="auto">
          <a:xfrm>
            <a:off x="838201" y="479096"/>
            <a:ext cx="3352800" cy="5509200"/>
          </a:xfrm>
          <a:prstGeom prst="rect">
            <a:avLst/>
          </a:prstGeom>
          <a:pattFill prst="pct25">
            <a:fgClr>
              <a:schemeClr val="accent1"/>
            </a:fgClr>
            <a:bgClr>
              <a:schemeClr val="bg1"/>
            </a:bgClr>
          </a:patt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defRPr sz="2400" b="1">
                <a:solidFill>
                  <a:srgbClr val="262626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altLang="en-US" sz="4400" dirty="0" smtClean="0">
                <a:solidFill>
                  <a:schemeClr val="tx1"/>
                </a:solidFill>
                <a:latin typeface="EMprint" panose="020B0503020204020204" pitchFamily="34" charset="0"/>
                <a:ea typeface="EMprint" panose="020B0503020204020204" pitchFamily="34" charset="0"/>
              </a:rPr>
              <a:t>Dynamic                          Simulation </a:t>
            </a:r>
          </a:p>
          <a:p>
            <a:pPr algn="ctr">
              <a:spcBef>
                <a:spcPct val="0"/>
              </a:spcBef>
            </a:pPr>
            <a:r>
              <a:rPr lang="en-US" altLang="en-US" sz="4400" dirty="0" smtClean="0">
                <a:solidFill>
                  <a:schemeClr val="tx1"/>
                </a:solidFill>
                <a:latin typeface="EMprint" panose="020B0503020204020204" pitchFamily="34" charset="0"/>
                <a:ea typeface="EMprint" panose="020B0503020204020204" pitchFamily="34" charset="0"/>
              </a:rPr>
              <a:t>of a </a:t>
            </a:r>
          </a:p>
          <a:p>
            <a:pPr algn="ctr">
              <a:spcBef>
                <a:spcPct val="0"/>
              </a:spcBef>
            </a:pPr>
            <a:r>
              <a:rPr lang="en-US" altLang="en-US" sz="4400" dirty="0" smtClean="0">
                <a:solidFill>
                  <a:srgbClr val="00B050"/>
                </a:solidFill>
                <a:latin typeface="EMprint" panose="020B0503020204020204" pitchFamily="34" charset="0"/>
                <a:ea typeface="EMprint" panose="020B0503020204020204" pitchFamily="34" charset="0"/>
              </a:rPr>
              <a:t>Hot Air Balloon</a:t>
            </a:r>
          </a:p>
          <a:p>
            <a:pPr algn="ctr">
              <a:spcBef>
                <a:spcPct val="0"/>
              </a:spcBef>
            </a:pPr>
            <a:endParaRPr lang="en-US" altLang="en-US" sz="4400" dirty="0">
              <a:solidFill>
                <a:srgbClr val="00B050"/>
              </a:solidFill>
              <a:latin typeface="EMprint" panose="020B0503020204020204" pitchFamily="34" charset="0"/>
              <a:ea typeface="EMprint" panose="020B0503020204020204" pitchFamily="34" charset="0"/>
            </a:endParaRPr>
          </a:p>
          <a:p>
            <a:pPr algn="ctr">
              <a:spcBef>
                <a:spcPct val="0"/>
              </a:spcBef>
            </a:pPr>
            <a:endParaRPr lang="en-US" altLang="en-US" sz="4400" dirty="0" smtClean="0">
              <a:solidFill>
                <a:srgbClr val="00B050"/>
              </a:solidFill>
              <a:latin typeface="EMprint" panose="020B0503020204020204" pitchFamily="34" charset="0"/>
              <a:ea typeface="EMprint" panose="020B0503020204020204" pitchFamily="34" charset="0"/>
            </a:endParaRPr>
          </a:p>
          <a:p>
            <a:pPr algn="ctr">
              <a:spcBef>
                <a:spcPct val="0"/>
              </a:spcBef>
            </a:pPr>
            <a:r>
              <a:rPr lang="en-US" altLang="en-US" sz="4400" dirty="0" smtClean="0">
                <a:solidFill>
                  <a:srgbClr val="00B050"/>
                </a:solidFill>
                <a:latin typeface="EMprint" panose="020B0503020204020204" pitchFamily="34" charset="0"/>
                <a:ea typeface="EMprint" panose="020B0503020204020204" pitchFamily="34" charset="0"/>
              </a:rPr>
              <a:t>     </a:t>
            </a:r>
            <a:endParaRPr lang="en-US" altLang="en-US" sz="4400" dirty="0">
              <a:solidFill>
                <a:srgbClr val="00B050"/>
              </a:solidFill>
              <a:latin typeface="EMprint" panose="020B0503020204020204" pitchFamily="34" charset="0"/>
              <a:ea typeface="EMprint" panose="020B0503020204020204" pitchFamily="34" charset="0"/>
            </a:endParaRPr>
          </a:p>
        </p:txBody>
      </p:sp>
      <p:sp>
        <p:nvSpPr>
          <p:cNvPr id="15362" name="Slide Number Placeholder 3"/>
          <p:cNvSpPr>
            <a:spLocks noGrp="1"/>
          </p:cNvSpPr>
          <p:nvPr>
            <p:ph type="sldNum" sz="quarter" idx="10"/>
          </p:nvPr>
        </p:nvSpPr>
        <p:spPr bwMode="auto">
          <a:xfrm>
            <a:off x="457200" y="6356350"/>
            <a:ext cx="2133600" cy="365125"/>
          </a:xfrm>
          <a:ln>
            <a:miter lim="800000"/>
            <a:headEnd/>
            <a:tailEnd/>
          </a:ln>
        </p:spPr>
        <p:txBody>
          <a:bodyPr rtlCol="0"/>
          <a:lstStyle/>
          <a:p>
            <a:pPr>
              <a:defRPr/>
            </a:pPr>
            <a:endParaRPr lang="en-US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  <a:p>
            <a:pPr>
              <a:defRPr/>
            </a:pPr>
            <a:endParaRPr lang="en-US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4099" name="Rectangle 2"/>
          <p:cNvSpPr>
            <a:spLocks noChangeArrowheads="1"/>
          </p:cNvSpPr>
          <p:nvPr/>
        </p:nvSpPr>
        <p:spPr bwMode="auto">
          <a:xfrm>
            <a:off x="914401" y="4262323"/>
            <a:ext cx="3200400" cy="1605568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square" tIns="25400" bIns="25400">
            <a:spAutoFit/>
          </a:bodyPr>
          <a:lstStyle/>
          <a:p>
            <a:pPr algn="ctr" eaLnBrk="0" hangingPunct="0">
              <a:defRPr/>
            </a:pPr>
            <a:r>
              <a:rPr lang="en-US" dirty="0" smtClean="0">
                <a:solidFill>
                  <a:schemeClr val="tx2"/>
                </a:solidFill>
              </a:rPr>
              <a:t>Thomas A. Badgwell</a:t>
            </a:r>
          </a:p>
          <a:p>
            <a:pPr algn="ctr" eaLnBrk="0" hangingPunct="0">
              <a:defRPr/>
            </a:pPr>
            <a:r>
              <a:rPr lang="en-US" sz="1800" dirty="0" smtClean="0">
                <a:solidFill>
                  <a:schemeClr val="tx1"/>
                </a:solidFill>
              </a:rPr>
              <a:t>Corporate Strategic Research</a:t>
            </a:r>
            <a:endParaRPr lang="en-US" sz="1800" dirty="0">
              <a:solidFill>
                <a:schemeClr val="tx1"/>
              </a:solidFill>
            </a:endParaRPr>
          </a:p>
          <a:p>
            <a:pPr algn="ctr" eaLnBrk="0" hangingPunct="0">
              <a:defRPr/>
            </a:pPr>
            <a:r>
              <a:rPr lang="en-US" sz="1800" dirty="0" smtClean="0">
                <a:solidFill>
                  <a:schemeClr val="tx1"/>
                </a:solidFill>
              </a:rPr>
              <a:t>ExxonMobil Research &amp; Engineering</a:t>
            </a:r>
            <a:endParaRPr lang="en-US" sz="1800" dirty="0">
              <a:solidFill>
                <a:schemeClr val="tx1"/>
              </a:solidFill>
            </a:endParaRPr>
          </a:p>
          <a:p>
            <a:pPr algn="ctr" eaLnBrk="0" hangingPunct="0">
              <a:spcBef>
                <a:spcPct val="50000"/>
              </a:spcBef>
              <a:defRPr/>
            </a:pPr>
            <a:r>
              <a:rPr 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August 1, 2017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6248400"/>
            <a:ext cx="2105025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2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6400800"/>
            <a:ext cx="401955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457200"/>
            <a:ext cx="4019550" cy="5498553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152399" y="762000"/>
            <a:ext cx="8882589" cy="5562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76200" y="76200"/>
            <a:ext cx="9029700" cy="461665"/>
          </a:xfrm>
          <a:prstGeom prst="rect">
            <a:avLst/>
          </a:prstGeom>
          <a:pattFill prst="pct25">
            <a:fgClr>
              <a:schemeClr val="accent1"/>
            </a:fgClr>
            <a:bgClr>
              <a:schemeClr val="bg1"/>
            </a:bgClr>
          </a:pattFill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defRPr sz="2400" b="1">
                <a:solidFill>
                  <a:srgbClr val="262626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dirty="0" smtClean="0">
                <a:solidFill>
                  <a:srgbClr val="000000"/>
                </a:solidFill>
              </a:rPr>
              <a:t>Hot Air Balloons were the first manned flying machines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76200" y="76200"/>
            <a:ext cx="9029700" cy="461665"/>
          </a:xfrm>
          <a:prstGeom prst="rect">
            <a:avLst/>
          </a:prstGeom>
          <a:pattFill prst="pct25">
            <a:fgClr>
              <a:schemeClr val="accent1"/>
            </a:fgClr>
            <a:bgClr>
              <a:schemeClr val="bg1"/>
            </a:bgClr>
          </a:pattFill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defRPr sz="2400" b="1">
                <a:solidFill>
                  <a:srgbClr val="262626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dirty="0">
                <a:solidFill>
                  <a:srgbClr val="000000"/>
                </a:solidFill>
                <a:latin typeface="EMprint" panose="020B0503020204020204" pitchFamily="34" charset="0"/>
                <a:ea typeface="EMprint" panose="020B0503020204020204" pitchFamily="34" charset="0"/>
              </a:rPr>
              <a:t>Dimensionless Hot Air Balloon </a:t>
            </a:r>
            <a:r>
              <a:rPr lang="en-US" altLang="en-US" dirty="0" smtClean="0">
                <a:solidFill>
                  <a:srgbClr val="000000"/>
                </a:solidFill>
                <a:latin typeface="EMprint" panose="020B0503020204020204" pitchFamily="34" charset="0"/>
                <a:ea typeface="EMprint" panose="020B0503020204020204" pitchFamily="34" charset="0"/>
              </a:rPr>
              <a:t>Model: Takeoff Condition</a:t>
            </a:r>
            <a:endParaRPr lang="en-US" altLang="en-US" dirty="0">
              <a:solidFill>
                <a:srgbClr val="000000"/>
              </a:solidFill>
              <a:latin typeface="EMprint" panose="020B0503020204020204" pitchFamily="34" charset="0"/>
              <a:ea typeface="EMprint" panose="020B0503020204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800" y="838200"/>
            <a:ext cx="7399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dirty="0" smtClean="0">
                <a:latin typeface="EMprint" panose="020B0503020204020204" pitchFamily="34" charset="0"/>
                <a:ea typeface="EMprint" panose="020B0503020204020204" pitchFamily="34" charset="0"/>
              </a:rPr>
              <a:t>From the vertical force balance, the condition for takeoff is: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66254" y="2799326"/>
                <a:ext cx="1573829" cy="6163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𝛼𝜇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sz="1800" b="0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18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en-US" sz="1800" b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sz="1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lang="en-US" sz="18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254" y="2799326"/>
                <a:ext cx="1573829" cy="616387"/>
              </a:xfrm>
              <a:prstGeom prst="rect">
                <a:avLst/>
              </a:prstGeom>
              <a:blipFill rotWithShape="0">
                <a:blip r:embed="rId2"/>
                <a:stretch>
                  <a:fillRect b="-9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460617" y="1486050"/>
                <a:ext cx="1785104" cy="7177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𝜉</m:t>
                          </m:r>
                        </m:num>
                        <m:den>
                          <m: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b="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p>
                              <m:r>
                                <a:rPr lang="en-US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𝜉</m:t>
                          </m:r>
                        </m:num>
                        <m:den>
                          <m: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den>
                      </m:f>
                      <m: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617" y="1486050"/>
                <a:ext cx="1785104" cy="71776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2445961" y="1676400"/>
                <a:ext cx="955005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5961" y="1676400"/>
                <a:ext cx="955005" cy="40011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90485" y="3969643"/>
                <a:ext cx="1077987" cy="4850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8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800" b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∝</m:t>
                          </m:r>
                        </m:num>
                        <m:den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∝−1</m:t>
                          </m:r>
                        </m:den>
                      </m:f>
                    </m:oMath>
                  </m:oMathPara>
                </a14:m>
                <a:endParaRPr lang="en-US" sz="18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485" y="3969643"/>
                <a:ext cx="1077987" cy="485069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1971984" y="408538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dirty="0" smtClean="0">
                <a:latin typeface="EMprint" panose="020B0503020204020204" pitchFamily="34" charset="0"/>
                <a:ea typeface="EMprint" panose="020B0503020204020204" pitchFamily="34" charset="0"/>
              </a:rPr>
              <a:t>for takeoff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90485" y="4876800"/>
            <a:ext cx="1600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dirty="0" smtClean="0">
                <a:latin typeface="EMprint" panose="020B0503020204020204" pitchFamily="34" charset="0"/>
                <a:ea typeface="EMprint" panose="020B0503020204020204" pitchFamily="34" charset="0"/>
              </a:rPr>
              <a:t>Implication is:</a:t>
            </a:r>
            <a:endParaRPr lang="en-US" sz="1800" b="0" dirty="0">
              <a:latin typeface="EMprint" panose="020B0503020204020204" pitchFamily="34" charset="0"/>
              <a:ea typeface="EMprint" panose="020B0503020204020204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73403" y="1676400"/>
            <a:ext cx="5659965" cy="428202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669605" y="5556343"/>
                <a:ext cx="63158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r>
                        <a:rPr lang="en-US" sz="18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800" b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8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605" y="5556343"/>
                <a:ext cx="631583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5825" r="-8738" b="-10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1547038" y="5540953"/>
                <a:ext cx="27251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038" y="5540953"/>
                <a:ext cx="272510" cy="307777"/>
              </a:xfrm>
              <a:prstGeom prst="rect">
                <a:avLst/>
              </a:prstGeom>
              <a:blipFill rotWithShape="0">
                <a:blip r:embed="rId8"/>
                <a:stretch>
                  <a:fillRect l="-13636" r="-15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2067260" y="5534927"/>
                <a:ext cx="1047082" cy="2984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sz="18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8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  <m:r>
                        <a:rPr lang="en-US" sz="1800" b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en-US" sz="1800" b="0" i="1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8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sz="18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7260" y="5534927"/>
                <a:ext cx="1047082" cy="298415"/>
              </a:xfrm>
              <a:prstGeom prst="rect">
                <a:avLst/>
              </a:prstGeom>
              <a:blipFill rotWithShape="0">
                <a:blip r:embed="rId9"/>
                <a:stretch>
                  <a:fillRect l="-5233" r="-2326" b="-20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4298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52399" y="762000"/>
            <a:ext cx="8882589" cy="5638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76200" y="76200"/>
            <a:ext cx="9029700" cy="461665"/>
          </a:xfrm>
          <a:prstGeom prst="rect">
            <a:avLst/>
          </a:prstGeom>
          <a:pattFill prst="pct25">
            <a:fgClr>
              <a:schemeClr val="accent1"/>
            </a:fgClr>
            <a:bgClr>
              <a:schemeClr val="bg1"/>
            </a:bgClr>
          </a:pattFill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defRPr sz="2400" b="1">
                <a:solidFill>
                  <a:srgbClr val="262626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dirty="0" smtClean="0">
                <a:solidFill>
                  <a:srgbClr val="000000"/>
                </a:solidFill>
              </a:rPr>
              <a:t>Hot Air Balloons were the first manned flying machines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97221" y="43879"/>
            <a:ext cx="9029700" cy="461665"/>
          </a:xfrm>
          <a:prstGeom prst="rect">
            <a:avLst/>
          </a:prstGeom>
          <a:pattFill prst="pct25">
            <a:fgClr>
              <a:schemeClr val="accent1"/>
            </a:fgClr>
            <a:bgClr>
              <a:schemeClr val="bg1"/>
            </a:bgClr>
          </a:pattFill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defRPr sz="2400" b="1">
                <a:solidFill>
                  <a:srgbClr val="262626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dirty="0" smtClean="0">
                <a:solidFill>
                  <a:srgbClr val="000000"/>
                </a:solidFill>
                <a:latin typeface="EMprint" panose="020B0503020204020204" pitchFamily="34" charset="0"/>
                <a:ea typeface="EMprint" panose="020B0503020204020204" pitchFamily="34" charset="0"/>
              </a:rPr>
              <a:t>Example: AX7-77 Balloon Model Parameters</a:t>
            </a:r>
            <a:endParaRPr lang="en-US" altLang="en-US" dirty="0">
              <a:solidFill>
                <a:srgbClr val="000000"/>
              </a:solidFill>
              <a:latin typeface="EMprint" panose="020B0503020204020204" pitchFamily="34" charset="0"/>
              <a:ea typeface="EMprint" panose="020B0503020204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800" y="1066800"/>
            <a:ext cx="7399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dirty="0" smtClean="0">
                <a:latin typeface="EMprint" panose="020B0503020204020204" pitchFamily="34" charset="0"/>
                <a:ea typeface="EMprint" panose="020B0503020204020204" pitchFamily="34" charset="0"/>
              </a:rPr>
              <a:t>The takeoff takes place at STP (15 degC and 1 </a:t>
            </a:r>
            <a:r>
              <a:rPr lang="en-US" sz="1800" b="0" dirty="0" err="1" smtClean="0">
                <a:latin typeface="EMprint" panose="020B0503020204020204" pitchFamily="34" charset="0"/>
                <a:ea typeface="EMprint" panose="020B0503020204020204" pitchFamily="34" charset="0"/>
              </a:rPr>
              <a:t>atm</a:t>
            </a:r>
            <a:r>
              <a:rPr lang="en-US" sz="1800" b="0" dirty="0" smtClean="0">
                <a:latin typeface="EMprint" panose="020B0503020204020204" pitchFamily="34" charset="0"/>
                <a:ea typeface="EMprint" panose="020B0503020204020204" pitchFamily="34" charset="0"/>
              </a:rPr>
              <a:t>):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381000" y="1524000"/>
                <a:ext cx="2960361" cy="6284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=1.225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𝑘𝑔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b="0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1524000"/>
                <a:ext cx="2960361" cy="62844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57200" y="2211407"/>
                <a:ext cx="118051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 =5.098</m:t>
                      </m:r>
                    </m:oMath>
                  </m:oMathPara>
                </a14:m>
                <a:endParaRPr lang="en-US" b="0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2211407"/>
                <a:ext cx="1180516" cy="307777"/>
              </a:xfrm>
              <a:prstGeom prst="rect">
                <a:avLst/>
              </a:prstGeom>
              <a:blipFill rotWithShape="0">
                <a:blip r:embed="rId3"/>
                <a:stretch>
                  <a:fillRect l="-2577" r="-4124"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304799" y="2667000"/>
            <a:ext cx="7399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dirty="0" smtClean="0">
                <a:latin typeface="EMprint" panose="020B0503020204020204" pitchFamily="34" charset="0"/>
                <a:ea typeface="EMprint" panose="020B0503020204020204" pitchFamily="34" charset="0"/>
              </a:rPr>
              <a:t>The conditions at takeoff are: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57200" y="3080198"/>
                <a:ext cx="1756699" cy="4160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∝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∝−1</m:t>
                        </m:r>
                      </m:den>
                    </m:f>
                  </m:oMath>
                </a14:m>
                <a:r>
                  <a:rPr lang="en-US" b="0" dirty="0" smtClean="0">
                    <a:solidFill>
                      <a:schemeClr val="tx1"/>
                    </a:solidFill>
                  </a:rPr>
                  <a:t> = 1.244</a:t>
                </a:r>
                <a:endParaRPr lang="en-US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3080198"/>
                <a:ext cx="1756699" cy="416011"/>
              </a:xfrm>
              <a:prstGeom prst="rect">
                <a:avLst/>
              </a:prstGeom>
              <a:blipFill rotWithShape="0">
                <a:blip r:embed="rId4"/>
                <a:stretch>
                  <a:fillRect l="-5208" t="-7246" r="-7986" b="-2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642453" y="3143839"/>
                <a:ext cx="27251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2453" y="3143839"/>
                <a:ext cx="272510" cy="307777"/>
              </a:xfrm>
              <a:prstGeom prst="rect">
                <a:avLst/>
              </a:prstGeom>
              <a:blipFill rotWithShape="0">
                <a:blip r:embed="rId5"/>
                <a:stretch>
                  <a:fillRect l="-13333" r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545011" y="3143839"/>
                <a:ext cx="298812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=3.58.5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𝐾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=85.3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𝑑𝑒𝑔𝐶</m:t>
                      </m:r>
                    </m:oMath>
                  </m:oMathPara>
                </a14:m>
                <a:endParaRPr lang="en-US" b="0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5011" y="3143839"/>
                <a:ext cx="2988126" cy="307777"/>
              </a:xfrm>
              <a:prstGeom prst="rect">
                <a:avLst/>
              </a:prstGeom>
              <a:blipFill rotWithShape="0">
                <a:blip r:embed="rId6"/>
                <a:stretch>
                  <a:fillRect r="-2245" b="-3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81000" y="3629233"/>
                <a:ext cx="3077894" cy="62844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=0.9848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𝑘𝑔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b="0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3629233"/>
                <a:ext cx="3077894" cy="62844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381000" y="4369236"/>
                <a:ext cx="239770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=2140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𝑘𝑔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b="0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4369236"/>
                <a:ext cx="2397708" cy="307777"/>
              </a:xfrm>
              <a:prstGeom prst="rect">
                <a:avLst/>
              </a:prstGeom>
              <a:blipFill rotWithShape="0">
                <a:blip r:embed="rId8"/>
                <a:stretch>
                  <a:fillRect l="-1018" r="-763" b="-3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2914963" y="4369236"/>
                <a:ext cx="27251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4963" y="4369236"/>
                <a:ext cx="272510" cy="307777"/>
              </a:xfrm>
              <a:prstGeom prst="rect">
                <a:avLst/>
              </a:prstGeom>
              <a:blipFill rotWithShape="0">
                <a:blip r:embed="rId9"/>
                <a:stretch>
                  <a:fillRect l="-13333" r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3545011" y="4323069"/>
                <a:ext cx="3147336" cy="4237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=2671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𝑘𝑔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5011" y="4323069"/>
                <a:ext cx="3147336" cy="423770"/>
              </a:xfrm>
              <a:prstGeom prst="rect">
                <a:avLst/>
              </a:prstGeom>
              <a:blipFill rotWithShape="0">
                <a:blip r:embed="rId10"/>
                <a:stretch>
                  <a:fillRect b="-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370179" y="4953000"/>
                <a:ext cx="2468625" cy="3314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</m:t>
                      </m:r>
                      <m:sSub>
                        <m:sSubPr>
                          <m:ctrlPr>
                            <a:rPr lang="en-US" b="0" i="1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=0.1961</m:t>
                      </m:r>
                    </m:oMath>
                  </m:oMathPara>
                </a14:m>
                <a:endParaRPr lang="en-US" b="0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179" y="4953000"/>
                <a:ext cx="2468625" cy="331437"/>
              </a:xfrm>
              <a:prstGeom prst="rect">
                <a:avLst/>
              </a:prstGeom>
              <a:blipFill rotWithShape="0">
                <a:blip r:embed="rId11"/>
                <a:stretch>
                  <a:fillRect l="-1975" r="-1728" b="-259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304798" y="5525362"/>
                <a:ext cx="73999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800" b="0" dirty="0" smtClean="0">
                    <a:latin typeface="EMprint" panose="020B0503020204020204" pitchFamily="34" charset="0"/>
                    <a:ea typeface="EMprint" panose="020B0503020204020204" pitchFamily="34" charset="0"/>
                  </a:rPr>
                  <a:t>We choose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EMprint" panose="020B0503020204020204" pitchFamily="34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EMprint" panose="020B0503020204020204" pitchFamily="34" charset="0"/>
                          </a:rPr>
                          <m:t>h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EMprint" panose="020B0503020204020204" pitchFamily="34" charset="0"/>
                          </a:rPr>
                          <m:t>𝑟</m:t>
                        </m:r>
                      </m:sub>
                    </m:sSub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EMprint" panose="020B0503020204020204" pitchFamily="34" charset="0"/>
                      </a:rPr>
                      <m:t>=1000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EMprint" panose="020B0503020204020204" pitchFamily="34" charset="0"/>
                      </a:rPr>
                      <m:t>𝑚</m:t>
                    </m:r>
                  </m:oMath>
                </a14:m>
                <a:r>
                  <a:rPr lang="en-US" sz="1800" b="0" dirty="0" smtClean="0">
                    <a:solidFill>
                      <a:schemeClr val="tx1"/>
                    </a:solidFill>
                    <a:latin typeface="EMprint" panose="020B0503020204020204" pitchFamily="34" charset="0"/>
                    <a:ea typeface="EMprint" panose="020B0503020204020204" pitchFamily="34" charset="0"/>
                  </a:rPr>
                  <a:t>:</a:t>
                </a: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798" y="5525362"/>
                <a:ext cx="7399929" cy="369332"/>
              </a:xfrm>
              <a:prstGeom prst="rect">
                <a:avLst/>
              </a:prstGeom>
              <a:blipFill rotWithShape="0">
                <a:blip r:embed="rId12"/>
                <a:stretch>
                  <a:fillRect l="-659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3341361" y="5396991"/>
                <a:ext cx="2191754" cy="6365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sSub>
                            <m:sSubPr>
                              <m:ctrlPr>
                                <a:rPr lang="en-US" b="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=0.02255</m:t>
                      </m:r>
                    </m:oMath>
                  </m:oMathPara>
                </a14:m>
                <a:endParaRPr lang="en-US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1361" y="5396991"/>
                <a:ext cx="2191754" cy="636585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8617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52399" y="685800"/>
            <a:ext cx="8882589" cy="5791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76200" y="76200"/>
            <a:ext cx="9029700" cy="461665"/>
          </a:xfrm>
          <a:prstGeom prst="rect">
            <a:avLst/>
          </a:prstGeom>
          <a:pattFill prst="pct25">
            <a:fgClr>
              <a:schemeClr val="accent1"/>
            </a:fgClr>
            <a:bgClr>
              <a:schemeClr val="bg1"/>
            </a:bgClr>
          </a:pattFill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defRPr sz="2400" b="1">
                <a:solidFill>
                  <a:srgbClr val="262626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dirty="0" smtClean="0">
                <a:solidFill>
                  <a:srgbClr val="000000"/>
                </a:solidFill>
              </a:rPr>
              <a:t>Hot Air Balloons were the first manned flying machines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97221" y="43879"/>
            <a:ext cx="9029700" cy="461665"/>
          </a:xfrm>
          <a:prstGeom prst="rect">
            <a:avLst/>
          </a:prstGeom>
          <a:pattFill prst="pct25">
            <a:fgClr>
              <a:schemeClr val="accent1"/>
            </a:fgClr>
            <a:bgClr>
              <a:schemeClr val="bg1"/>
            </a:bgClr>
          </a:pattFill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defRPr sz="2400" b="1">
                <a:solidFill>
                  <a:srgbClr val="262626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dirty="0" smtClean="0">
                <a:solidFill>
                  <a:srgbClr val="000000"/>
                </a:solidFill>
                <a:latin typeface="EMprint" panose="020B0503020204020204" pitchFamily="34" charset="0"/>
                <a:ea typeface="EMprint" panose="020B0503020204020204" pitchFamily="34" charset="0"/>
              </a:rPr>
              <a:t>Example: AX7-77 Balloon Model Parameters</a:t>
            </a:r>
            <a:endParaRPr lang="en-US" altLang="en-US" dirty="0">
              <a:solidFill>
                <a:srgbClr val="000000"/>
              </a:solidFill>
              <a:latin typeface="EMprint" panose="020B0503020204020204" pitchFamily="34" charset="0"/>
              <a:ea typeface="EMprint" panose="020B0503020204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70751" y="729711"/>
                <a:ext cx="73999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800" b="0" dirty="0" smtClean="0">
                    <a:latin typeface="EMprint" panose="020B0503020204020204" pitchFamily="34" charset="0"/>
                    <a:ea typeface="EMprint" panose="020B0503020204020204" pitchFamily="34" charset="0"/>
                  </a:rPr>
                  <a:t>To calculate the parameter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sz="1800" b="0" dirty="0" smtClean="0">
                    <a:latin typeface="EMprint" panose="020B0503020204020204" pitchFamily="34" charset="0"/>
                    <a:ea typeface="EMprint" panose="020B0503020204020204" pitchFamily="34" charset="0"/>
                  </a:rPr>
                  <a:t>, assume a free-fall velocity of -15 m/s: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751" y="729711"/>
                <a:ext cx="7399929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659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380999" y="1160158"/>
                <a:ext cx="2551019" cy="8310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num>
                        <m:den>
                          <m:f>
                            <m:fPr>
                              <m:ctrlPr>
                                <a:rPr lang="en-US" b="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lang="en-US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𝜉</m:t>
                              </m:r>
                            </m:num>
                            <m:den>
                              <m:r>
                                <a:rPr lang="en-US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den>
                          </m:f>
                          <m:d>
                            <m:dPr>
                              <m:begChr m:val="|"/>
                              <m:endChr m:val="|"/>
                              <m:ctrlPr>
                                <a:rPr lang="en-US" b="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𝜉</m:t>
                                  </m:r>
                                </m:num>
                                <m:den>
                                  <m:r>
                                    <a:rPr lang="en-US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𝜏</m:t>
                                  </m:r>
                                </m:den>
                              </m:f>
                            </m:e>
                          </m:d>
                        </m:den>
                      </m:f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=8.544</m:t>
                      </m:r>
                    </m:oMath>
                  </m:oMathPara>
                </a14:m>
                <a:endParaRPr lang="en-US" b="0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999" y="1160158"/>
                <a:ext cx="2551019" cy="83106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380999" y="2730934"/>
                <a:ext cx="2288511" cy="8254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f>
                            <m:f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b="0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</m:den>
                          </m:f>
                        </m:den>
                      </m:f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=0.01683</m:t>
                      </m:r>
                    </m:oMath>
                  </m:oMathPara>
                </a14:m>
                <a:endParaRPr lang="en-US" b="0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999" y="2730934"/>
                <a:ext cx="2288511" cy="82548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270750" y="2047976"/>
                <a:ext cx="739992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800" b="0" dirty="0" smtClean="0">
                    <a:latin typeface="EMprint" panose="020B0503020204020204" pitchFamily="34" charset="0"/>
                    <a:ea typeface="EMprint" panose="020B0503020204020204" pitchFamily="34" charset="0"/>
                  </a:rPr>
                  <a:t>To calculate the parameter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sz="1800" b="0" dirty="0" smtClean="0">
                    <a:latin typeface="EMprint" panose="020B0503020204020204" pitchFamily="34" charset="0"/>
                    <a:ea typeface="EMprint" panose="020B0503020204020204" pitchFamily="34" charset="0"/>
                  </a:rPr>
                  <a:t>, assume that it takes 10 minutes for the envelope to cool off 95% of the way to ambient temperature:</a:t>
                </a: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750" y="2047976"/>
                <a:ext cx="7399929" cy="646331"/>
              </a:xfrm>
              <a:prstGeom prst="rect">
                <a:avLst/>
              </a:prstGeom>
              <a:blipFill rotWithShape="0">
                <a:blip r:embed="rId5"/>
                <a:stretch>
                  <a:fillRect l="-659" t="-5660" r="-329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270749" y="3536536"/>
                <a:ext cx="739992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800" b="0" dirty="0" smtClean="0">
                    <a:latin typeface="EMprint" panose="020B0503020204020204" pitchFamily="34" charset="0"/>
                    <a:ea typeface="EMprint" panose="020B0503020204020204" pitchFamily="34" charset="0"/>
                  </a:rPr>
                  <a:t>To calculate the scale factor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>
                            <a:latin typeface="Cambria Math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18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sz="1800" b="0" dirty="0" smtClean="0">
                    <a:latin typeface="EMprint" panose="020B0503020204020204" pitchFamily="34" charset="0"/>
                    <a:ea typeface="EMprint" panose="020B0503020204020204" pitchFamily="34" charset="0"/>
                  </a:rPr>
                  <a:t>, assume that the fuel valve is set to 20% at takeoff:</a:t>
                </a: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749" y="3536536"/>
                <a:ext cx="7399929" cy="646331"/>
              </a:xfrm>
              <a:prstGeom prst="rect">
                <a:avLst/>
              </a:prstGeom>
              <a:blipFill rotWithShape="0">
                <a:blip r:embed="rId6"/>
                <a:stretch>
                  <a:fillRect l="-659" t="-4717" r="-988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270749" y="4213979"/>
                <a:ext cx="218527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800" b="0" dirty="0" smtClean="0">
                    <a:solidFill>
                      <a:schemeClr val="tx1"/>
                    </a:solidFill>
                  </a:rPr>
                  <a:t>0 </a:t>
                </a:r>
                <a14:m>
                  <m:oMath xmlns:m="http://schemas.openxmlformats.org/officeDocument/2006/math">
                    <m:r>
                      <a:rPr lang="en-US" sz="18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d>
                      <m:dPr>
                        <m:ctrlPr>
                          <a:rPr lang="en-US" sz="1800" b="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b="0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18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8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1800" b="0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18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e>
                    </m:d>
                    <m:r>
                      <a:rPr lang="en-US" sz="18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sz="18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l-GR" sz="18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Γ</m:t>
                    </m:r>
                  </m:oMath>
                </a14:m>
                <a:endParaRPr lang="en-US" sz="1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749" y="4213979"/>
                <a:ext cx="2185278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2228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2649983" y="4243982"/>
                <a:ext cx="27251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9983" y="4243982"/>
                <a:ext cx="272510" cy="307777"/>
              </a:xfrm>
              <a:prstGeom prst="rect">
                <a:avLst/>
              </a:prstGeom>
              <a:blipFill rotWithShape="0">
                <a:blip r:embed="rId8"/>
                <a:stretch>
                  <a:fillRect l="-13636" r="-15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3116449" y="4209838"/>
                <a:ext cx="1582484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=4870%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6449" y="4209838"/>
                <a:ext cx="1582484" cy="400110"/>
              </a:xfrm>
              <a:prstGeom prst="rect">
                <a:avLst/>
              </a:prstGeom>
              <a:blipFill rotWithShape="0">
                <a:blip r:embed="rId9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270748" y="4701930"/>
                <a:ext cx="7399929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800" b="0" dirty="0" smtClean="0">
                    <a:latin typeface="EMprint" panose="020B0503020204020204" pitchFamily="34" charset="0"/>
                    <a:ea typeface="EMprint" panose="020B0503020204020204" pitchFamily="34" charset="0"/>
                  </a:rPr>
                  <a:t>To calculate the scale factor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>
                            <a:latin typeface="Cambria Math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8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sz="1800" b="0" dirty="0" smtClean="0">
                    <a:latin typeface="EMprint" panose="020B0503020204020204" pitchFamily="34" charset="0"/>
                    <a:ea typeface="EMprint" panose="020B0503020204020204" pitchFamily="34" charset="0"/>
                  </a:rPr>
                  <a:t>, assume that with the fuel valve stuck wide open (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ea typeface="EMprint" panose="020B0503020204020204" pitchFamily="34" charset="0"/>
                      </a:rPr>
                      <m:t>𝑓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EMprint" panose="020B0503020204020204" pitchFamily="34" charset="0"/>
                      </a:rPr>
                      <m:t>=100%</m:t>
                    </m:r>
                  </m:oMath>
                </a14:m>
                <a:r>
                  <a:rPr lang="en-US" sz="1800" b="0" dirty="0" smtClean="0">
                    <a:latin typeface="EMprint" panose="020B0503020204020204" pitchFamily="34" charset="0"/>
                    <a:ea typeface="EMprint" panose="020B0503020204020204" pitchFamily="34" charset="0"/>
                  </a:rPr>
                  <a:t>) the balloon can still stay on the ground if the vent valve is full open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b="0" i="0" smtClean="0">
                        <a:latin typeface="Cambria Math" panose="02040503050406030204" pitchFamily="18" charset="0"/>
                        <a:ea typeface="EMprint" panose="020B0503020204020204" pitchFamily="34" charset="0"/>
                      </a:rPr>
                      <m:t>p</m:t>
                    </m:r>
                    <m:r>
                      <a:rPr lang="en-US" sz="1800" b="0" i="1">
                        <a:latin typeface="Cambria Math" panose="02040503050406030204" pitchFamily="18" charset="0"/>
                        <a:ea typeface="EMprint" panose="020B0503020204020204" pitchFamily="34" charset="0"/>
                      </a:rPr>
                      <m:t>=100%</m:t>
                    </m:r>
                  </m:oMath>
                </a14:m>
                <a:r>
                  <a:rPr lang="en-US" sz="1800" b="0" dirty="0" smtClean="0">
                    <a:latin typeface="EMprint" panose="020B0503020204020204" pitchFamily="34" charset="0"/>
                    <a:ea typeface="EMprint" panose="020B0503020204020204" pitchFamily="34" charset="0"/>
                  </a:rPr>
                  <a:t>):</a:t>
                </a: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748" y="4701930"/>
                <a:ext cx="7399929" cy="923330"/>
              </a:xfrm>
              <a:prstGeom prst="rect">
                <a:avLst/>
              </a:prstGeom>
              <a:blipFill rotWithShape="0">
                <a:blip r:embed="rId10"/>
                <a:stretch>
                  <a:fillRect l="-659" t="-3289" r="-82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270748" y="5774991"/>
                <a:ext cx="279204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800" b="0" dirty="0" smtClean="0">
                    <a:solidFill>
                      <a:schemeClr val="tx1"/>
                    </a:solidFill>
                  </a:rPr>
                  <a:t>0 </a:t>
                </a:r>
                <a14:m>
                  <m:oMath xmlns:m="http://schemas.openxmlformats.org/officeDocument/2006/math">
                    <m:r>
                      <a:rPr lang="en-US" sz="18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d>
                      <m:dPr>
                        <m:ctrlPr>
                          <a:rPr lang="en-US" sz="1800" b="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b="0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18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8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1800" b="0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18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e>
                    </m:d>
                    <m:d>
                      <m:dPr>
                        <m:ctrlPr>
                          <a:rPr lang="en-US" sz="1800" b="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18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  <m:r>
                          <a:rPr lang="en-US" sz="18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l-GR" sz="18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Λ</m:t>
                        </m:r>
                      </m:e>
                    </m:d>
                    <m:r>
                      <a:rPr lang="en-US" sz="18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l-GR" sz="18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Γ</m:t>
                    </m:r>
                  </m:oMath>
                </a14:m>
                <a:endParaRPr lang="en-US" sz="1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748" y="5774991"/>
                <a:ext cx="2792046" cy="369332"/>
              </a:xfrm>
              <a:prstGeom prst="rect">
                <a:avLst/>
              </a:prstGeom>
              <a:blipFill rotWithShape="0">
                <a:blip r:embed="rId11"/>
                <a:stretch>
                  <a:fillRect l="-1747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3286125" y="5774991"/>
                <a:ext cx="27251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6125" y="5774991"/>
                <a:ext cx="272510" cy="307777"/>
              </a:xfrm>
              <a:prstGeom prst="rect">
                <a:avLst/>
              </a:prstGeom>
              <a:blipFill rotWithShape="0">
                <a:blip r:embed="rId12"/>
                <a:stretch>
                  <a:fillRect l="-13333" r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/>
              <p:cNvSpPr/>
              <p:nvPr/>
            </p:nvSpPr>
            <p:spPr>
              <a:xfrm>
                <a:off x="3657600" y="5717242"/>
                <a:ext cx="1624163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=1485%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600" y="5717242"/>
                <a:ext cx="1624163" cy="400110"/>
              </a:xfrm>
              <a:prstGeom prst="rect">
                <a:avLst/>
              </a:prstGeom>
              <a:blipFill rotWithShape="0">
                <a:blip r:embed="rId13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5702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2399" y="762000"/>
            <a:ext cx="8882589" cy="5562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76200" y="76200"/>
            <a:ext cx="9029700" cy="461665"/>
          </a:xfrm>
          <a:prstGeom prst="rect">
            <a:avLst/>
          </a:prstGeom>
          <a:pattFill prst="pct25">
            <a:fgClr>
              <a:schemeClr val="accent1"/>
            </a:fgClr>
            <a:bgClr>
              <a:schemeClr val="bg1"/>
            </a:bgClr>
          </a:pattFill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defRPr sz="2400" b="1">
                <a:solidFill>
                  <a:srgbClr val="262626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dirty="0" smtClean="0">
                <a:solidFill>
                  <a:srgbClr val="000000"/>
                </a:solidFill>
              </a:rPr>
              <a:t>Hot Air Balloons were the first manned flying machines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97221" y="43879"/>
            <a:ext cx="9029700" cy="461665"/>
          </a:xfrm>
          <a:prstGeom prst="rect">
            <a:avLst/>
          </a:prstGeom>
          <a:pattFill prst="pct25">
            <a:fgClr>
              <a:schemeClr val="accent1"/>
            </a:fgClr>
            <a:bgClr>
              <a:schemeClr val="bg1"/>
            </a:bgClr>
          </a:pattFill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defRPr sz="2400" b="1">
                <a:solidFill>
                  <a:srgbClr val="262626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dirty="0" smtClean="0">
                <a:solidFill>
                  <a:srgbClr val="000000"/>
                </a:solidFill>
                <a:latin typeface="EMprint" panose="020B0503020204020204" pitchFamily="34" charset="0"/>
                <a:ea typeface="EMprint" panose="020B0503020204020204" pitchFamily="34" charset="0"/>
              </a:rPr>
              <a:t>Example: AX7-77 Balloon</a:t>
            </a:r>
            <a:endParaRPr lang="en-US" altLang="en-US" dirty="0">
              <a:solidFill>
                <a:srgbClr val="000000"/>
              </a:solidFill>
              <a:latin typeface="EMprint" panose="020B0503020204020204" pitchFamily="34" charset="0"/>
              <a:ea typeface="EMprint" panose="020B0503020204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800" y="1066800"/>
            <a:ext cx="7399929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dirty="0" smtClean="0">
                <a:latin typeface="EMprint" panose="020B0503020204020204" pitchFamily="34" charset="0"/>
                <a:ea typeface="EMprint" panose="020B0503020204020204" pitchFamily="34" charset="0"/>
              </a:rPr>
              <a:t>As an example, let’s simulate the flight of a AX7-77 balloon from Head Balloons, Inc. [2]:</a:t>
            </a:r>
          </a:p>
          <a:p>
            <a:endParaRPr lang="en-US" sz="1800" b="0" dirty="0" smtClean="0">
              <a:latin typeface="EMprint" panose="020B0503020204020204" pitchFamily="34" charset="0"/>
              <a:ea typeface="EMprint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dirty="0" smtClean="0">
                <a:latin typeface="EMprint" panose="020B0503020204020204" pitchFamily="34" charset="0"/>
                <a:ea typeface="EMprint" panose="020B0503020204020204" pitchFamily="34" charset="0"/>
              </a:rPr>
              <a:t>Carries pilot and two passengers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dirty="0" smtClean="0">
                <a:latin typeface="EMprint" panose="020B0503020204020204" pitchFamily="34" charset="0"/>
                <a:ea typeface="EMprint" panose="020B0503020204020204" pitchFamily="34" charset="0"/>
              </a:rPr>
              <a:t>Envelope volume is 77,000 ft</a:t>
            </a:r>
            <a:r>
              <a:rPr lang="en-US" sz="1800" b="0" baseline="30000" dirty="0" smtClean="0">
                <a:latin typeface="EMprint" panose="020B0503020204020204" pitchFamily="34" charset="0"/>
                <a:ea typeface="EMprint" panose="020B0503020204020204" pitchFamily="34" charset="0"/>
              </a:rPr>
              <a:t>3</a:t>
            </a:r>
            <a:r>
              <a:rPr lang="en-US" sz="1800" b="0" dirty="0" smtClean="0">
                <a:latin typeface="EMprint" panose="020B0503020204020204" pitchFamily="34" charset="0"/>
                <a:ea typeface="EMprint" panose="020B0503020204020204" pitchFamily="34" charset="0"/>
              </a:rPr>
              <a:t> or 2180 m</a:t>
            </a:r>
            <a:r>
              <a:rPr lang="en-US" sz="1800" b="0" baseline="30000" dirty="0" smtClean="0">
                <a:latin typeface="EMprint" panose="020B0503020204020204" pitchFamily="34" charset="0"/>
                <a:ea typeface="EMprint" panose="020B0503020204020204" pitchFamily="34" charset="0"/>
              </a:rPr>
              <a:t>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dirty="0" smtClean="0">
                <a:latin typeface="EMprint" panose="020B0503020204020204" pitchFamily="34" charset="0"/>
                <a:ea typeface="EMprint" panose="020B0503020204020204" pitchFamily="34" charset="0"/>
              </a:rPr>
              <a:t>Maximum </a:t>
            </a:r>
            <a:r>
              <a:rPr lang="en-US" sz="1800" b="0" dirty="0">
                <a:latin typeface="EMprint" panose="020B0503020204020204" pitchFamily="34" charset="0"/>
                <a:ea typeface="EMprint" panose="020B0503020204020204" pitchFamily="34" charset="0"/>
              </a:rPr>
              <a:t>e</a:t>
            </a:r>
            <a:r>
              <a:rPr lang="en-US" sz="1800" b="0" dirty="0" smtClean="0">
                <a:latin typeface="EMprint" panose="020B0503020204020204" pitchFamily="34" charset="0"/>
                <a:ea typeface="EMprint" panose="020B0503020204020204" pitchFamily="34" charset="0"/>
              </a:rPr>
              <a:t>nvelope temperature is 120 degC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dirty="0" smtClean="0">
                <a:latin typeface="EMprint" panose="020B0503020204020204" pitchFamily="34" charset="0"/>
                <a:ea typeface="EMprint" panose="020B0503020204020204" pitchFamily="34" charset="0"/>
              </a:rPr>
              <a:t>Assume takeoff at STP (15 degC, 1 </a:t>
            </a:r>
            <a:r>
              <a:rPr lang="en-US" sz="1800" b="0" dirty="0" err="1" smtClean="0">
                <a:latin typeface="EMprint" panose="020B0503020204020204" pitchFamily="34" charset="0"/>
                <a:ea typeface="EMprint" panose="020B0503020204020204" pitchFamily="34" charset="0"/>
              </a:rPr>
              <a:t>atm</a:t>
            </a:r>
            <a:r>
              <a:rPr lang="en-US" sz="1800" b="0" dirty="0" smtClean="0">
                <a:latin typeface="EMprint" panose="020B0503020204020204" pitchFamily="34" charset="0"/>
                <a:ea typeface="EMprint" panose="020B0503020204020204" pitchFamily="34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dirty="0" smtClean="0">
                <a:latin typeface="EMprint" panose="020B0503020204020204" pitchFamily="34" charset="0"/>
                <a:ea typeface="EMprint" panose="020B0503020204020204" pitchFamily="34" charset="0"/>
              </a:rPr>
              <a:t>Sample loading from FAA flight manual supplement: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b="0" dirty="0">
              <a:latin typeface="EMprint" panose="020B0503020204020204" pitchFamily="34" charset="0"/>
              <a:ea typeface="EMprint" panose="020B0503020204020204" pitchFamily="34" charset="0"/>
            </a:endParaRPr>
          </a:p>
          <a:p>
            <a:r>
              <a:rPr lang="en-US" sz="1800" b="0" dirty="0" smtClean="0">
                <a:latin typeface="EMprint" panose="020B0503020204020204" pitchFamily="34" charset="0"/>
                <a:ea typeface="EMprint" panose="020B0503020204020204" pitchFamily="34" charset="0"/>
              </a:rPr>
              <a:t>	Envelope			 225 </a:t>
            </a:r>
            <a:r>
              <a:rPr lang="en-US" sz="1800" b="0" dirty="0" err="1" smtClean="0">
                <a:latin typeface="EMprint" panose="020B0503020204020204" pitchFamily="34" charset="0"/>
                <a:ea typeface="EMprint" panose="020B0503020204020204" pitchFamily="34" charset="0"/>
              </a:rPr>
              <a:t>lb</a:t>
            </a:r>
            <a:endParaRPr lang="en-US" sz="1800" b="0" dirty="0" smtClean="0">
              <a:latin typeface="EMprint" panose="020B0503020204020204" pitchFamily="34" charset="0"/>
              <a:ea typeface="EMprint" panose="020B0503020204020204" pitchFamily="34" charset="0"/>
            </a:endParaRPr>
          </a:p>
          <a:p>
            <a:r>
              <a:rPr lang="en-US" sz="1800" b="0" dirty="0" smtClean="0">
                <a:latin typeface="EMprint" panose="020B0503020204020204" pitchFamily="34" charset="0"/>
                <a:ea typeface="EMprint" panose="020B0503020204020204" pitchFamily="34" charset="0"/>
              </a:rPr>
              <a:t>	Basket			 190 </a:t>
            </a:r>
            <a:r>
              <a:rPr lang="en-US" sz="1800" b="0" dirty="0" err="1" smtClean="0">
                <a:latin typeface="EMprint" panose="020B0503020204020204" pitchFamily="34" charset="0"/>
                <a:ea typeface="EMprint" panose="020B0503020204020204" pitchFamily="34" charset="0"/>
              </a:rPr>
              <a:t>lb</a:t>
            </a:r>
            <a:endParaRPr lang="en-US" sz="1800" b="0" dirty="0" smtClean="0">
              <a:latin typeface="EMprint" panose="020B0503020204020204" pitchFamily="34" charset="0"/>
              <a:ea typeface="EMprint" panose="020B0503020204020204" pitchFamily="34" charset="0"/>
            </a:endParaRPr>
          </a:p>
          <a:p>
            <a:r>
              <a:rPr lang="en-US" sz="1800" b="0" dirty="0" smtClean="0">
                <a:latin typeface="EMprint" panose="020B0503020204020204" pitchFamily="34" charset="0"/>
                <a:ea typeface="EMprint" panose="020B0503020204020204" pitchFamily="34" charset="0"/>
              </a:rPr>
              <a:t>	4x10 gallon fuel tanks	 280 </a:t>
            </a:r>
            <a:r>
              <a:rPr lang="en-US" sz="1800" b="0" dirty="0" err="1" smtClean="0">
                <a:latin typeface="EMprint" panose="020B0503020204020204" pitchFamily="34" charset="0"/>
                <a:ea typeface="EMprint" panose="020B0503020204020204" pitchFamily="34" charset="0"/>
              </a:rPr>
              <a:t>lb</a:t>
            </a:r>
            <a:endParaRPr lang="en-US" sz="1800" b="0" dirty="0" smtClean="0">
              <a:latin typeface="EMprint" panose="020B0503020204020204" pitchFamily="34" charset="0"/>
              <a:ea typeface="EMprint" panose="020B0503020204020204" pitchFamily="34" charset="0"/>
            </a:endParaRPr>
          </a:p>
          <a:p>
            <a:r>
              <a:rPr lang="en-US" sz="1800" b="0" dirty="0" smtClean="0">
                <a:latin typeface="EMprint" panose="020B0503020204020204" pitchFamily="34" charset="0"/>
                <a:ea typeface="EMprint" panose="020B0503020204020204" pitchFamily="34" charset="0"/>
              </a:rPr>
              <a:t>	Pilot			 170 </a:t>
            </a:r>
            <a:r>
              <a:rPr lang="en-US" sz="1800" b="0" dirty="0" err="1" smtClean="0">
                <a:latin typeface="EMprint" panose="020B0503020204020204" pitchFamily="34" charset="0"/>
                <a:ea typeface="EMprint" panose="020B0503020204020204" pitchFamily="34" charset="0"/>
              </a:rPr>
              <a:t>lb</a:t>
            </a:r>
            <a:endParaRPr lang="en-US" sz="1800" b="0" dirty="0" smtClean="0">
              <a:latin typeface="EMprint" panose="020B0503020204020204" pitchFamily="34" charset="0"/>
              <a:ea typeface="EMprint" panose="020B0503020204020204" pitchFamily="34" charset="0"/>
            </a:endParaRPr>
          </a:p>
          <a:p>
            <a:r>
              <a:rPr lang="en-US" sz="1800" b="0" dirty="0" smtClean="0">
                <a:latin typeface="EMprint" panose="020B0503020204020204" pitchFamily="34" charset="0"/>
                <a:ea typeface="EMprint" panose="020B0503020204020204" pitchFamily="34" charset="0"/>
              </a:rPr>
              <a:t>	Passenger #1		 125 </a:t>
            </a:r>
            <a:r>
              <a:rPr lang="en-US" sz="1800" b="0" dirty="0" err="1" smtClean="0">
                <a:latin typeface="EMprint" panose="020B0503020204020204" pitchFamily="34" charset="0"/>
                <a:ea typeface="EMprint" panose="020B0503020204020204" pitchFamily="34" charset="0"/>
              </a:rPr>
              <a:t>lb</a:t>
            </a:r>
            <a:endParaRPr lang="en-US" sz="1800" b="0" dirty="0" smtClean="0">
              <a:latin typeface="EMprint" panose="020B0503020204020204" pitchFamily="34" charset="0"/>
              <a:ea typeface="EMprint" panose="020B0503020204020204" pitchFamily="34" charset="0"/>
            </a:endParaRPr>
          </a:p>
          <a:p>
            <a:r>
              <a:rPr lang="en-US" sz="1800" b="0" dirty="0" smtClean="0">
                <a:latin typeface="EMprint" panose="020B0503020204020204" pitchFamily="34" charset="0"/>
                <a:ea typeface="EMprint" panose="020B0503020204020204" pitchFamily="34" charset="0"/>
              </a:rPr>
              <a:t>	Passenger #2		 165 </a:t>
            </a:r>
            <a:r>
              <a:rPr lang="en-US" sz="1800" b="0" dirty="0" err="1" smtClean="0">
                <a:latin typeface="EMprint" panose="020B0503020204020204" pitchFamily="34" charset="0"/>
                <a:ea typeface="EMprint" panose="020B0503020204020204" pitchFamily="34" charset="0"/>
              </a:rPr>
              <a:t>lb</a:t>
            </a:r>
            <a:endParaRPr lang="en-US" sz="1800" b="0" dirty="0" smtClean="0">
              <a:latin typeface="EMprint" panose="020B0503020204020204" pitchFamily="34" charset="0"/>
              <a:ea typeface="EMprint" panose="020B0503020204020204" pitchFamily="34" charset="0"/>
            </a:endParaRPr>
          </a:p>
          <a:p>
            <a:r>
              <a:rPr lang="en-US" sz="1800" b="0" dirty="0">
                <a:latin typeface="EMprint" panose="020B0503020204020204" pitchFamily="34" charset="0"/>
                <a:ea typeface="EMprint" panose="020B0503020204020204" pitchFamily="34" charset="0"/>
              </a:rPr>
              <a:t>	</a:t>
            </a:r>
            <a:r>
              <a:rPr lang="en-US" sz="1800" b="0" dirty="0" smtClean="0">
                <a:latin typeface="EMprint" panose="020B0503020204020204" pitchFamily="34" charset="0"/>
                <a:ea typeface="EMprint" panose="020B0503020204020204" pitchFamily="34" charset="0"/>
              </a:rPr>
              <a:t>			-------</a:t>
            </a:r>
          </a:p>
          <a:p>
            <a:r>
              <a:rPr lang="en-US" sz="1800" b="0" dirty="0" smtClean="0">
                <a:latin typeface="EMprint" panose="020B0503020204020204" pitchFamily="34" charset="0"/>
                <a:ea typeface="EMprint" panose="020B0503020204020204" pitchFamily="34" charset="0"/>
              </a:rPr>
              <a:t>Total				1155 </a:t>
            </a:r>
            <a:r>
              <a:rPr lang="en-US" sz="1800" b="0" dirty="0" err="1" smtClean="0">
                <a:latin typeface="EMprint" panose="020B0503020204020204" pitchFamily="34" charset="0"/>
                <a:ea typeface="EMprint" panose="020B0503020204020204" pitchFamily="34" charset="0"/>
              </a:rPr>
              <a:t>lb</a:t>
            </a:r>
            <a:r>
              <a:rPr lang="en-US" sz="1800" b="0" dirty="0" smtClean="0">
                <a:latin typeface="EMprint" panose="020B0503020204020204" pitchFamily="34" charset="0"/>
                <a:ea typeface="EMprint" panose="020B0503020204020204" pitchFamily="34" charset="0"/>
              </a:rPr>
              <a:t> or 523.8 kg</a:t>
            </a:r>
          </a:p>
        </p:txBody>
      </p:sp>
    </p:spTree>
    <p:extLst>
      <p:ext uri="{BB962C8B-B14F-4D97-AF65-F5344CB8AC3E}">
        <p14:creationId xmlns:p14="http://schemas.microsoft.com/office/powerpoint/2010/main" val="1922173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399" y="762000"/>
            <a:ext cx="8882589" cy="5867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76200" y="76200"/>
            <a:ext cx="9029700" cy="461665"/>
          </a:xfrm>
          <a:prstGeom prst="rect">
            <a:avLst/>
          </a:prstGeom>
          <a:pattFill prst="pct25">
            <a:fgClr>
              <a:schemeClr val="accent1"/>
            </a:fgClr>
            <a:bgClr>
              <a:schemeClr val="bg1"/>
            </a:bgClr>
          </a:pattFill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defRPr sz="2400" b="1">
                <a:solidFill>
                  <a:srgbClr val="262626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dirty="0" smtClean="0">
                <a:solidFill>
                  <a:srgbClr val="000000"/>
                </a:solidFill>
              </a:rPr>
              <a:t>Hot Air Balloons were the first manned flying machines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76200" y="76200"/>
            <a:ext cx="9029700" cy="461665"/>
          </a:xfrm>
          <a:prstGeom prst="rect">
            <a:avLst/>
          </a:prstGeom>
          <a:pattFill prst="pct25">
            <a:fgClr>
              <a:schemeClr val="accent1"/>
            </a:fgClr>
            <a:bgClr>
              <a:schemeClr val="bg1"/>
            </a:bgClr>
          </a:pattFill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defRPr sz="2400" b="1">
                <a:solidFill>
                  <a:srgbClr val="262626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dirty="0" smtClean="0">
                <a:solidFill>
                  <a:srgbClr val="000000"/>
                </a:solidFill>
                <a:latin typeface="EMprint" panose="020B0503020204020204" pitchFamily="34" charset="0"/>
                <a:ea typeface="EMprint" panose="020B0503020204020204" pitchFamily="34" charset="0"/>
              </a:rPr>
              <a:t>Matlab Code: </a:t>
            </a:r>
            <a:r>
              <a:rPr lang="en-US" altLang="en-US" dirty="0">
                <a:solidFill>
                  <a:srgbClr val="000000"/>
                </a:solidFill>
                <a:latin typeface="EMprint" panose="020B0503020204020204" pitchFamily="34" charset="0"/>
                <a:ea typeface="EMprint" panose="020B0503020204020204" pitchFamily="34" charset="0"/>
              </a:rPr>
              <a:t>AX7-77 </a:t>
            </a:r>
            <a:r>
              <a:rPr lang="en-US" altLang="en-US" dirty="0" smtClean="0">
                <a:solidFill>
                  <a:srgbClr val="000000"/>
                </a:solidFill>
                <a:latin typeface="EMprint" panose="020B0503020204020204" pitchFamily="34" charset="0"/>
                <a:ea typeface="EMprint" panose="020B0503020204020204" pitchFamily="34" charset="0"/>
              </a:rPr>
              <a:t>Balloon Model Numerical </a:t>
            </a:r>
            <a:r>
              <a:rPr lang="en-US" altLang="en-US" dirty="0">
                <a:solidFill>
                  <a:srgbClr val="000000"/>
                </a:solidFill>
                <a:latin typeface="EMprint" panose="020B0503020204020204" pitchFamily="34" charset="0"/>
                <a:ea typeface="EMprint" panose="020B0503020204020204" pitchFamily="34" charset="0"/>
              </a:rPr>
              <a:t>S</a:t>
            </a:r>
            <a:r>
              <a:rPr lang="en-US" altLang="en-US" dirty="0" smtClean="0">
                <a:solidFill>
                  <a:srgbClr val="000000"/>
                </a:solidFill>
                <a:latin typeface="EMprint" panose="020B0503020204020204" pitchFamily="34" charset="0"/>
                <a:ea typeface="EMprint" panose="020B0503020204020204" pitchFamily="34" charset="0"/>
              </a:rPr>
              <a:t>olution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0751" y="729711"/>
            <a:ext cx="73999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dirty="0" smtClean="0">
                <a:latin typeface="EMprint" panose="020B0503020204020204" pitchFamily="34" charset="0"/>
                <a:ea typeface="EMprint" panose="020B0503020204020204" pitchFamily="34" charset="0"/>
              </a:rPr>
              <a:t>This example was implemented in Matlab (R2012b):</a:t>
            </a:r>
          </a:p>
          <a:p>
            <a:endParaRPr lang="en-US" sz="1800" b="0" dirty="0">
              <a:latin typeface="EMprint" panose="020B0503020204020204" pitchFamily="34" charset="0"/>
              <a:ea typeface="EMprint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dirty="0" smtClean="0">
                <a:latin typeface="EMprint" panose="020B0503020204020204" pitchFamily="34" charset="0"/>
                <a:ea typeface="EMprint" panose="020B0503020204020204" pitchFamily="34" charset="0"/>
              </a:rPr>
              <a:t>The ode is implemented in the function </a:t>
            </a:r>
            <a:r>
              <a:rPr lang="en-US" sz="1800" b="0" dirty="0" err="1" smtClean="0">
                <a:latin typeface="EMprint" panose="020B0503020204020204" pitchFamily="34" charset="0"/>
                <a:ea typeface="EMprint" panose="020B0503020204020204" pitchFamily="34" charset="0"/>
              </a:rPr>
              <a:t>hab.m</a:t>
            </a:r>
            <a:r>
              <a:rPr lang="en-US" sz="1800" b="0" dirty="0" smtClean="0">
                <a:latin typeface="EMprint" panose="020B0503020204020204" pitchFamily="34" charset="0"/>
                <a:ea typeface="EMprint" panose="020B0503020204020204" pitchFamily="34" charset="0"/>
              </a:rPr>
              <a:t>:</a:t>
            </a:r>
          </a:p>
          <a:p>
            <a:endParaRPr lang="en-US" sz="1800" b="0" dirty="0">
              <a:latin typeface="EMprint" panose="020B0503020204020204" pitchFamily="34" charset="0"/>
              <a:ea typeface="EMprint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b="0" dirty="0" smtClean="0">
              <a:latin typeface="EMprint" panose="020B0503020204020204" pitchFamily="34" charset="0"/>
              <a:ea typeface="EMprint" panose="020B0503020204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75" y="1768473"/>
            <a:ext cx="8784546" cy="139541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704474"/>
            <a:ext cx="6619875" cy="17907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505" y="5622117"/>
            <a:ext cx="8562975" cy="80229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70751" y="3160938"/>
            <a:ext cx="7399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dirty="0" smtClean="0">
                <a:latin typeface="EMprint" panose="020B0503020204020204" pitchFamily="34" charset="0"/>
                <a:ea typeface="EMprint" panose="020B0503020204020204" pitchFamily="34" charset="0"/>
              </a:rPr>
              <a:t>The simulation is performed in the script </a:t>
            </a:r>
            <a:r>
              <a:rPr lang="en-US" sz="1800" b="0" dirty="0" err="1" smtClean="0">
                <a:latin typeface="EMprint" panose="020B0503020204020204" pitchFamily="34" charset="0"/>
                <a:ea typeface="EMprint" panose="020B0503020204020204" pitchFamily="34" charset="0"/>
              </a:rPr>
              <a:t>HotAirBalloon.m</a:t>
            </a:r>
            <a:r>
              <a:rPr lang="en-US" sz="1800" b="0" dirty="0" smtClean="0">
                <a:latin typeface="EMprint" panose="020B0503020204020204" pitchFamily="34" charset="0"/>
                <a:ea typeface="EMprint" panose="020B0503020204020204" pitchFamily="34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942439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76200" y="76200"/>
            <a:ext cx="9029700" cy="461665"/>
          </a:xfrm>
          <a:prstGeom prst="rect">
            <a:avLst/>
          </a:prstGeom>
          <a:pattFill prst="pct25">
            <a:fgClr>
              <a:schemeClr val="accent1"/>
            </a:fgClr>
            <a:bgClr>
              <a:schemeClr val="bg1"/>
            </a:bgClr>
          </a:pattFill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defRPr sz="2400" b="1">
                <a:solidFill>
                  <a:srgbClr val="262626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dirty="0" smtClean="0">
                <a:solidFill>
                  <a:srgbClr val="000000"/>
                </a:solidFill>
              </a:rPr>
              <a:t>Hot Air Balloons were the first manned flying machines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76200" y="76200"/>
            <a:ext cx="9029700" cy="461665"/>
          </a:xfrm>
          <a:prstGeom prst="rect">
            <a:avLst/>
          </a:prstGeom>
          <a:pattFill prst="pct25">
            <a:fgClr>
              <a:schemeClr val="accent1"/>
            </a:fgClr>
            <a:bgClr>
              <a:schemeClr val="bg1"/>
            </a:bgClr>
          </a:pattFill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defRPr sz="2400" b="1">
                <a:solidFill>
                  <a:srgbClr val="262626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dirty="0" smtClean="0">
                <a:solidFill>
                  <a:srgbClr val="000000"/>
                </a:solidFill>
                <a:latin typeface="EMprint" panose="020B0503020204020204" pitchFamily="34" charset="0"/>
                <a:ea typeface="EMprint" panose="020B0503020204020204" pitchFamily="34" charset="0"/>
              </a:rPr>
              <a:t>Simulation Results: </a:t>
            </a:r>
            <a:r>
              <a:rPr lang="en-US" altLang="en-US" dirty="0">
                <a:solidFill>
                  <a:srgbClr val="000000"/>
                </a:solidFill>
                <a:latin typeface="EMprint" panose="020B0503020204020204" pitchFamily="34" charset="0"/>
                <a:ea typeface="EMprint" panose="020B0503020204020204" pitchFamily="34" charset="0"/>
              </a:rPr>
              <a:t>AX7-77 </a:t>
            </a:r>
            <a:r>
              <a:rPr lang="en-US" altLang="en-US" dirty="0" smtClean="0">
                <a:solidFill>
                  <a:srgbClr val="000000"/>
                </a:solidFill>
                <a:latin typeface="EMprint" panose="020B0503020204020204" pitchFamily="34" charset="0"/>
                <a:ea typeface="EMprint" panose="020B0503020204020204" pitchFamily="34" charset="0"/>
              </a:rPr>
              <a:t>Balloon Flight</a:t>
            </a:r>
            <a:endParaRPr lang="en-US" altLang="en-US" dirty="0">
              <a:solidFill>
                <a:srgbClr val="000000"/>
              </a:solidFill>
              <a:latin typeface="EMprint" panose="020B0503020204020204" pitchFamily="34" charset="0"/>
              <a:ea typeface="EMprint" panose="020B0503020204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534716"/>
            <a:ext cx="9029700" cy="5834061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>
            <a:off x="76200" y="3657600"/>
            <a:ext cx="4041940" cy="3169693"/>
            <a:chOff x="-4114800" y="3657600"/>
            <a:chExt cx="4041940" cy="3169693"/>
          </a:xfrm>
        </p:grpSpPr>
        <p:sp>
          <p:nvSpPr>
            <p:cNvPr id="2" name="TextBox 1"/>
            <p:cNvSpPr txBox="1"/>
            <p:nvPr/>
          </p:nvSpPr>
          <p:spPr>
            <a:xfrm>
              <a:off x="-4114800" y="6427183"/>
              <a:ext cx="4041940" cy="40011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b="0" dirty="0" smtClean="0"/>
                <a:t>Bag initially at ambient temperature</a:t>
              </a:r>
              <a:endParaRPr lang="en-US" b="0" dirty="0"/>
            </a:p>
          </p:txBody>
        </p:sp>
        <p:cxnSp>
          <p:nvCxnSpPr>
            <p:cNvPr id="16" name="Straight Arrow Connector 15"/>
            <p:cNvCxnSpPr>
              <a:stCxn id="2" idx="0"/>
            </p:cNvCxnSpPr>
            <p:nvPr/>
          </p:nvCxnSpPr>
          <p:spPr>
            <a:xfrm flipH="1" flipV="1">
              <a:off x="-3276600" y="3657600"/>
              <a:ext cx="1182770" cy="2769583"/>
            </a:xfrm>
            <a:prstGeom prst="straightConnector1">
              <a:avLst/>
            </a:prstGeom>
            <a:ln w="158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44"/>
          <p:cNvGrpSpPr/>
          <p:nvPr/>
        </p:nvGrpSpPr>
        <p:grpSpPr>
          <a:xfrm>
            <a:off x="81192" y="3275806"/>
            <a:ext cx="4053161" cy="3548687"/>
            <a:chOff x="81192" y="3275806"/>
            <a:chExt cx="4053161" cy="3548687"/>
          </a:xfrm>
        </p:grpSpPr>
        <p:sp>
          <p:nvSpPr>
            <p:cNvPr id="23" name="TextBox 22"/>
            <p:cNvSpPr txBox="1"/>
            <p:nvPr/>
          </p:nvSpPr>
          <p:spPr>
            <a:xfrm>
              <a:off x="81192" y="6424383"/>
              <a:ext cx="4053161" cy="40011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b="0" dirty="0" smtClean="0"/>
                <a:t>Fuel valve opens and bag warms up   </a:t>
              </a:r>
              <a:endParaRPr lang="en-US" b="0" dirty="0"/>
            </a:p>
          </p:txBody>
        </p:sp>
        <p:cxnSp>
          <p:nvCxnSpPr>
            <p:cNvPr id="40" name="Straight Arrow Connector 39"/>
            <p:cNvCxnSpPr>
              <a:stCxn id="23" idx="0"/>
            </p:cNvCxnSpPr>
            <p:nvPr/>
          </p:nvCxnSpPr>
          <p:spPr>
            <a:xfrm flipH="1" flipV="1">
              <a:off x="1295401" y="4343400"/>
              <a:ext cx="812372" cy="2080983"/>
            </a:xfrm>
            <a:prstGeom prst="straightConnector1">
              <a:avLst/>
            </a:prstGeom>
            <a:ln w="158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stCxn id="23" idx="0"/>
            </p:cNvCxnSpPr>
            <p:nvPr/>
          </p:nvCxnSpPr>
          <p:spPr>
            <a:xfrm flipH="1" flipV="1">
              <a:off x="1227307" y="3275806"/>
              <a:ext cx="880466" cy="3148577"/>
            </a:xfrm>
            <a:prstGeom prst="straightConnector1">
              <a:avLst/>
            </a:prstGeom>
            <a:ln w="158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86881" y="3084103"/>
            <a:ext cx="4047472" cy="3746303"/>
            <a:chOff x="86881" y="3084103"/>
            <a:chExt cx="4047472" cy="3746303"/>
          </a:xfrm>
        </p:grpSpPr>
        <p:sp>
          <p:nvSpPr>
            <p:cNvPr id="26" name="TextBox 25"/>
            <p:cNvSpPr txBox="1"/>
            <p:nvPr/>
          </p:nvSpPr>
          <p:spPr>
            <a:xfrm>
              <a:off x="86881" y="6430296"/>
              <a:ext cx="4047472" cy="40011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b="0" dirty="0" smtClean="0"/>
                <a:t>Bag reaches takeoff temperature       </a:t>
              </a:r>
              <a:endParaRPr lang="en-US" b="0" dirty="0"/>
            </a:p>
          </p:txBody>
        </p:sp>
        <p:cxnSp>
          <p:nvCxnSpPr>
            <p:cNvPr id="46" name="Straight Arrow Connector 45"/>
            <p:cNvCxnSpPr>
              <a:stCxn id="26" idx="0"/>
            </p:cNvCxnSpPr>
            <p:nvPr/>
          </p:nvCxnSpPr>
          <p:spPr>
            <a:xfrm flipH="1" flipV="1">
              <a:off x="1725031" y="3084103"/>
              <a:ext cx="385586" cy="3346193"/>
            </a:xfrm>
            <a:prstGeom prst="straightConnector1">
              <a:avLst/>
            </a:prstGeom>
            <a:ln w="158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oup 54"/>
          <p:cNvGrpSpPr/>
          <p:nvPr/>
        </p:nvGrpSpPr>
        <p:grpSpPr>
          <a:xfrm>
            <a:off x="83611" y="1219200"/>
            <a:ext cx="4050742" cy="5614006"/>
            <a:chOff x="83611" y="1219200"/>
            <a:chExt cx="4050742" cy="5614006"/>
          </a:xfrm>
        </p:grpSpPr>
        <p:sp>
          <p:nvSpPr>
            <p:cNvPr id="29" name="TextBox 28"/>
            <p:cNvSpPr txBox="1"/>
            <p:nvPr/>
          </p:nvSpPr>
          <p:spPr>
            <a:xfrm>
              <a:off x="83611" y="6433096"/>
              <a:ext cx="4050742" cy="40011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b="0" dirty="0" smtClean="0"/>
                <a:t>More fuel causes balloon to takeoff          </a:t>
              </a:r>
              <a:endParaRPr lang="en-US" b="0" dirty="0"/>
            </a:p>
          </p:txBody>
        </p:sp>
        <p:cxnSp>
          <p:nvCxnSpPr>
            <p:cNvPr id="49" name="Straight Arrow Connector 48"/>
            <p:cNvCxnSpPr>
              <a:stCxn id="29" idx="0"/>
            </p:cNvCxnSpPr>
            <p:nvPr/>
          </p:nvCxnSpPr>
          <p:spPr>
            <a:xfrm flipV="1">
              <a:off x="2108982" y="4232742"/>
              <a:ext cx="194507" cy="2200354"/>
            </a:xfrm>
            <a:prstGeom prst="straightConnector1">
              <a:avLst/>
            </a:prstGeom>
            <a:ln w="158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>
              <a:stCxn id="29" idx="0"/>
            </p:cNvCxnSpPr>
            <p:nvPr/>
          </p:nvCxnSpPr>
          <p:spPr>
            <a:xfrm flipH="1" flipV="1">
              <a:off x="2006374" y="1219200"/>
              <a:ext cx="102608" cy="5213896"/>
            </a:xfrm>
            <a:prstGeom prst="straightConnector1">
              <a:avLst/>
            </a:prstGeom>
            <a:ln w="158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/>
          <p:cNvGrpSpPr/>
          <p:nvPr/>
        </p:nvGrpSpPr>
        <p:grpSpPr>
          <a:xfrm>
            <a:off x="66101" y="1143000"/>
            <a:ext cx="4062138" cy="5688806"/>
            <a:chOff x="66101" y="1143000"/>
            <a:chExt cx="4062138" cy="5688806"/>
          </a:xfrm>
        </p:grpSpPr>
        <p:sp>
          <p:nvSpPr>
            <p:cNvPr id="35" name="TextBox 34"/>
            <p:cNvSpPr txBox="1"/>
            <p:nvPr/>
          </p:nvSpPr>
          <p:spPr>
            <a:xfrm>
              <a:off x="66101" y="6431696"/>
              <a:ext cx="4062138" cy="40011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b="0" dirty="0" smtClean="0"/>
                <a:t>Balloon levels off and oscillates           </a:t>
              </a:r>
              <a:endParaRPr lang="en-US" b="0" dirty="0"/>
            </a:p>
          </p:txBody>
        </p:sp>
        <p:cxnSp>
          <p:nvCxnSpPr>
            <p:cNvPr id="58" name="Straight Arrow Connector 57"/>
            <p:cNvCxnSpPr>
              <a:stCxn id="35" idx="0"/>
            </p:cNvCxnSpPr>
            <p:nvPr/>
          </p:nvCxnSpPr>
          <p:spPr>
            <a:xfrm flipV="1">
              <a:off x="2097170" y="1143000"/>
              <a:ext cx="281343" cy="5288696"/>
            </a:xfrm>
            <a:prstGeom prst="straightConnector1">
              <a:avLst/>
            </a:prstGeom>
            <a:ln w="158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Group 73"/>
          <p:cNvGrpSpPr/>
          <p:nvPr/>
        </p:nvGrpSpPr>
        <p:grpSpPr>
          <a:xfrm>
            <a:off x="76817" y="914400"/>
            <a:ext cx="4049778" cy="5917406"/>
            <a:chOff x="76817" y="914400"/>
            <a:chExt cx="4049778" cy="5917406"/>
          </a:xfrm>
        </p:grpSpPr>
        <p:sp>
          <p:nvSpPr>
            <p:cNvPr id="38" name="TextBox 37"/>
            <p:cNvSpPr txBox="1"/>
            <p:nvPr/>
          </p:nvSpPr>
          <p:spPr>
            <a:xfrm>
              <a:off x="76817" y="6431696"/>
              <a:ext cx="4049778" cy="40011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b="0" dirty="0" smtClean="0"/>
                <a:t>More fuel, balloon goes higher           </a:t>
              </a:r>
              <a:endParaRPr lang="en-US" b="0" dirty="0"/>
            </a:p>
          </p:txBody>
        </p:sp>
        <p:cxnSp>
          <p:nvCxnSpPr>
            <p:cNvPr id="68" name="Straight Arrow Connector 67"/>
            <p:cNvCxnSpPr>
              <a:stCxn id="38" idx="0"/>
            </p:cNvCxnSpPr>
            <p:nvPr/>
          </p:nvCxnSpPr>
          <p:spPr>
            <a:xfrm flipV="1">
              <a:off x="2101706" y="914400"/>
              <a:ext cx="1058509" cy="5517296"/>
            </a:xfrm>
            <a:prstGeom prst="straightConnector1">
              <a:avLst/>
            </a:prstGeom>
            <a:ln w="158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>
              <a:stCxn id="38" idx="0"/>
            </p:cNvCxnSpPr>
            <p:nvPr/>
          </p:nvCxnSpPr>
          <p:spPr>
            <a:xfrm flipV="1">
              <a:off x="2101706" y="4114800"/>
              <a:ext cx="843763" cy="2316896"/>
            </a:xfrm>
            <a:prstGeom prst="straightConnector1">
              <a:avLst/>
            </a:prstGeom>
            <a:ln w="158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Group 79"/>
          <p:cNvGrpSpPr/>
          <p:nvPr/>
        </p:nvGrpSpPr>
        <p:grpSpPr>
          <a:xfrm>
            <a:off x="69184" y="1138518"/>
            <a:ext cx="4049778" cy="5689624"/>
            <a:chOff x="69184" y="1138518"/>
            <a:chExt cx="4049778" cy="5689624"/>
          </a:xfrm>
        </p:grpSpPr>
        <p:sp>
          <p:nvSpPr>
            <p:cNvPr id="62" name="TextBox 61"/>
            <p:cNvSpPr txBox="1"/>
            <p:nvPr/>
          </p:nvSpPr>
          <p:spPr>
            <a:xfrm>
              <a:off x="69184" y="6428032"/>
              <a:ext cx="4049778" cy="40011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b="0" dirty="0" smtClean="0"/>
                <a:t>Vent opens up and balloon drops      </a:t>
              </a:r>
              <a:endParaRPr lang="en-US" b="0" dirty="0"/>
            </a:p>
          </p:txBody>
        </p:sp>
        <p:cxnSp>
          <p:nvCxnSpPr>
            <p:cNvPr id="75" name="Straight Arrow Connector 74"/>
            <p:cNvCxnSpPr>
              <a:stCxn id="62" idx="0"/>
            </p:cNvCxnSpPr>
            <p:nvPr/>
          </p:nvCxnSpPr>
          <p:spPr>
            <a:xfrm flipV="1">
              <a:off x="2094073" y="5276474"/>
              <a:ext cx="1654694" cy="1151558"/>
            </a:xfrm>
            <a:prstGeom prst="straightConnector1">
              <a:avLst/>
            </a:prstGeom>
            <a:ln w="158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>
              <a:stCxn id="62" idx="0"/>
            </p:cNvCxnSpPr>
            <p:nvPr/>
          </p:nvCxnSpPr>
          <p:spPr>
            <a:xfrm flipV="1">
              <a:off x="2094073" y="1138518"/>
              <a:ext cx="1867370" cy="5289514"/>
            </a:xfrm>
            <a:prstGeom prst="straightConnector1">
              <a:avLst/>
            </a:prstGeom>
            <a:ln w="158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TextBox 62"/>
          <p:cNvSpPr txBox="1"/>
          <p:nvPr/>
        </p:nvSpPr>
        <p:spPr>
          <a:xfrm>
            <a:off x="77736" y="6431696"/>
            <a:ext cx="4047198" cy="400110"/>
          </a:xfrm>
          <a:prstGeom prst="rect">
            <a:avLst/>
          </a:prstGeom>
          <a:solidFill>
            <a:schemeClr val="bg1"/>
          </a:solidFill>
          <a:ln w="158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b="0" dirty="0" smtClean="0"/>
              <a:t>Vent closes and balloon rises               </a:t>
            </a:r>
            <a:endParaRPr lang="en-US" b="0" dirty="0"/>
          </a:p>
        </p:txBody>
      </p:sp>
      <p:cxnSp>
        <p:nvCxnSpPr>
          <p:cNvPr id="81" name="Straight Arrow Connector 80"/>
          <p:cNvCxnSpPr>
            <a:stCxn id="63" idx="0"/>
          </p:cNvCxnSpPr>
          <p:nvPr/>
        </p:nvCxnSpPr>
        <p:spPr>
          <a:xfrm flipV="1">
            <a:off x="2101335" y="5684981"/>
            <a:ext cx="2227289" cy="746715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63" idx="0"/>
          </p:cNvCxnSpPr>
          <p:nvPr/>
        </p:nvCxnSpPr>
        <p:spPr>
          <a:xfrm flipV="1">
            <a:off x="2101335" y="908503"/>
            <a:ext cx="2652739" cy="5523193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7" name="Group 96"/>
          <p:cNvGrpSpPr/>
          <p:nvPr/>
        </p:nvGrpSpPr>
        <p:grpSpPr>
          <a:xfrm>
            <a:off x="65779" y="1138519"/>
            <a:ext cx="5151129" cy="5691455"/>
            <a:chOff x="65779" y="1138519"/>
            <a:chExt cx="5151129" cy="5691455"/>
          </a:xfrm>
        </p:grpSpPr>
        <p:sp>
          <p:nvSpPr>
            <p:cNvPr id="64" name="TextBox 63"/>
            <p:cNvSpPr txBox="1"/>
            <p:nvPr/>
          </p:nvSpPr>
          <p:spPr>
            <a:xfrm>
              <a:off x="65779" y="6429864"/>
              <a:ext cx="4049778" cy="40011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b="0" dirty="0" smtClean="0"/>
                <a:t>Less fuel and balloon descends            </a:t>
              </a:r>
              <a:endParaRPr lang="en-US" b="0" dirty="0"/>
            </a:p>
          </p:txBody>
        </p:sp>
        <p:cxnSp>
          <p:nvCxnSpPr>
            <p:cNvPr id="91" name="Straight Arrow Connector 90"/>
            <p:cNvCxnSpPr>
              <a:stCxn id="64" idx="0"/>
            </p:cNvCxnSpPr>
            <p:nvPr/>
          </p:nvCxnSpPr>
          <p:spPr>
            <a:xfrm flipV="1">
              <a:off x="2090668" y="4178830"/>
              <a:ext cx="3070422" cy="2251034"/>
            </a:xfrm>
            <a:prstGeom prst="straightConnector1">
              <a:avLst/>
            </a:prstGeom>
            <a:ln w="158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>
              <a:stCxn id="64" idx="0"/>
            </p:cNvCxnSpPr>
            <p:nvPr/>
          </p:nvCxnSpPr>
          <p:spPr>
            <a:xfrm flipV="1">
              <a:off x="2090668" y="1138519"/>
              <a:ext cx="3126240" cy="5291345"/>
            </a:xfrm>
            <a:prstGeom prst="straightConnector1">
              <a:avLst/>
            </a:prstGeom>
            <a:ln w="158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50409" y="1371601"/>
            <a:ext cx="5984641" cy="5457003"/>
            <a:chOff x="50409" y="1371601"/>
            <a:chExt cx="5984641" cy="5457003"/>
          </a:xfrm>
        </p:grpSpPr>
        <p:sp>
          <p:nvSpPr>
            <p:cNvPr id="65" name="TextBox 64"/>
            <p:cNvSpPr txBox="1"/>
            <p:nvPr/>
          </p:nvSpPr>
          <p:spPr>
            <a:xfrm>
              <a:off x="50409" y="6428494"/>
              <a:ext cx="4091185" cy="40011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b="0" dirty="0" smtClean="0"/>
                <a:t>Less fuel and balloon descends            </a:t>
              </a:r>
              <a:endParaRPr lang="en-US" b="0" dirty="0"/>
            </a:p>
          </p:txBody>
        </p:sp>
        <p:cxnSp>
          <p:nvCxnSpPr>
            <p:cNvPr id="98" name="Straight Arrow Connector 97"/>
            <p:cNvCxnSpPr>
              <a:stCxn id="65" idx="0"/>
            </p:cNvCxnSpPr>
            <p:nvPr/>
          </p:nvCxnSpPr>
          <p:spPr>
            <a:xfrm flipV="1">
              <a:off x="2096002" y="1371601"/>
              <a:ext cx="3939048" cy="5056893"/>
            </a:xfrm>
            <a:prstGeom prst="straightConnector1">
              <a:avLst/>
            </a:prstGeom>
            <a:ln w="158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>
              <a:stCxn id="65" idx="0"/>
            </p:cNvCxnSpPr>
            <p:nvPr/>
          </p:nvCxnSpPr>
          <p:spPr>
            <a:xfrm flipV="1">
              <a:off x="2096002" y="4343400"/>
              <a:ext cx="3761608" cy="2085094"/>
            </a:xfrm>
            <a:prstGeom prst="straightConnector1">
              <a:avLst/>
            </a:prstGeom>
            <a:ln w="158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Group 109"/>
          <p:cNvGrpSpPr/>
          <p:nvPr/>
        </p:nvGrpSpPr>
        <p:grpSpPr>
          <a:xfrm>
            <a:off x="41700" y="4338798"/>
            <a:ext cx="6646809" cy="2492144"/>
            <a:chOff x="58791" y="4338798"/>
            <a:chExt cx="6646809" cy="2492144"/>
          </a:xfrm>
        </p:grpSpPr>
        <p:sp>
          <p:nvSpPr>
            <p:cNvPr id="66" name="TextBox 65"/>
            <p:cNvSpPr txBox="1"/>
            <p:nvPr/>
          </p:nvSpPr>
          <p:spPr>
            <a:xfrm>
              <a:off x="58791" y="6430832"/>
              <a:ext cx="4096818" cy="40011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b="0" dirty="0" smtClean="0"/>
                <a:t>Less fuel and balloon lands                   </a:t>
              </a:r>
              <a:endParaRPr lang="en-US" b="0" dirty="0"/>
            </a:p>
          </p:txBody>
        </p:sp>
        <p:cxnSp>
          <p:nvCxnSpPr>
            <p:cNvPr id="105" name="Straight Arrow Connector 104"/>
            <p:cNvCxnSpPr>
              <a:stCxn id="66" idx="0"/>
            </p:cNvCxnSpPr>
            <p:nvPr/>
          </p:nvCxnSpPr>
          <p:spPr>
            <a:xfrm flipV="1">
              <a:off x="2107200" y="4338798"/>
              <a:ext cx="4598400" cy="2092034"/>
            </a:xfrm>
            <a:prstGeom prst="straightConnector1">
              <a:avLst/>
            </a:prstGeom>
            <a:ln w="158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5" name="Group 124"/>
          <p:cNvGrpSpPr/>
          <p:nvPr/>
        </p:nvGrpSpPr>
        <p:grpSpPr>
          <a:xfrm>
            <a:off x="44522" y="4572000"/>
            <a:ext cx="7499278" cy="2260623"/>
            <a:chOff x="44522" y="4572000"/>
            <a:chExt cx="7499278" cy="2260623"/>
          </a:xfrm>
        </p:grpSpPr>
        <p:sp>
          <p:nvSpPr>
            <p:cNvPr id="67" name="TextBox 66"/>
            <p:cNvSpPr txBox="1"/>
            <p:nvPr/>
          </p:nvSpPr>
          <p:spPr>
            <a:xfrm>
              <a:off x="44522" y="6432513"/>
              <a:ext cx="4080412" cy="40011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b="0" dirty="0" smtClean="0"/>
                <a:t>On ground; shutoff fuel, open vent     </a:t>
              </a:r>
              <a:endParaRPr lang="en-US" b="0" dirty="0"/>
            </a:p>
          </p:txBody>
        </p:sp>
        <p:cxnSp>
          <p:nvCxnSpPr>
            <p:cNvPr id="119" name="Straight Arrow Connector 118"/>
            <p:cNvCxnSpPr>
              <a:stCxn id="67" idx="0"/>
            </p:cNvCxnSpPr>
            <p:nvPr/>
          </p:nvCxnSpPr>
          <p:spPr>
            <a:xfrm flipV="1">
              <a:off x="2084728" y="4572000"/>
              <a:ext cx="5459072" cy="1860513"/>
            </a:xfrm>
            <a:prstGeom prst="straightConnector1">
              <a:avLst/>
            </a:prstGeom>
            <a:ln w="158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/>
            <p:cNvCxnSpPr>
              <a:stCxn id="67" idx="0"/>
            </p:cNvCxnSpPr>
            <p:nvPr/>
          </p:nvCxnSpPr>
          <p:spPr>
            <a:xfrm flipV="1">
              <a:off x="2084728" y="5562600"/>
              <a:ext cx="5459072" cy="869913"/>
            </a:xfrm>
            <a:prstGeom prst="straightConnector1">
              <a:avLst/>
            </a:prstGeom>
            <a:ln w="158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76241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  <p:bldP spid="63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52399" y="762000"/>
            <a:ext cx="8882589" cy="5867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76200" y="76200"/>
            <a:ext cx="9029700" cy="461665"/>
          </a:xfrm>
          <a:prstGeom prst="rect">
            <a:avLst/>
          </a:prstGeom>
          <a:pattFill prst="pct25">
            <a:fgClr>
              <a:schemeClr val="accent1"/>
            </a:fgClr>
            <a:bgClr>
              <a:schemeClr val="bg1"/>
            </a:bgClr>
          </a:pattFill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defRPr sz="2400" b="1">
                <a:solidFill>
                  <a:srgbClr val="262626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dirty="0" smtClean="0">
                <a:solidFill>
                  <a:srgbClr val="000000"/>
                </a:solidFill>
              </a:rPr>
              <a:t>Hot Air Balloons were the first manned flying machines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76200" y="76200"/>
            <a:ext cx="9029700" cy="461665"/>
          </a:xfrm>
          <a:prstGeom prst="rect">
            <a:avLst/>
          </a:prstGeom>
          <a:pattFill prst="pct25">
            <a:fgClr>
              <a:schemeClr val="accent1"/>
            </a:fgClr>
            <a:bgClr>
              <a:schemeClr val="bg1"/>
            </a:bgClr>
          </a:pattFill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defRPr sz="2400" b="1">
                <a:solidFill>
                  <a:srgbClr val="262626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dirty="0" smtClean="0">
                <a:solidFill>
                  <a:srgbClr val="000000"/>
                </a:solidFill>
                <a:latin typeface="EMprint" panose="020B0503020204020204" pitchFamily="34" charset="0"/>
                <a:ea typeface="EMprint" panose="020B0503020204020204" pitchFamily="34" charset="0"/>
              </a:rPr>
              <a:t>References</a:t>
            </a:r>
            <a:endParaRPr lang="en-US" altLang="en-US" dirty="0">
              <a:solidFill>
                <a:srgbClr val="000000"/>
              </a:solidFill>
              <a:latin typeface="EMprint" panose="020B0503020204020204" pitchFamily="34" charset="0"/>
              <a:ea typeface="EMprint" panose="020B0503020204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28600" y="914400"/>
            <a:ext cx="8610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 smtClean="0">
                <a:latin typeface="EMprint" panose="020B0503020204020204" pitchFamily="34" charset="0"/>
                <a:ea typeface="EMprint" panose="020B0503020204020204" pitchFamily="34" charset="0"/>
              </a:rPr>
              <a:t>[1] John D. Anderson, Introduction to Flight, McGraw-Hill, (1978).</a:t>
            </a:r>
          </a:p>
          <a:p>
            <a:r>
              <a:rPr lang="en-US" b="0" dirty="0" smtClean="0">
                <a:latin typeface="EMprint" panose="020B0503020204020204" pitchFamily="34" charset="0"/>
                <a:ea typeface="EMprint" panose="020B0503020204020204" pitchFamily="34" charset="0"/>
              </a:rPr>
              <a:t>[2] FAA Approved Balloon Flight Manual Supplement for Head Balloons, Inc. Model AX7-77 w/Parachute Top (1984).</a:t>
            </a:r>
          </a:p>
        </p:txBody>
      </p:sp>
    </p:spTree>
    <p:extLst>
      <p:ext uri="{BB962C8B-B14F-4D97-AF65-F5344CB8AC3E}">
        <p14:creationId xmlns:p14="http://schemas.microsoft.com/office/powerpoint/2010/main" val="4196224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52400" y="685800"/>
            <a:ext cx="8953500" cy="609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765828"/>
            <a:ext cx="3086740" cy="2025673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sp>
        <p:nvSpPr>
          <p:cNvPr id="18434" name="Slide Number Placeholder 3"/>
          <p:cNvSpPr>
            <a:spLocks noGrp="1"/>
          </p:cNvSpPr>
          <p:nvPr>
            <p:ph type="sldNum" sz="quarter" idx="10"/>
          </p:nvPr>
        </p:nvSpPr>
        <p:spPr bwMode="auto">
          <a:xfrm>
            <a:off x="76200" y="6416675"/>
            <a:ext cx="2133600" cy="365125"/>
          </a:xfrm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 sz="2000" b="1">
                <a:solidFill>
                  <a:srgbClr val="000099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defRPr sz="2000" b="1">
                <a:solidFill>
                  <a:srgbClr val="000099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defRPr sz="2000" b="1">
                <a:solidFill>
                  <a:srgbClr val="000099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defRPr sz="2000" b="1">
                <a:solidFill>
                  <a:srgbClr val="000099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defRPr sz="2000" b="1">
                <a:solidFill>
                  <a:srgbClr val="000099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99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99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99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99"/>
                </a:solidFill>
                <a:latin typeface="Calibri" panose="020F0502020204030204" pitchFamily="34" charset="0"/>
              </a:defRPr>
            </a:lvl9pPr>
          </a:lstStyle>
          <a:p>
            <a:pPr algn="l" eaLnBrk="1" hangingPunct="1"/>
            <a:endParaRPr lang="en-US" altLang="en-US" sz="1400">
              <a:solidFill>
                <a:srgbClr val="404040"/>
              </a:solidFill>
            </a:endParaRPr>
          </a:p>
          <a:p>
            <a:pPr algn="l" eaLnBrk="1" hangingPunct="1"/>
            <a:fld id="{569AA3CD-A2CB-466D-9230-F5738A9C58EC}" type="slidenum">
              <a:rPr lang="en-US" altLang="en-US" sz="1400">
                <a:solidFill>
                  <a:srgbClr val="404040"/>
                </a:solidFill>
              </a:rPr>
              <a:pPr algn="l" eaLnBrk="1" hangingPunct="1"/>
              <a:t>2</a:t>
            </a:fld>
            <a:endParaRPr lang="en-US" altLang="en-US" sz="1400">
              <a:solidFill>
                <a:srgbClr val="404040"/>
              </a:solidFill>
            </a:endParaRPr>
          </a:p>
        </p:txBody>
      </p:sp>
      <p:sp>
        <p:nvSpPr>
          <p:cNvPr id="6153" name="Text Box 8"/>
          <p:cNvSpPr txBox="1">
            <a:spLocks noChangeArrowheads="1"/>
          </p:cNvSpPr>
          <p:nvPr/>
        </p:nvSpPr>
        <p:spPr bwMode="auto">
          <a:xfrm>
            <a:off x="76200" y="76200"/>
            <a:ext cx="9029700" cy="461665"/>
          </a:xfrm>
          <a:prstGeom prst="rect">
            <a:avLst/>
          </a:prstGeom>
          <a:pattFill prst="pct25">
            <a:fgClr>
              <a:schemeClr val="accent1"/>
            </a:fgClr>
            <a:bgClr>
              <a:schemeClr val="bg1"/>
            </a:bgClr>
          </a:pattFill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defRPr sz="2400" b="1">
                <a:solidFill>
                  <a:srgbClr val="262626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dirty="0" smtClean="0">
                <a:solidFill>
                  <a:srgbClr val="000000"/>
                </a:solidFill>
                <a:latin typeface="EMprint" panose="020B0503020204020204" pitchFamily="34" charset="0"/>
                <a:ea typeface="EMprint" panose="020B0503020204020204" pitchFamily="34" charset="0"/>
              </a:rPr>
              <a:t>Outline</a:t>
            </a:r>
            <a:endParaRPr lang="en-US" altLang="en-US" dirty="0">
              <a:solidFill>
                <a:srgbClr val="000000"/>
              </a:solidFill>
              <a:latin typeface="EMprint" panose="020B0503020204020204" pitchFamily="34" charset="0"/>
              <a:ea typeface="EMprint" panose="020B0503020204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1800" y="2895600"/>
            <a:ext cx="3161489" cy="1953301"/>
          </a:xfrm>
          <a:prstGeom prst="rect">
            <a:avLst/>
          </a:prstGeom>
          <a:ln w="25400">
            <a:solidFill>
              <a:schemeClr val="accent1">
                <a:shade val="50000"/>
              </a:schemeClr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91200" y="4953000"/>
            <a:ext cx="3298487" cy="1828800"/>
          </a:xfrm>
          <a:prstGeom prst="rect">
            <a:avLst/>
          </a:prstGeom>
          <a:ln w="25400">
            <a:solidFill>
              <a:schemeClr val="accent1">
                <a:shade val="50000"/>
              </a:schemeClr>
            </a:solidFill>
          </a:ln>
        </p:spPr>
      </p:pic>
      <p:sp>
        <p:nvSpPr>
          <p:cNvPr id="9" name="Freeform 8"/>
          <p:cNvSpPr/>
          <p:nvPr/>
        </p:nvSpPr>
        <p:spPr>
          <a:xfrm>
            <a:off x="474250" y="4711262"/>
            <a:ext cx="2448911" cy="1156138"/>
          </a:xfrm>
          <a:custGeom>
            <a:avLst/>
            <a:gdLst>
              <a:gd name="connsiteX0" fmla="*/ 599090 w 2448911"/>
              <a:gd name="connsiteY0" fmla="*/ 346842 h 1156138"/>
              <a:gd name="connsiteX1" fmla="*/ 546538 w 2448911"/>
              <a:gd name="connsiteY1" fmla="*/ 325821 h 1156138"/>
              <a:gd name="connsiteX2" fmla="*/ 462455 w 2448911"/>
              <a:gd name="connsiteY2" fmla="*/ 304800 h 1156138"/>
              <a:gd name="connsiteX3" fmla="*/ 430924 w 2448911"/>
              <a:gd name="connsiteY3" fmla="*/ 294290 h 1156138"/>
              <a:gd name="connsiteX4" fmla="*/ 189186 w 2448911"/>
              <a:gd name="connsiteY4" fmla="*/ 304800 h 1156138"/>
              <a:gd name="connsiteX5" fmla="*/ 126124 w 2448911"/>
              <a:gd name="connsiteY5" fmla="*/ 325821 h 1156138"/>
              <a:gd name="connsiteX6" fmla="*/ 73573 w 2448911"/>
              <a:gd name="connsiteY6" fmla="*/ 388883 h 1156138"/>
              <a:gd name="connsiteX7" fmla="*/ 63062 w 2448911"/>
              <a:gd name="connsiteY7" fmla="*/ 420414 h 1156138"/>
              <a:gd name="connsiteX8" fmla="*/ 126124 w 2448911"/>
              <a:gd name="connsiteY8" fmla="*/ 557049 h 1156138"/>
              <a:gd name="connsiteX9" fmla="*/ 157655 w 2448911"/>
              <a:gd name="connsiteY9" fmla="*/ 567559 h 1156138"/>
              <a:gd name="connsiteX10" fmla="*/ 178676 w 2448911"/>
              <a:gd name="connsiteY10" fmla="*/ 599090 h 1156138"/>
              <a:gd name="connsiteX11" fmla="*/ 147145 w 2448911"/>
              <a:gd name="connsiteY11" fmla="*/ 609600 h 1156138"/>
              <a:gd name="connsiteX12" fmla="*/ 84083 w 2448911"/>
              <a:gd name="connsiteY12" fmla="*/ 641131 h 1156138"/>
              <a:gd name="connsiteX13" fmla="*/ 63062 w 2448911"/>
              <a:gd name="connsiteY13" fmla="*/ 704194 h 1156138"/>
              <a:gd name="connsiteX14" fmla="*/ 21021 w 2448911"/>
              <a:gd name="connsiteY14" fmla="*/ 798787 h 1156138"/>
              <a:gd name="connsiteX15" fmla="*/ 0 w 2448911"/>
              <a:gd name="connsiteY15" fmla="*/ 882869 h 1156138"/>
              <a:gd name="connsiteX16" fmla="*/ 10511 w 2448911"/>
              <a:gd name="connsiteY16" fmla="*/ 945931 h 1156138"/>
              <a:gd name="connsiteX17" fmla="*/ 73573 w 2448911"/>
              <a:gd name="connsiteY17" fmla="*/ 998483 h 1156138"/>
              <a:gd name="connsiteX18" fmla="*/ 178676 w 2448911"/>
              <a:gd name="connsiteY18" fmla="*/ 1040525 h 1156138"/>
              <a:gd name="connsiteX19" fmla="*/ 273269 w 2448911"/>
              <a:gd name="connsiteY19" fmla="*/ 1072056 h 1156138"/>
              <a:gd name="connsiteX20" fmla="*/ 315311 w 2448911"/>
              <a:gd name="connsiteY20" fmla="*/ 1093076 h 1156138"/>
              <a:gd name="connsiteX21" fmla="*/ 367862 w 2448911"/>
              <a:gd name="connsiteY21" fmla="*/ 1103587 h 1156138"/>
              <a:gd name="connsiteX22" fmla="*/ 399393 w 2448911"/>
              <a:gd name="connsiteY22" fmla="*/ 1114097 h 1156138"/>
              <a:gd name="connsiteX23" fmla="*/ 441435 w 2448911"/>
              <a:gd name="connsiteY23" fmla="*/ 1124607 h 1156138"/>
              <a:gd name="connsiteX24" fmla="*/ 924911 w 2448911"/>
              <a:gd name="connsiteY24" fmla="*/ 1103587 h 1156138"/>
              <a:gd name="connsiteX25" fmla="*/ 956442 w 2448911"/>
              <a:gd name="connsiteY25" fmla="*/ 1093076 h 1156138"/>
              <a:gd name="connsiteX26" fmla="*/ 987973 w 2448911"/>
              <a:gd name="connsiteY26" fmla="*/ 1061545 h 1156138"/>
              <a:gd name="connsiteX27" fmla="*/ 1019504 w 2448911"/>
              <a:gd name="connsiteY27" fmla="*/ 1051035 h 1156138"/>
              <a:gd name="connsiteX28" fmla="*/ 1040524 w 2448911"/>
              <a:gd name="connsiteY28" fmla="*/ 1019504 h 1156138"/>
              <a:gd name="connsiteX29" fmla="*/ 1061545 w 2448911"/>
              <a:gd name="connsiteY29" fmla="*/ 1051035 h 1156138"/>
              <a:gd name="connsiteX30" fmla="*/ 1166648 w 2448911"/>
              <a:gd name="connsiteY30" fmla="*/ 1082566 h 1156138"/>
              <a:gd name="connsiteX31" fmla="*/ 1208690 w 2448911"/>
              <a:gd name="connsiteY31" fmla="*/ 1103587 h 1156138"/>
              <a:gd name="connsiteX32" fmla="*/ 1261242 w 2448911"/>
              <a:gd name="connsiteY32" fmla="*/ 1114097 h 1156138"/>
              <a:gd name="connsiteX33" fmla="*/ 1303283 w 2448911"/>
              <a:gd name="connsiteY33" fmla="*/ 1124607 h 1156138"/>
              <a:gd name="connsiteX34" fmla="*/ 1366345 w 2448911"/>
              <a:gd name="connsiteY34" fmla="*/ 1145628 h 1156138"/>
              <a:gd name="connsiteX35" fmla="*/ 1397876 w 2448911"/>
              <a:gd name="connsiteY35" fmla="*/ 1156138 h 1156138"/>
              <a:gd name="connsiteX36" fmla="*/ 1618593 w 2448911"/>
              <a:gd name="connsiteY36" fmla="*/ 1145628 h 1156138"/>
              <a:gd name="connsiteX37" fmla="*/ 1660635 w 2448911"/>
              <a:gd name="connsiteY37" fmla="*/ 1124607 h 1156138"/>
              <a:gd name="connsiteX38" fmla="*/ 1692166 w 2448911"/>
              <a:gd name="connsiteY38" fmla="*/ 1114097 h 1156138"/>
              <a:gd name="connsiteX39" fmla="*/ 1765738 w 2448911"/>
              <a:gd name="connsiteY39" fmla="*/ 1061545 h 1156138"/>
              <a:gd name="connsiteX40" fmla="*/ 1797269 w 2448911"/>
              <a:gd name="connsiteY40" fmla="*/ 1040525 h 1156138"/>
              <a:gd name="connsiteX41" fmla="*/ 1839311 w 2448911"/>
              <a:gd name="connsiteY41" fmla="*/ 977462 h 1156138"/>
              <a:gd name="connsiteX42" fmla="*/ 1860331 w 2448911"/>
              <a:gd name="connsiteY42" fmla="*/ 945931 h 1156138"/>
              <a:gd name="connsiteX43" fmla="*/ 1870842 w 2448911"/>
              <a:gd name="connsiteY43" fmla="*/ 914400 h 1156138"/>
              <a:gd name="connsiteX44" fmla="*/ 1891862 w 2448911"/>
              <a:gd name="connsiteY44" fmla="*/ 788276 h 1156138"/>
              <a:gd name="connsiteX45" fmla="*/ 1965435 w 2448911"/>
              <a:gd name="connsiteY45" fmla="*/ 798787 h 1156138"/>
              <a:gd name="connsiteX46" fmla="*/ 1996966 w 2448911"/>
              <a:gd name="connsiteY46" fmla="*/ 809297 h 1156138"/>
              <a:gd name="connsiteX47" fmla="*/ 2228193 w 2448911"/>
              <a:gd name="connsiteY47" fmla="*/ 798787 h 1156138"/>
              <a:gd name="connsiteX48" fmla="*/ 2280745 w 2448911"/>
              <a:gd name="connsiteY48" fmla="*/ 777766 h 1156138"/>
              <a:gd name="connsiteX49" fmla="*/ 2312276 w 2448911"/>
              <a:gd name="connsiteY49" fmla="*/ 756745 h 1156138"/>
              <a:gd name="connsiteX50" fmla="*/ 2354317 w 2448911"/>
              <a:gd name="connsiteY50" fmla="*/ 735725 h 1156138"/>
              <a:gd name="connsiteX51" fmla="*/ 2385848 w 2448911"/>
              <a:gd name="connsiteY51" fmla="*/ 693683 h 1156138"/>
              <a:gd name="connsiteX52" fmla="*/ 2417379 w 2448911"/>
              <a:gd name="connsiteY52" fmla="*/ 662152 h 1156138"/>
              <a:gd name="connsiteX53" fmla="*/ 2427890 w 2448911"/>
              <a:gd name="connsiteY53" fmla="*/ 609600 h 1156138"/>
              <a:gd name="connsiteX54" fmla="*/ 2448911 w 2448911"/>
              <a:gd name="connsiteY54" fmla="*/ 546538 h 1156138"/>
              <a:gd name="connsiteX55" fmla="*/ 2438400 w 2448911"/>
              <a:gd name="connsiteY55" fmla="*/ 441435 h 1156138"/>
              <a:gd name="connsiteX56" fmla="*/ 2427890 w 2448911"/>
              <a:gd name="connsiteY56" fmla="*/ 409904 h 1156138"/>
              <a:gd name="connsiteX57" fmla="*/ 2406869 w 2448911"/>
              <a:gd name="connsiteY57" fmla="*/ 378373 h 1156138"/>
              <a:gd name="connsiteX58" fmla="*/ 2312276 w 2448911"/>
              <a:gd name="connsiteY58" fmla="*/ 325821 h 1156138"/>
              <a:gd name="connsiteX59" fmla="*/ 2238704 w 2448911"/>
              <a:gd name="connsiteY59" fmla="*/ 315311 h 1156138"/>
              <a:gd name="connsiteX60" fmla="*/ 2228193 w 2448911"/>
              <a:gd name="connsiteY60" fmla="*/ 199697 h 1156138"/>
              <a:gd name="connsiteX61" fmla="*/ 2196662 w 2448911"/>
              <a:gd name="connsiteY61" fmla="*/ 168166 h 1156138"/>
              <a:gd name="connsiteX62" fmla="*/ 2133600 w 2448911"/>
              <a:gd name="connsiteY62" fmla="*/ 136635 h 1156138"/>
              <a:gd name="connsiteX63" fmla="*/ 2070538 w 2448911"/>
              <a:gd name="connsiteY63" fmla="*/ 94594 h 1156138"/>
              <a:gd name="connsiteX64" fmla="*/ 1902373 w 2448911"/>
              <a:gd name="connsiteY64" fmla="*/ 73573 h 1156138"/>
              <a:gd name="connsiteX65" fmla="*/ 1618593 w 2448911"/>
              <a:gd name="connsiteY65" fmla="*/ 63062 h 1156138"/>
              <a:gd name="connsiteX66" fmla="*/ 1524000 w 2448911"/>
              <a:gd name="connsiteY66" fmla="*/ 10511 h 1156138"/>
              <a:gd name="connsiteX67" fmla="*/ 1450428 w 2448911"/>
              <a:gd name="connsiteY67" fmla="*/ 0 h 1156138"/>
              <a:gd name="connsiteX68" fmla="*/ 1114097 w 2448911"/>
              <a:gd name="connsiteY68" fmla="*/ 10511 h 1156138"/>
              <a:gd name="connsiteX69" fmla="*/ 1051035 w 2448911"/>
              <a:gd name="connsiteY69" fmla="*/ 21021 h 1156138"/>
              <a:gd name="connsiteX70" fmla="*/ 956442 w 2448911"/>
              <a:gd name="connsiteY70" fmla="*/ 31531 h 1156138"/>
              <a:gd name="connsiteX71" fmla="*/ 924911 w 2448911"/>
              <a:gd name="connsiteY71" fmla="*/ 52552 h 1156138"/>
              <a:gd name="connsiteX72" fmla="*/ 746235 w 2448911"/>
              <a:gd name="connsiteY72" fmla="*/ 73573 h 1156138"/>
              <a:gd name="connsiteX73" fmla="*/ 683173 w 2448911"/>
              <a:gd name="connsiteY73" fmla="*/ 105104 h 1156138"/>
              <a:gd name="connsiteX74" fmla="*/ 651642 w 2448911"/>
              <a:gd name="connsiteY74" fmla="*/ 115614 h 1156138"/>
              <a:gd name="connsiteX75" fmla="*/ 620111 w 2448911"/>
              <a:gd name="connsiteY75" fmla="*/ 136635 h 1156138"/>
              <a:gd name="connsiteX76" fmla="*/ 599090 w 2448911"/>
              <a:gd name="connsiteY76" fmla="*/ 168166 h 1156138"/>
              <a:gd name="connsiteX77" fmla="*/ 567559 w 2448911"/>
              <a:gd name="connsiteY77" fmla="*/ 241738 h 1156138"/>
              <a:gd name="connsiteX78" fmla="*/ 567559 w 2448911"/>
              <a:gd name="connsiteY78" fmla="*/ 304800 h 115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</a:cxnLst>
            <a:rect l="l" t="t" r="r" b="b"/>
            <a:pathLst>
              <a:path w="2448911" h="1156138">
                <a:moveTo>
                  <a:pt x="599090" y="346842"/>
                </a:moveTo>
                <a:cubicBezTo>
                  <a:pt x="581573" y="339835"/>
                  <a:pt x="564570" y="331370"/>
                  <a:pt x="546538" y="325821"/>
                </a:cubicBezTo>
                <a:cubicBezTo>
                  <a:pt x="518925" y="317325"/>
                  <a:pt x="489863" y="313936"/>
                  <a:pt x="462455" y="304800"/>
                </a:cubicBezTo>
                <a:lnTo>
                  <a:pt x="430924" y="294290"/>
                </a:lnTo>
                <a:cubicBezTo>
                  <a:pt x="350345" y="297793"/>
                  <a:pt x="269413" y="296501"/>
                  <a:pt x="189186" y="304800"/>
                </a:cubicBezTo>
                <a:cubicBezTo>
                  <a:pt x="167146" y="307080"/>
                  <a:pt x="126124" y="325821"/>
                  <a:pt x="126124" y="325821"/>
                </a:cubicBezTo>
                <a:cubicBezTo>
                  <a:pt x="102877" y="349068"/>
                  <a:pt x="88207" y="359615"/>
                  <a:pt x="73573" y="388883"/>
                </a:cubicBezTo>
                <a:cubicBezTo>
                  <a:pt x="68618" y="398792"/>
                  <a:pt x="66566" y="409904"/>
                  <a:pt x="63062" y="420414"/>
                </a:cubicBezTo>
                <a:cubicBezTo>
                  <a:pt x="84171" y="536514"/>
                  <a:pt x="50134" y="524482"/>
                  <a:pt x="126124" y="557049"/>
                </a:cubicBezTo>
                <a:cubicBezTo>
                  <a:pt x="136307" y="561413"/>
                  <a:pt x="147145" y="564056"/>
                  <a:pt x="157655" y="567559"/>
                </a:cubicBezTo>
                <a:cubicBezTo>
                  <a:pt x="164662" y="578069"/>
                  <a:pt x="181740" y="586835"/>
                  <a:pt x="178676" y="599090"/>
                </a:cubicBezTo>
                <a:cubicBezTo>
                  <a:pt x="175989" y="609838"/>
                  <a:pt x="157054" y="604645"/>
                  <a:pt x="147145" y="609600"/>
                </a:cubicBezTo>
                <a:cubicBezTo>
                  <a:pt x="65647" y="650349"/>
                  <a:pt x="163337" y="614714"/>
                  <a:pt x="84083" y="641131"/>
                </a:cubicBezTo>
                <a:cubicBezTo>
                  <a:pt x="77076" y="662152"/>
                  <a:pt x="75353" y="685757"/>
                  <a:pt x="63062" y="704194"/>
                </a:cubicBezTo>
                <a:cubicBezTo>
                  <a:pt x="35456" y="745605"/>
                  <a:pt x="36030" y="738751"/>
                  <a:pt x="21021" y="798787"/>
                </a:cubicBezTo>
                <a:lnTo>
                  <a:pt x="0" y="882869"/>
                </a:lnTo>
                <a:cubicBezTo>
                  <a:pt x="3504" y="903890"/>
                  <a:pt x="1856" y="926457"/>
                  <a:pt x="10511" y="945931"/>
                </a:cubicBezTo>
                <a:cubicBezTo>
                  <a:pt x="17911" y="962581"/>
                  <a:pt x="57773" y="989454"/>
                  <a:pt x="73573" y="998483"/>
                </a:cubicBezTo>
                <a:cubicBezTo>
                  <a:pt x="202108" y="1071933"/>
                  <a:pt x="6456" y="954417"/>
                  <a:pt x="178676" y="1040525"/>
                </a:cubicBezTo>
                <a:cubicBezTo>
                  <a:pt x="236695" y="1069534"/>
                  <a:pt x="205354" y="1058472"/>
                  <a:pt x="273269" y="1072056"/>
                </a:cubicBezTo>
                <a:cubicBezTo>
                  <a:pt x="287283" y="1079063"/>
                  <a:pt x="300447" y="1088121"/>
                  <a:pt x="315311" y="1093076"/>
                </a:cubicBezTo>
                <a:cubicBezTo>
                  <a:pt x="332258" y="1098725"/>
                  <a:pt x="350531" y="1099254"/>
                  <a:pt x="367862" y="1103587"/>
                </a:cubicBezTo>
                <a:cubicBezTo>
                  <a:pt x="378610" y="1106274"/>
                  <a:pt x="388740" y="1111054"/>
                  <a:pt x="399393" y="1114097"/>
                </a:cubicBezTo>
                <a:cubicBezTo>
                  <a:pt x="413283" y="1118065"/>
                  <a:pt x="427421" y="1121104"/>
                  <a:pt x="441435" y="1124607"/>
                </a:cubicBezTo>
                <a:cubicBezTo>
                  <a:pt x="640397" y="1119870"/>
                  <a:pt x="765291" y="1149193"/>
                  <a:pt x="924911" y="1103587"/>
                </a:cubicBezTo>
                <a:cubicBezTo>
                  <a:pt x="935564" y="1100543"/>
                  <a:pt x="945932" y="1096580"/>
                  <a:pt x="956442" y="1093076"/>
                </a:cubicBezTo>
                <a:cubicBezTo>
                  <a:pt x="966952" y="1082566"/>
                  <a:pt x="975605" y="1069790"/>
                  <a:pt x="987973" y="1061545"/>
                </a:cubicBezTo>
                <a:cubicBezTo>
                  <a:pt x="997191" y="1055400"/>
                  <a:pt x="1010853" y="1057956"/>
                  <a:pt x="1019504" y="1051035"/>
                </a:cubicBezTo>
                <a:cubicBezTo>
                  <a:pt x="1029368" y="1043144"/>
                  <a:pt x="1033517" y="1030014"/>
                  <a:pt x="1040524" y="1019504"/>
                </a:cubicBezTo>
                <a:cubicBezTo>
                  <a:pt x="1047531" y="1030014"/>
                  <a:pt x="1050833" y="1044340"/>
                  <a:pt x="1061545" y="1051035"/>
                </a:cubicBezTo>
                <a:cubicBezTo>
                  <a:pt x="1078606" y="1061698"/>
                  <a:pt x="1142033" y="1076412"/>
                  <a:pt x="1166648" y="1082566"/>
                </a:cubicBezTo>
                <a:cubicBezTo>
                  <a:pt x="1180662" y="1089573"/>
                  <a:pt x="1193826" y="1098632"/>
                  <a:pt x="1208690" y="1103587"/>
                </a:cubicBezTo>
                <a:cubicBezTo>
                  <a:pt x="1225638" y="1109236"/>
                  <a:pt x="1243803" y="1110222"/>
                  <a:pt x="1261242" y="1114097"/>
                </a:cubicBezTo>
                <a:cubicBezTo>
                  <a:pt x="1275343" y="1117230"/>
                  <a:pt x="1289447" y="1120456"/>
                  <a:pt x="1303283" y="1124607"/>
                </a:cubicBezTo>
                <a:cubicBezTo>
                  <a:pt x="1324506" y="1130974"/>
                  <a:pt x="1345324" y="1138621"/>
                  <a:pt x="1366345" y="1145628"/>
                </a:cubicBezTo>
                <a:lnTo>
                  <a:pt x="1397876" y="1156138"/>
                </a:lnTo>
                <a:cubicBezTo>
                  <a:pt x="1471448" y="1152635"/>
                  <a:pt x="1545462" y="1154404"/>
                  <a:pt x="1618593" y="1145628"/>
                </a:cubicBezTo>
                <a:cubicBezTo>
                  <a:pt x="1634150" y="1143761"/>
                  <a:pt x="1646234" y="1130779"/>
                  <a:pt x="1660635" y="1124607"/>
                </a:cubicBezTo>
                <a:cubicBezTo>
                  <a:pt x="1670818" y="1120243"/>
                  <a:pt x="1681656" y="1117600"/>
                  <a:pt x="1692166" y="1114097"/>
                </a:cubicBezTo>
                <a:cubicBezTo>
                  <a:pt x="1766494" y="1064544"/>
                  <a:pt x="1674455" y="1126746"/>
                  <a:pt x="1765738" y="1061545"/>
                </a:cubicBezTo>
                <a:cubicBezTo>
                  <a:pt x="1776017" y="1054203"/>
                  <a:pt x="1786759" y="1047532"/>
                  <a:pt x="1797269" y="1040525"/>
                </a:cubicBezTo>
                <a:lnTo>
                  <a:pt x="1839311" y="977462"/>
                </a:lnTo>
                <a:cubicBezTo>
                  <a:pt x="1846318" y="966952"/>
                  <a:pt x="1856336" y="957914"/>
                  <a:pt x="1860331" y="945931"/>
                </a:cubicBezTo>
                <a:cubicBezTo>
                  <a:pt x="1863835" y="935421"/>
                  <a:pt x="1868155" y="925148"/>
                  <a:pt x="1870842" y="914400"/>
                </a:cubicBezTo>
                <a:cubicBezTo>
                  <a:pt x="1881087" y="873420"/>
                  <a:pt x="1885930" y="829799"/>
                  <a:pt x="1891862" y="788276"/>
                </a:cubicBezTo>
                <a:cubicBezTo>
                  <a:pt x="1916386" y="791780"/>
                  <a:pt x="1941143" y="793929"/>
                  <a:pt x="1965435" y="798787"/>
                </a:cubicBezTo>
                <a:cubicBezTo>
                  <a:pt x="1976299" y="800960"/>
                  <a:pt x="1985887" y="809297"/>
                  <a:pt x="1996966" y="809297"/>
                </a:cubicBezTo>
                <a:cubicBezTo>
                  <a:pt x="2074121" y="809297"/>
                  <a:pt x="2151117" y="802290"/>
                  <a:pt x="2228193" y="798787"/>
                </a:cubicBezTo>
                <a:cubicBezTo>
                  <a:pt x="2245710" y="791780"/>
                  <a:pt x="2263870" y="786204"/>
                  <a:pt x="2280745" y="777766"/>
                </a:cubicBezTo>
                <a:cubicBezTo>
                  <a:pt x="2292043" y="772117"/>
                  <a:pt x="2301308" y="763012"/>
                  <a:pt x="2312276" y="756745"/>
                </a:cubicBezTo>
                <a:cubicBezTo>
                  <a:pt x="2325879" y="748972"/>
                  <a:pt x="2340303" y="742732"/>
                  <a:pt x="2354317" y="735725"/>
                </a:cubicBezTo>
                <a:cubicBezTo>
                  <a:pt x="2364827" y="721711"/>
                  <a:pt x="2374448" y="706983"/>
                  <a:pt x="2385848" y="693683"/>
                </a:cubicBezTo>
                <a:cubicBezTo>
                  <a:pt x="2395521" y="682397"/>
                  <a:pt x="2410732" y="675447"/>
                  <a:pt x="2417379" y="662152"/>
                </a:cubicBezTo>
                <a:cubicBezTo>
                  <a:pt x="2425368" y="646174"/>
                  <a:pt x="2423189" y="626835"/>
                  <a:pt x="2427890" y="609600"/>
                </a:cubicBezTo>
                <a:cubicBezTo>
                  <a:pt x="2433720" y="588223"/>
                  <a:pt x="2448911" y="546538"/>
                  <a:pt x="2448911" y="546538"/>
                </a:cubicBezTo>
                <a:cubicBezTo>
                  <a:pt x="2445407" y="511504"/>
                  <a:pt x="2443754" y="476235"/>
                  <a:pt x="2438400" y="441435"/>
                </a:cubicBezTo>
                <a:cubicBezTo>
                  <a:pt x="2436715" y="430485"/>
                  <a:pt x="2432845" y="419813"/>
                  <a:pt x="2427890" y="409904"/>
                </a:cubicBezTo>
                <a:cubicBezTo>
                  <a:pt x="2422241" y="398606"/>
                  <a:pt x="2416375" y="386691"/>
                  <a:pt x="2406869" y="378373"/>
                </a:cubicBezTo>
                <a:cubicBezTo>
                  <a:pt x="2381894" y="356520"/>
                  <a:pt x="2347030" y="332772"/>
                  <a:pt x="2312276" y="325821"/>
                </a:cubicBezTo>
                <a:cubicBezTo>
                  <a:pt x="2287984" y="320963"/>
                  <a:pt x="2263228" y="318814"/>
                  <a:pt x="2238704" y="315311"/>
                </a:cubicBezTo>
                <a:cubicBezTo>
                  <a:pt x="2235200" y="276773"/>
                  <a:pt x="2238824" y="236905"/>
                  <a:pt x="2228193" y="199697"/>
                </a:cubicBezTo>
                <a:cubicBezTo>
                  <a:pt x="2224110" y="185405"/>
                  <a:pt x="2208081" y="177682"/>
                  <a:pt x="2196662" y="168166"/>
                </a:cubicBezTo>
                <a:cubicBezTo>
                  <a:pt x="2169495" y="145527"/>
                  <a:pt x="2165202" y="147169"/>
                  <a:pt x="2133600" y="136635"/>
                </a:cubicBezTo>
                <a:cubicBezTo>
                  <a:pt x="2112579" y="122621"/>
                  <a:pt x="2095047" y="100722"/>
                  <a:pt x="2070538" y="94594"/>
                </a:cubicBezTo>
                <a:cubicBezTo>
                  <a:pt x="1995329" y="75790"/>
                  <a:pt x="2020232" y="79617"/>
                  <a:pt x="1902373" y="73573"/>
                </a:cubicBezTo>
                <a:cubicBezTo>
                  <a:pt x="1807839" y="68725"/>
                  <a:pt x="1713186" y="66566"/>
                  <a:pt x="1618593" y="63062"/>
                </a:cubicBezTo>
                <a:cubicBezTo>
                  <a:pt x="1582468" y="38979"/>
                  <a:pt x="1563643" y="18440"/>
                  <a:pt x="1524000" y="10511"/>
                </a:cubicBezTo>
                <a:cubicBezTo>
                  <a:pt x="1499708" y="5653"/>
                  <a:pt x="1474952" y="3504"/>
                  <a:pt x="1450428" y="0"/>
                </a:cubicBezTo>
                <a:cubicBezTo>
                  <a:pt x="1338318" y="3504"/>
                  <a:pt x="1226107" y="4616"/>
                  <a:pt x="1114097" y="10511"/>
                </a:cubicBezTo>
                <a:cubicBezTo>
                  <a:pt x="1092816" y="11631"/>
                  <a:pt x="1072159" y="18205"/>
                  <a:pt x="1051035" y="21021"/>
                </a:cubicBezTo>
                <a:cubicBezTo>
                  <a:pt x="1019588" y="25214"/>
                  <a:pt x="987973" y="28028"/>
                  <a:pt x="956442" y="31531"/>
                </a:cubicBezTo>
                <a:cubicBezTo>
                  <a:pt x="945932" y="38538"/>
                  <a:pt x="936209" y="46903"/>
                  <a:pt x="924911" y="52552"/>
                </a:cubicBezTo>
                <a:cubicBezTo>
                  <a:pt x="877137" y="76439"/>
                  <a:pt x="769472" y="71913"/>
                  <a:pt x="746235" y="73573"/>
                </a:cubicBezTo>
                <a:cubicBezTo>
                  <a:pt x="666981" y="99990"/>
                  <a:pt x="764671" y="64355"/>
                  <a:pt x="683173" y="105104"/>
                </a:cubicBezTo>
                <a:cubicBezTo>
                  <a:pt x="673264" y="110059"/>
                  <a:pt x="662152" y="112111"/>
                  <a:pt x="651642" y="115614"/>
                </a:cubicBezTo>
                <a:cubicBezTo>
                  <a:pt x="641132" y="122621"/>
                  <a:pt x="629043" y="127703"/>
                  <a:pt x="620111" y="136635"/>
                </a:cubicBezTo>
                <a:cubicBezTo>
                  <a:pt x="611179" y="145567"/>
                  <a:pt x="605357" y="157198"/>
                  <a:pt x="599090" y="168166"/>
                </a:cubicBezTo>
                <a:cubicBezTo>
                  <a:pt x="592109" y="180382"/>
                  <a:pt x="569592" y="223439"/>
                  <a:pt x="567559" y="241738"/>
                </a:cubicBezTo>
                <a:cubicBezTo>
                  <a:pt x="565238" y="262630"/>
                  <a:pt x="567559" y="283779"/>
                  <a:pt x="567559" y="304800"/>
                </a:cubicBezTo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5334000" y="1447800"/>
            <a:ext cx="2932386" cy="1008993"/>
          </a:xfrm>
          <a:custGeom>
            <a:avLst/>
            <a:gdLst>
              <a:gd name="connsiteX0" fmla="*/ 136634 w 2932386"/>
              <a:gd name="connsiteY0" fmla="*/ 441434 h 1008993"/>
              <a:gd name="connsiteX1" fmla="*/ 147145 w 2932386"/>
              <a:gd name="connsiteY1" fmla="*/ 126124 h 1008993"/>
              <a:gd name="connsiteX2" fmla="*/ 199696 w 2932386"/>
              <a:gd name="connsiteY2" fmla="*/ 73572 h 1008993"/>
              <a:gd name="connsiteX3" fmla="*/ 231227 w 2932386"/>
              <a:gd name="connsiteY3" fmla="*/ 63062 h 1008993"/>
              <a:gd name="connsiteX4" fmla="*/ 273269 w 2932386"/>
              <a:gd name="connsiteY4" fmla="*/ 42041 h 1008993"/>
              <a:gd name="connsiteX5" fmla="*/ 357351 w 2932386"/>
              <a:gd name="connsiteY5" fmla="*/ 21020 h 1008993"/>
              <a:gd name="connsiteX6" fmla="*/ 557048 w 2932386"/>
              <a:gd name="connsiteY6" fmla="*/ 42041 h 1008993"/>
              <a:gd name="connsiteX7" fmla="*/ 588579 w 2932386"/>
              <a:gd name="connsiteY7" fmla="*/ 63062 h 1008993"/>
              <a:gd name="connsiteX8" fmla="*/ 651641 w 2932386"/>
              <a:gd name="connsiteY8" fmla="*/ 84082 h 1008993"/>
              <a:gd name="connsiteX9" fmla="*/ 683172 w 2932386"/>
              <a:gd name="connsiteY9" fmla="*/ 94593 h 1008993"/>
              <a:gd name="connsiteX10" fmla="*/ 746234 w 2932386"/>
              <a:gd name="connsiteY10" fmla="*/ 126124 h 1008993"/>
              <a:gd name="connsiteX11" fmla="*/ 809296 w 2932386"/>
              <a:gd name="connsiteY11" fmla="*/ 94593 h 1008993"/>
              <a:gd name="connsiteX12" fmla="*/ 840827 w 2932386"/>
              <a:gd name="connsiteY12" fmla="*/ 63062 h 1008993"/>
              <a:gd name="connsiteX13" fmla="*/ 872358 w 2932386"/>
              <a:gd name="connsiteY13" fmla="*/ 52551 h 1008993"/>
              <a:gd name="connsiteX14" fmla="*/ 903889 w 2932386"/>
              <a:gd name="connsiteY14" fmla="*/ 31531 h 1008993"/>
              <a:gd name="connsiteX15" fmla="*/ 977462 w 2932386"/>
              <a:gd name="connsiteY15" fmla="*/ 0 h 1008993"/>
              <a:gd name="connsiteX16" fmla="*/ 1187669 w 2932386"/>
              <a:gd name="connsiteY16" fmla="*/ 10510 h 1008993"/>
              <a:gd name="connsiteX17" fmla="*/ 1250731 w 2932386"/>
              <a:gd name="connsiteY17" fmla="*/ 31531 h 1008993"/>
              <a:gd name="connsiteX18" fmla="*/ 1292772 w 2932386"/>
              <a:gd name="connsiteY18" fmla="*/ 42041 h 1008993"/>
              <a:gd name="connsiteX19" fmla="*/ 1324303 w 2932386"/>
              <a:gd name="connsiteY19" fmla="*/ 52551 h 1008993"/>
              <a:gd name="connsiteX20" fmla="*/ 1408386 w 2932386"/>
              <a:gd name="connsiteY20" fmla="*/ 73572 h 1008993"/>
              <a:gd name="connsiteX21" fmla="*/ 1439917 w 2932386"/>
              <a:gd name="connsiteY21" fmla="*/ 94593 h 1008993"/>
              <a:gd name="connsiteX22" fmla="*/ 1502979 w 2932386"/>
              <a:gd name="connsiteY22" fmla="*/ 126124 h 1008993"/>
              <a:gd name="connsiteX23" fmla="*/ 1566041 w 2932386"/>
              <a:gd name="connsiteY23" fmla="*/ 115613 h 1008993"/>
              <a:gd name="connsiteX24" fmla="*/ 1597572 w 2932386"/>
              <a:gd name="connsiteY24" fmla="*/ 105103 h 1008993"/>
              <a:gd name="connsiteX25" fmla="*/ 1639614 w 2932386"/>
              <a:gd name="connsiteY25" fmla="*/ 94593 h 1008993"/>
              <a:gd name="connsiteX26" fmla="*/ 1681655 w 2932386"/>
              <a:gd name="connsiteY26" fmla="*/ 73572 h 1008993"/>
              <a:gd name="connsiteX27" fmla="*/ 1744717 w 2932386"/>
              <a:gd name="connsiteY27" fmla="*/ 63062 h 1008993"/>
              <a:gd name="connsiteX28" fmla="*/ 1776248 w 2932386"/>
              <a:gd name="connsiteY28" fmla="*/ 52551 h 1008993"/>
              <a:gd name="connsiteX29" fmla="*/ 2144110 w 2932386"/>
              <a:gd name="connsiteY29" fmla="*/ 63062 h 1008993"/>
              <a:gd name="connsiteX30" fmla="*/ 2196662 w 2932386"/>
              <a:gd name="connsiteY30" fmla="*/ 73572 h 1008993"/>
              <a:gd name="connsiteX31" fmla="*/ 2291255 w 2932386"/>
              <a:gd name="connsiteY31" fmla="*/ 105103 h 1008993"/>
              <a:gd name="connsiteX32" fmla="*/ 2322786 w 2932386"/>
              <a:gd name="connsiteY32" fmla="*/ 115613 h 1008993"/>
              <a:gd name="connsiteX33" fmla="*/ 2406869 w 2932386"/>
              <a:gd name="connsiteY33" fmla="*/ 147145 h 1008993"/>
              <a:gd name="connsiteX34" fmla="*/ 2511972 w 2932386"/>
              <a:gd name="connsiteY34" fmla="*/ 178676 h 1008993"/>
              <a:gd name="connsiteX35" fmla="*/ 2543503 w 2932386"/>
              <a:gd name="connsiteY35" fmla="*/ 199696 h 1008993"/>
              <a:gd name="connsiteX36" fmla="*/ 2627586 w 2932386"/>
              <a:gd name="connsiteY36" fmla="*/ 231227 h 1008993"/>
              <a:gd name="connsiteX37" fmla="*/ 2659117 w 2932386"/>
              <a:gd name="connsiteY37" fmla="*/ 252248 h 1008993"/>
              <a:gd name="connsiteX38" fmla="*/ 2690648 w 2932386"/>
              <a:gd name="connsiteY38" fmla="*/ 262758 h 1008993"/>
              <a:gd name="connsiteX39" fmla="*/ 2785241 w 2932386"/>
              <a:gd name="connsiteY39" fmla="*/ 315310 h 1008993"/>
              <a:gd name="connsiteX40" fmla="*/ 2879834 w 2932386"/>
              <a:gd name="connsiteY40" fmla="*/ 388882 h 1008993"/>
              <a:gd name="connsiteX41" fmla="*/ 2900855 w 2932386"/>
              <a:gd name="connsiteY41" fmla="*/ 420413 h 1008993"/>
              <a:gd name="connsiteX42" fmla="*/ 2932386 w 2932386"/>
              <a:gd name="connsiteY42" fmla="*/ 536027 h 1008993"/>
              <a:gd name="connsiteX43" fmla="*/ 2921876 w 2932386"/>
              <a:gd name="connsiteY43" fmla="*/ 672662 h 1008993"/>
              <a:gd name="connsiteX44" fmla="*/ 2911365 w 2932386"/>
              <a:gd name="connsiteY44" fmla="*/ 746234 h 1008993"/>
              <a:gd name="connsiteX45" fmla="*/ 2795751 w 2932386"/>
              <a:gd name="connsiteY45" fmla="*/ 798786 h 1008993"/>
              <a:gd name="connsiteX46" fmla="*/ 2480441 w 2932386"/>
              <a:gd name="connsiteY46" fmla="*/ 788276 h 1008993"/>
              <a:gd name="connsiteX47" fmla="*/ 2469931 w 2932386"/>
              <a:gd name="connsiteY47" fmla="*/ 819807 h 1008993"/>
              <a:gd name="connsiteX48" fmla="*/ 2427889 w 2932386"/>
              <a:gd name="connsiteY48" fmla="*/ 914400 h 1008993"/>
              <a:gd name="connsiteX49" fmla="*/ 2364827 w 2932386"/>
              <a:gd name="connsiteY49" fmla="*/ 945931 h 1008993"/>
              <a:gd name="connsiteX50" fmla="*/ 2333296 w 2932386"/>
              <a:gd name="connsiteY50" fmla="*/ 966951 h 1008993"/>
              <a:gd name="connsiteX51" fmla="*/ 2249214 w 2932386"/>
              <a:gd name="connsiteY51" fmla="*/ 987972 h 1008993"/>
              <a:gd name="connsiteX52" fmla="*/ 2175641 w 2932386"/>
              <a:gd name="connsiteY52" fmla="*/ 1008993 h 1008993"/>
              <a:gd name="connsiteX53" fmla="*/ 1744717 w 2932386"/>
              <a:gd name="connsiteY53" fmla="*/ 998482 h 1008993"/>
              <a:gd name="connsiteX54" fmla="*/ 1681655 w 2932386"/>
              <a:gd name="connsiteY54" fmla="*/ 977462 h 1008993"/>
              <a:gd name="connsiteX55" fmla="*/ 1650124 w 2932386"/>
              <a:gd name="connsiteY55" fmla="*/ 966951 h 1008993"/>
              <a:gd name="connsiteX56" fmla="*/ 1576551 w 2932386"/>
              <a:gd name="connsiteY56" fmla="*/ 924910 h 1008993"/>
              <a:gd name="connsiteX57" fmla="*/ 1513489 w 2932386"/>
              <a:gd name="connsiteY57" fmla="*/ 903889 h 1008993"/>
              <a:gd name="connsiteX58" fmla="*/ 1481958 w 2932386"/>
              <a:gd name="connsiteY58" fmla="*/ 935420 h 1008993"/>
              <a:gd name="connsiteX59" fmla="*/ 1418896 w 2932386"/>
              <a:gd name="connsiteY59" fmla="*/ 956441 h 1008993"/>
              <a:gd name="connsiteX60" fmla="*/ 1334814 w 2932386"/>
              <a:gd name="connsiteY60" fmla="*/ 977462 h 1008993"/>
              <a:gd name="connsiteX61" fmla="*/ 1229710 w 2932386"/>
              <a:gd name="connsiteY61" fmla="*/ 998482 h 1008993"/>
              <a:gd name="connsiteX62" fmla="*/ 830317 w 2932386"/>
              <a:gd name="connsiteY62" fmla="*/ 987972 h 1008993"/>
              <a:gd name="connsiteX63" fmla="*/ 788276 w 2932386"/>
              <a:gd name="connsiteY63" fmla="*/ 977462 h 1008993"/>
              <a:gd name="connsiteX64" fmla="*/ 725214 w 2932386"/>
              <a:gd name="connsiteY64" fmla="*/ 945931 h 1008993"/>
              <a:gd name="connsiteX65" fmla="*/ 662151 w 2932386"/>
              <a:gd name="connsiteY65" fmla="*/ 903889 h 1008993"/>
              <a:gd name="connsiteX66" fmla="*/ 588579 w 2932386"/>
              <a:gd name="connsiteY66" fmla="*/ 851338 h 1008993"/>
              <a:gd name="connsiteX67" fmla="*/ 546538 w 2932386"/>
              <a:gd name="connsiteY67" fmla="*/ 830317 h 1008993"/>
              <a:gd name="connsiteX68" fmla="*/ 483476 w 2932386"/>
              <a:gd name="connsiteY68" fmla="*/ 788276 h 1008993"/>
              <a:gd name="connsiteX69" fmla="*/ 451945 w 2932386"/>
              <a:gd name="connsiteY69" fmla="*/ 767255 h 1008993"/>
              <a:gd name="connsiteX70" fmla="*/ 441434 w 2932386"/>
              <a:gd name="connsiteY70" fmla="*/ 735724 h 1008993"/>
              <a:gd name="connsiteX71" fmla="*/ 409903 w 2932386"/>
              <a:gd name="connsiteY71" fmla="*/ 725213 h 1008993"/>
              <a:gd name="connsiteX72" fmla="*/ 168165 w 2932386"/>
              <a:gd name="connsiteY72" fmla="*/ 714703 h 1008993"/>
              <a:gd name="connsiteX73" fmla="*/ 126124 w 2932386"/>
              <a:gd name="connsiteY73" fmla="*/ 704193 h 1008993"/>
              <a:gd name="connsiteX74" fmla="*/ 63062 w 2932386"/>
              <a:gd name="connsiteY74" fmla="*/ 683172 h 1008993"/>
              <a:gd name="connsiteX75" fmla="*/ 21020 w 2932386"/>
              <a:gd name="connsiteY75" fmla="*/ 620110 h 1008993"/>
              <a:gd name="connsiteX76" fmla="*/ 0 w 2932386"/>
              <a:gd name="connsiteY76" fmla="*/ 588579 h 1008993"/>
              <a:gd name="connsiteX77" fmla="*/ 10510 w 2932386"/>
              <a:gd name="connsiteY77" fmla="*/ 483476 h 1008993"/>
              <a:gd name="connsiteX78" fmla="*/ 42041 w 2932386"/>
              <a:gd name="connsiteY78" fmla="*/ 462455 h 1008993"/>
              <a:gd name="connsiteX79" fmla="*/ 157655 w 2932386"/>
              <a:gd name="connsiteY79" fmla="*/ 472965 h 1008993"/>
              <a:gd name="connsiteX80" fmla="*/ 136634 w 2932386"/>
              <a:gd name="connsiteY80" fmla="*/ 441434 h 1008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</a:cxnLst>
            <a:rect l="l" t="t" r="r" b="b"/>
            <a:pathLst>
              <a:path w="2932386" h="1008993">
                <a:moveTo>
                  <a:pt x="136634" y="441434"/>
                </a:moveTo>
                <a:cubicBezTo>
                  <a:pt x="134882" y="383627"/>
                  <a:pt x="137624" y="230854"/>
                  <a:pt x="147145" y="126124"/>
                </a:cubicBezTo>
                <a:cubicBezTo>
                  <a:pt x="149147" y="104102"/>
                  <a:pt x="183680" y="81580"/>
                  <a:pt x="199696" y="73572"/>
                </a:cubicBezTo>
                <a:cubicBezTo>
                  <a:pt x="209605" y="68617"/>
                  <a:pt x="221044" y="67426"/>
                  <a:pt x="231227" y="63062"/>
                </a:cubicBezTo>
                <a:cubicBezTo>
                  <a:pt x="245628" y="56890"/>
                  <a:pt x="258868" y="48213"/>
                  <a:pt x="273269" y="42041"/>
                </a:cubicBezTo>
                <a:cubicBezTo>
                  <a:pt x="301545" y="29923"/>
                  <a:pt x="326512" y="27188"/>
                  <a:pt x="357351" y="21020"/>
                </a:cubicBezTo>
                <a:cubicBezTo>
                  <a:pt x="361849" y="21320"/>
                  <a:pt x="509869" y="21821"/>
                  <a:pt x="557048" y="42041"/>
                </a:cubicBezTo>
                <a:cubicBezTo>
                  <a:pt x="568659" y="47017"/>
                  <a:pt x="577036" y="57932"/>
                  <a:pt x="588579" y="63062"/>
                </a:cubicBezTo>
                <a:cubicBezTo>
                  <a:pt x="608827" y="72061"/>
                  <a:pt x="630620" y="77075"/>
                  <a:pt x="651641" y="84082"/>
                </a:cubicBezTo>
                <a:cubicBezTo>
                  <a:pt x="662151" y="87585"/>
                  <a:pt x="673954" y="88448"/>
                  <a:pt x="683172" y="94593"/>
                </a:cubicBezTo>
                <a:cubicBezTo>
                  <a:pt x="723921" y="121758"/>
                  <a:pt x="702720" y="111618"/>
                  <a:pt x="746234" y="126124"/>
                </a:cubicBezTo>
                <a:cubicBezTo>
                  <a:pt x="777834" y="115590"/>
                  <a:pt x="782132" y="117230"/>
                  <a:pt x="809296" y="94593"/>
                </a:cubicBezTo>
                <a:cubicBezTo>
                  <a:pt x="820715" y="85077"/>
                  <a:pt x="828460" y="71307"/>
                  <a:pt x="840827" y="63062"/>
                </a:cubicBezTo>
                <a:cubicBezTo>
                  <a:pt x="850045" y="56916"/>
                  <a:pt x="862449" y="57506"/>
                  <a:pt x="872358" y="52551"/>
                </a:cubicBezTo>
                <a:cubicBezTo>
                  <a:pt x="883656" y="46902"/>
                  <a:pt x="892922" y="37798"/>
                  <a:pt x="903889" y="31531"/>
                </a:cubicBezTo>
                <a:cubicBezTo>
                  <a:pt x="940257" y="10750"/>
                  <a:pt x="942086" y="11792"/>
                  <a:pt x="977462" y="0"/>
                </a:cubicBezTo>
                <a:cubicBezTo>
                  <a:pt x="1047531" y="3503"/>
                  <a:pt x="1117975" y="2468"/>
                  <a:pt x="1187669" y="10510"/>
                </a:cubicBezTo>
                <a:cubicBezTo>
                  <a:pt x="1209681" y="13050"/>
                  <a:pt x="1229235" y="26157"/>
                  <a:pt x="1250731" y="31531"/>
                </a:cubicBezTo>
                <a:cubicBezTo>
                  <a:pt x="1264745" y="35034"/>
                  <a:pt x="1278883" y="38073"/>
                  <a:pt x="1292772" y="42041"/>
                </a:cubicBezTo>
                <a:cubicBezTo>
                  <a:pt x="1303425" y="45085"/>
                  <a:pt x="1313615" y="49636"/>
                  <a:pt x="1324303" y="52551"/>
                </a:cubicBezTo>
                <a:cubicBezTo>
                  <a:pt x="1352175" y="60153"/>
                  <a:pt x="1408386" y="73572"/>
                  <a:pt x="1408386" y="73572"/>
                </a:cubicBezTo>
                <a:cubicBezTo>
                  <a:pt x="1418896" y="80579"/>
                  <a:pt x="1428619" y="88944"/>
                  <a:pt x="1439917" y="94593"/>
                </a:cubicBezTo>
                <a:cubicBezTo>
                  <a:pt x="1526946" y="138108"/>
                  <a:pt x="1412615" y="65880"/>
                  <a:pt x="1502979" y="126124"/>
                </a:cubicBezTo>
                <a:cubicBezTo>
                  <a:pt x="1524000" y="122620"/>
                  <a:pt x="1545238" y="120236"/>
                  <a:pt x="1566041" y="115613"/>
                </a:cubicBezTo>
                <a:cubicBezTo>
                  <a:pt x="1576856" y="113210"/>
                  <a:pt x="1586919" y="108146"/>
                  <a:pt x="1597572" y="105103"/>
                </a:cubicBezTo>
                <a:cubicBezTo>
                  <a:pt x="1611462" y="101135"/>
                  <a:pt x="1625600" y="98096"/>
                  <a:pt x="1639614" y="94593"/>
                </a:cubicBezTo>
                <a:cubicBezTo>
                  <a:pt x="1653628" y="87586"/>
                  <a:pt x="1666648" y="78074"/>
                  <a:pt x="1681655" y="73572"/>
                </a:cubicBezTo>
                <a:cubicBezTo>
                  <a:pt x="1702067" y="67448"/>
                  <a:pt x="1723914" y="67685"/>
                  <a:pt x="1744717" y="63062"/>
                </a:cubicBezTo>
                <a:cubicBezTo>
                  <a:pt x="1755532" y="60659"/>
                  <a:pt x="1765738" y="56055"/>
                  <a:pt x="1776248" y="52551"/>
                </a:cubicBezTo>
                <a:cubicBezTo>
                  <a:pt x="1898869" y="56055"/>
                  <a:pt x="2021592" y="56936"/>
                  <a:pt x="2144110" y="63062"/>
                </a:cubicBezTo>
                <a:cubicBezTo>
                  <a:pt x="2161952" y="63954"/>
                  <a:pt x="2179223" y="69697"/>
                  <a:pt x="2196662" y="73572"/>
                </a:cubicBezTo>
                <a:cubicBezTo>
                  <a:pt x="2254300" y="86380"/>
                  <a:pt x="2228826" y="81692"/>
                  <a:pt x="2291255" y="105103"/>
                </a:cubicBezTo>
                <a:cubicBezTo>
                  <a:pt x="2301628" y="108993"/>
                  <a:pt x="2312413" y="111723"/>
                  <a:pt x="2322786" y="115613"/>
                </a:cubicBezTo>
                <a:cubicBezTo>
                  <a:pt x="2358313" y="128935"/>
                  <a:pt x="2373478" y="137604"/>
                  <a:pt x="2406869" y="147145"/>
                </a:cubicBezTo>
                <a:cubicBezTo>
                  <a:pt x="2432577" y="154490"/>
                  <a:pt x="2493235" y="166185"/>
                  <a:pt x="2511972" y="178676"/>
                </a:cubicBezTo>
                <a:cubicBezTo>
                  <a:pt x="2522482" y="185683"/>
                  <a:pt x="2532205" y="194047"/>
                  <a:pt x="2543503" y="199696"/>
                </a:cubicBezTo>
                <a:cubicBezTo>
                  <a:pt x="2568643" y="212266"/>
                  <a:pt x="2600293" y="222130"/>
                  <a:pt x="2627586" y="231227"/>
                </a:cubicBezTo>
                <a:cubicBezTo>
                  <a:pt x="2638096" y="238234"/>
                  <a:pt x="2647819" y="246599"/>
                  <a:pt x="2659117" y="252248"/>
                </a:cubicBezTo>
                <a:cubicBezTo>
                  <a:pt x="2669026" y="257203"/>
                  <a:pt x="2680963" y="257378"/>
                  <a:pt x="2690648" y="262758"/>
                </a:cubicBezTo>
                <a:cubicBezTo>
                  <a:pt x="2799068" y="322992"/>
                  <a:pt x="2713894" y="291528"/>
                  <a:pt x="2785241" y="315310"/>
                </a:cubicBezTo>
                <a:cubicBezTo>
                  <a:pt x="2829188" y="344608"/>
                  <a:pt x="2848961" y="351835"/>
                  <a:pt x="2879834" y="388882"/>
                </a:cubicBezTo>
                <a:cubicBezTo>
                  <a:pt x="2887921" y="398586"/>
                  <a:pt x="2893848" y="409903"/>
                  <a:pt x="2900855" y="420413"/>
                </a:cubicBezTo>
                <a:cubicBezTo>
                  <a:pt x="2924563" y="515244"/>
                  <a:pt x="2912740" y="477088"/>
                  <a:pt x="2932386" y="536027"/>
                </a:cubicBezTo>
                <a:cubicBezTo>
                  <a:pt x="2928883" y="581572"/>
                  <a:pt x="2929814" y="627678"/>
                  <a:pt x="2921876" y="672662"/>
                </a:cubicBezTo>
                <a:cubicBezTo>
                  <a:pt x="2906890" y="757582"/>
                  <a:pt x="2888130" y="676526"/>
                  <a:pt x="2911365" y="746234"/>
                </a:cubicBezTo>
                <a:cubicBezTo>
                  <a:pt x="2833439" y="798185"/>
                  <a:pt x="2873076" y="783322"/>
                  <a:pt x="2795751" y="798786"/>
                </a:cubicBezTo>
                <a:cubicBezTo>
                  <a:pt x="2690648" y="795283"/>
                  <a:pt x="2585385" y="781505"/>
                  <a:pt x="2480441" y="788276"/>
                </a:cubicBezTo>
                <a:cubicBezTo>
                  <a:pt x="2469385" y="788989"/>
                  <a:pt x="2472334" y="808992"/>
                  <a:pt x="2469931" y="819807"/>
                </a:cubicBezTo>
                <a:cubicBezTo>
                  <a:pt x="2454715" y="888279"/>
                  <a:pt x="2476066" y="874253"/>
                  <a:pt x="2427889" y="914400"/>
                </a:cubicBezTo>
                <a:cubicBezTo>
                  <a:pt x="2382712" y="952047"/>
                  <a:pt x="2412225" y="922232"/>
                  <a:pt x="2364827" y="945931"/>
                </a:cubicBezTo>
                <a:cubicBezTo>
                  <a:pt x="2353529" y="951580"/>
                  <a:pt x="2345167" y="962634"/>
                  <a:pt x="2333296" y="966951"/>
                </a:cubicBezTo>
                <a:cubicBezTo>
                  <a:pt x="2306145" y="976824"/>
                  <a:pt x="2276622" y="978836"/>
                  <a:pt x="2249214" y="987972"/>
                </a:cubicBezTo>
                <a:cubicBezTo>
                  <a:pt x="2203979" y="1003050"/>
                  <a:pt x="2228431" y="995795"/>
                  <a:pt x="2175641" y="1008993"/>
                </a:cubicBezTo>
                <a:cubicBezTo>
                  <a:pt x="2032000" y="1005489"/>
                  <a:pt x="1888109" y="1007635"/>
                  <a:pt x="1744717" y="998482"/>
                </a:cubicBezTo>
                <a:cubicBezTo>
                  <a:pt x="1722604" y="997071"/>
                  <a:pt x="1702676" y="984469"/>
                  <a:pt x="1681655" y="977462"/>
                </a:cubicBezTo>
                <a:lnTo>
                  <a:pt x="1650124" y="966951"/>
                </a:lnTo>
                <a:cubicBezTo>
                  <a:pt x="1604228" y="921055"/>
                  <a:pt x="1637047" y="943059"/>
                  <a:pt x="1576551" y="924910"/>
                </a:cubicBezTo>
                <a:cubicBezTo>
                  <a:pt x="1555328" y="918543"/>
                  <a:pt x="1513489" y="903889"/>
                  <a:pt x="1513489" y="903889"/>
                </a:cubicBezTo>
                <a:cubicBezTo>
                  <a:pt x="1502979" y="914399"/>
                  <a:pt x="1494951" y="928201"/>
                  <a:pt x="1481958" y="935420"/>
                </a:cubicBezTo>
                <a:cubicBezTo>
                  <a:pt x="1462589" y="946181"/>
                  <a:pt x="1439917" y="949434"/>
                  <a:pt x="1418896" y="956441"/>
                </a:cubicBezTo>
                <a:cubicBezTo>
                  <a:pt x="1362561" y="975219"/>
                  <a:pt x="1410898" y="960554"/>
                  <a:pt x="1334814" y="977462"/>
                </a:cubicBezTo>
                <a:cubicBezTo>
                  <a:pt x="1240762" y="998363"/>
                  <a:pt x="1353249" y="977893"/>
                  <a:pt x="1229710" y="998482"/>
                </a:cubicBezTo>
                <a:cubicBezTo>
                  <a:pt x="1096579" y="994979"/>
                  <a:pt x="963343" y="994306"/>
                  <a:pt x="830317" y="987972"/>
                </a:cubicBezTo>
                <a:cubicBezTo>
                  <a:pt x="815888" y="987285"/>
                  <a:pt x="801553" y="983152"/>
                  <a:pt x="788276" y="977462"/>
                </a:cubicBezTo>
                <a:cubicBezTo>
                  <a:pt x="645664" y="916342"/>
                  <a:pt x="858068" y="990214"/>
                  <a:pt x="725214" y="945931"/>
                </a:cubicBezTo>
                <a:cubicBezTo>
                  <a:pt x="704193" y="931917"/>
                  <a:pt x="682362" y="919048"/>
                  <a:pt x="662151" y="903889"/>
                </a:cubicBezTo>
                <a:cubicBezTo>
                  <a:pt x="644097" y="890348"/>
                  <a:pt x="610101" y="863636"/>
                  <a:pt x="588579" y="851338"/>
                </a:cubicBezTo>
                <a:cubicBezTo>
                  <a:pt x="574976" y="843565"/>
                  <a:pt x="559973" y="838378"/>
                  <a:pt x="546538" y="830317"/>
                </a:cubicBezTo>
                <a:cubicBezTo>
                  <a:pt x="524875" y="817319"/>
                  <a:pt x="504497" y="802290"/>
                  <a:pt x="483476" y="788276"/>
                </a:cubicBezTo>
                <a:lnTo>
                  <a:pt x="451945" y="767255"/>
                </a:lnTo>
                <a:cubicBezTo>
                  <a:pt x="448441" y="756745"/>
                  <a:pt x="449268" y="743558"/>
                  <a:pt x="441434" y="735724"/>
                </a:cubicBezTo>
                <a:cubicBezTo>
                  <a:pt x="433600" y="727890"/>
                  <a:pt x="420949" y="726063"/>
                  <a:pt x="409903" y="725213"/>
                </a:cubicBezTo>
                <a:cubicBezTo>
                  <a:pt x="329485" y="719027"/>
                  <a:pt x="248744" y="718206"/>
                  <a:pt x="168165" y="714703"/>
                </a:cubicBezTo>
                <a:cubicBezTo>
                  <a:pt x="154151" y="711200"/>
                  <a:pt x="139960" y="708344"/>
                  <a:pt x="126124" y="704193"/>
                </a:cubicBezTo>
                <a:cubicBezTo>
                  <a:pt x="104901" y="697826"/>
                  <a:pt x="63062" y="683172"/>
                  <a:pt x="63062" y="683172"/>
                </a:cubicBezTo>
                <a:lnTo>
                  <a:pt x="21020" y="620110"/>
                </a:lnTo>
                <a:lnTo>
                  <a:pt x="0" y="588579"/>
                </a:lnTo>
                <a:cubicBezTo>
                  <a:pt x="3503" y="553545"/>
                  <a:pt x="-624" y="516878"/>
                  <a:pt x="10510" y="483476"/>
                </a:cubicBezTo>
                <a:cubicBezTo>
                  <a:pt x="14505" y="471492"/>
                  <a:pt x="29441" y="463355"/>
                  <a:pt x="42041" y="462455"/>
                </a:cubicBezTo>
                <a:cubicBezTo>
                  <a:pt x="80640" y="459698"/>
                  <a:pt x="119092" y="469751"/>
                  <a:pt x="157655" y="472965"/>
                </a:cubicBezTo>
                <a:cubicBezTo>
                  <a:pt x="161146" y="473256"/>
                  <a:pt x="138386" y="499241"/>
                  <a:pt x="136634" y="441434"/>
                </a:cubicBez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23351" y="2848591"/>
            <a:ext cx="2350708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Model development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068937" y="3672195"/>
            <a:ext cx="1517916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Matlab code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533204" y="4448791"/>
            <a:ext cx="2098203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Simulation results</a:t>
            </a:r>
            <a:endParaRPr lang="en-US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42900" y="1143000"/>
            <a:ext cx="5105400" cy="4648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TextBox 6"/>
          <p:cNvSpPr txBox="1"/>
          <p:nvPr/>
        </p:nvSpPr>
        <p:spPr>
          <a:xfrm>
            <a:off x="342900" y="1143000"/>
            <a:ext cx="5105400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600" b="0" dirty="0" smtClean="0">
                <a:latin typeface="EMprint" panose="020B0503020204020204" pitchFamily="34" charset="0"/>
                <a:ea typeface="EMprint" panose="020B0503020204020204" pitchFamily="34" charset="0"/>
              </a:rPr>
              <a:t>List key model assumptions</a:t>
            </a:r>
          </a:p>
          <a:p>
            <a:pPr marL="457200" indent="-45720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600" b="0" dirty="0" smtClean="0">
                <a:latin typeface="EMprint" panose="020B0503020204020204" pitchFamily="34" charset="0"/>
                <a:ea typeface="EMprint" panose="020B0503020204020204" pitchFamily="34" charset="0"/>
              </a:rPr>
              <a:t>Derive model equations (from assumptions)</a:t>
            </a:r>
          </a:p>
          <a:p>
            <a:pPr marL="457200" indent="-45720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600" b="0" dirty="0" smtClean="0">
                <a:latin typeface="EMprint" panose="020B0503020204020204" pitchFamily="34" charset="0"/>
                <a:ea typeface="EMprint" panose="020B0503020204020204" pitchFamily="34" charset="0"/>
              </a:rPr>
              <a:t>Scale the variables to develop a dimensionless model</a:t>
            </a:r>
          </a:p>
          <a:p>
            <a:pPr marL="914400" lvl="1" indent="-45720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600" b="0" dirty="0" smtClean="0">
                <a:latin typeface="EMprint" panose="020B0503020204020204" pitchFamily="34" charset="0"/>
                <a:ea typeface="EMprint" panose="020B0503020204020204" pitchFamily="34" charset="0"/>
              </a:rPr>
              <a:t>Facilitates analysis</a:t>
            </a:r>
          </a:p>
          <a:p>
            <a:pPr marL="914400" lvl="1" indent="-45720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600" b="0" dirty="0" smtClean="0">
                <a:latin typeface="EMprint" panose="020B0503020204020204" pitchFamily="34" charset="0"/>
                <a:ea typeface="EMprint" panose="020B0503020204020204" pitchFamily="34" charset="0"/>
              </a:rPr>
              <a:t>Simplifies numerical solution</a:t>
            </a:r>
          </a:p>
          <a:p>
            <a:pPr marL="457200" indent="-45720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600" b="0" dirty="0" smtClean="0">
                <a:latin typeface="EMprint" panose="020B0503020204020204" pitchFamily="34" charset="0"/>
                <a:ea typeface="EMprint" panose="020B0503020204020204" pitchFamily="34" charset="0"/>
              </a:rPr>
              <a:t>Analyze the model</a:t>
            </a:r>
          </a:p>
          <a:p>
            <a:pPr marL="914400" lvl="1" indent="-45720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600" b="0" dirty="0" smtClean="0">
                <a:latin typeface="EMprint" panose="020B0503020204020204" pitchFamily="34" charset="0"/>
                <a:ea typeface="EMprint" panose="020B0503020204020204" pitchFamily="34" charset="0"/>
              </a:rPr>
              <a:t>Determine operating region</a:t>
            </a:r>
          </a:p>
          <a:p>
            <a:pPr marL="914400" lvl="1" indent="-45720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600" b="0" dirty="0" smtClean="0">
                <a:latin typeface="EMprint" panose="020B0503020204020204" pitchFamily="34" charset="0"/>
                <a:ea typeface="EMprint" panose="020B0503020204020204" pitchFamily="34" charset="0"/>
              </a:rPr>
              <a:t>Verify good behavior over the operating region (no singularities, exploding exponentials, etc.</a:t>
            </a:r>
          </a:p>
          <a:p>
            <a:pPr marL="457200" indent="-45720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600" b="0" dirty="0" smtClean="0">
                <a:latin typeface="EMprint" panose="020B0503020204020204" pitchFamily="34" charset="0"/>
                <a:ea typeface="EMprint" panose="020B0503020204020204" pitchFamily="34" charset="0"/>
              </a:rPr>
              <a:t>Work through an example</a:t>
            </a:r>
          </a:p>
          <a:p>
            <a:pPr marL="914400" lvl="1" indent="-45720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600" b="0" dirty="0" smtClean="0">
                <a:latin typeface="EMprint" panose="020B0503020204020204" pitchFamily="34" charset="0"/>
                <a:ea typeface="EMprint" panose="020B0503020204020204" pitchFamily="34" charset="0"/>
              </a:rPr>
              <a:t>Provides a sanity check on model assumptions and analysis</a:t>
            </a:r>
          </a:p>
          <a:p>
            <a:pPr marL="457200" indent="-45720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600" b="0" dirty="0" smtClean="0">
                <a:latin typeface="EMprint" panose="020B0503020204020204" pitchFamily="34" charset="0"/>
                <a:ea typeface="EMprint" panose="020B0503020204020204" pitchFamily="34" charset="0"/>
              </a:rPr>
              <a:t>Iterate</a:t>
            </a:r>
          </a:p>
        </p:txBody>
      </p:sp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76200" y="76200"/>
            <a:ext cx="9029700" cy="461665"/>
          </a:xfrm>
          <a:prstGeom prst="rect">
            <a:avLst/>
          </a:prstGeom>
          <a:pattFill prst="pct25">
            <a:fgClr>
              <a:schemeClr val="accent1"/>
            </a:fgClr>
            <a:bgClr>
              <a:schemeClr val="bg1"/>
            </a:bgClr>
          </a:pattFill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defRPr sz="2400" b="1">
                <a:solidFill>
                  <a:srgbClr val="262626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dirty="0" smtClean="0">
                <a:solidFill>
                  <a:srgbClr val="000000"/>
                </a:solidFill>
              </a:rPr>
              <a:t>Hot Air Balloons were the first manned flying machines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76200" y="76200"/>
            <a:ext cx="9029700" cy="461665"/>
          </a:xfrm>
          <a:prstGeom prst="rect">
            <a:avLst/>
          </a:prstGeom>
          <a:pattFill prst="pct25">
            <a:fgClr>
              <a:schemeClr val="accent1"/>
            </a:fgClr>
            <a:bgClr>
              <a:schemeClr val="bg1"/>
            </a:bgClr>
          </a:pattFill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defRPr sz="2400" b="1">
                <a:solidFill>
                  <a:srgbClr val="262626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dirty="0" smtClean="0">
                <a:solidFill>
                  <a:srgbClr val="000000"/>
                </a:solidFill>
                <a:latin typeface="EMprint" panose="020B0503020204020204" pitchFamily="34" charset="0"/>
                <a:ea typeface="EMprint" panose="020B0503020204020204" pitchFamily="34" charset="0"/>
              </a:rPr>
              <a:t>Model development</a:t>
            </a:r>
            <a:endParaRPr lang="en-US" altLang="en-US" dirty="0">
              <a:solidFill>
                <a:srgbClr val="000000"/>
              </a:solidFill>
              <a:latin typeface="EMprint" panose="020B0503020204020204" pitchFamily="34" charset="0"/>
              <a:ea typeface="EMprint" panose="020B0503020204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4066" y="1066801"/>
            <a:ext cx="3687125" cy="504381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Bent Arrow 7"/>
          <p:cNvSpPr/>
          <p:nvPr/>
        </p:nvSpPr>
        <p:spPr>
          <a:xfrm>
            <a:off x="38100" y="1219200"/>
            <a:ext cx="266700" cy="426720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9025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762000"/>
            <a:ext cx="5105400" cy="54264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76200" y="76200"/>
            <a:ext cx="9029700" cy="461665"/>
          </a:xfrm>
          <a:prstGeom prst="rect">
            <a:avLst/>
          </a:prstGeom>
          <a:pattFill prst="pct25">
            <a:fgClr>
              <a:schemeClr val="accent1"/>
            </a:fgClr>
            <a:bgClr>
              <a:schemeClr val="bg1"/>
            </a:bgClr>
          </a:pattFill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defRPr sz="2400" b="1">
                <a:solidFill>
                  <a:srgbClr val="262626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dirty="0" smtClean="0">
                <a:solidFill>
                  <a:srgbClr val="000000"/>
                </a:solidFill>
              </a:rPr>
              <a:t>Hot Air Balloons were the first manned flying machines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76200" y="76200"/>
            <a:ext cx="9029700" cy="461665"/>
          </a:xfrm>
          <a:prstGeom prst="rect">
            <a:avLst/>
          </a:prstGeom>
          <a:pattFill prst="pct25">
            <a:fgClr>
              <a:schemeClr val="accent1"/>
            </a:fgClr>
            <a:bgClr>
              <a:schemeClr val="bg1"/>
            </a:bgClr>
          </a:pattFill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defRPr sz="2400" b="1">
                <a:solidFill>
                  <a:srgbClr val="262626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dirty="0" smtClean="0">
                <a:solidFill>
                  <a:srgbClr val="000000"/>
                </a:solidFill>
                <a:latin typeface="EMprint" panose="020B0503020204020204" pitchFamily="34" charset="0"/>
                <a:ea typeface="EMprint" panose="020B0503020204020204" pitchFamily="34" charset="0"/>
              </a:rPr>
              <a:t>Model development: Modeling assumptions</a:t>
            </a:r>
            <a:endParaRPr lang="en-US" altLang="en-US" dirty="0">
              <a:solidFill>
                <a:srgbClr val="000000"/>
              </a:solidFill>
              <a:latin typeface="EMprint" panose="020B0503020204020204" pitchFamily="34" charset="0"/>
              <a:ea typeface="EMprint" panose="020B0503020204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6668" y="984299"/>
            <a:ext cx="3641834" cy="4981856"/>
          </a:xfrm>
          <a:prstGeom prst="rect">
            <a:avLst/>
          </a:prstGeom>
          <a:ln>
            <a:solidFill>
              <a:schemeClr val="accent1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58666" y="840259"/>
                <a:ext cx="5105400" cy="50167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en-US" sz="1600" b="0" dirty="0" smtClean="0">
                    <a:latin typeface="EMprint" panose="020B0503020204020204" pitchFamily="34" charset="0"/>
                    <a:ea typeface="EMprint" panose="020B0503020204020204" pitchFamily="34" charset="0"/>
                  </a:rPr>
                  <a:t>We focus on vertical movement of the balloon, which can be controlled by the fuel </a:t>
                </a:r>
                <a:r>
                  <a:rPr lang="en-US" sz="1600" b="0" dirty="0">
                    <a:latin typeface="EMprint" panose="020B0503020204020204" pitchFamily="34" charset="0"/>
                    <a:ea typeface="EMprint" panose="020B0503020204020204" pitchFamily="34" charset="0"/>
                  </a:rPr>
                  <a:t>valve position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EMprint" panose="020B0503020204020204" pitchFamily="34" charset="0"/>
                      </a:rPr>
                      <m:t>𝑓</m:t>
                    </m:r>
                  </m:oMath>
                </a14:m>
                <a:r>
                  <a:rPr lang="en-US" sz="1600" b="0" dirty="0" smtClean="0">
                    <a:latin typeface="EMprint" panose="020B0503020204020204" pitchFamily="34" charset="0"/>
                    <a:ea typeface="EMprint" panose="020B0503020204020204" pitchFamily="34" charset="0"/>
                  </a:rPr>
                  <a:t> and </a:t>
                </a:r>
                <a:r>
                  <a:rPr lang="en-US" sz="1600" b="0" dirty="0">
                    <a:latin typeface="EMprint" panose="020B0503020204020204" pitchFamily="34" charset="0"/>
                    <a:ea typeface="EMprint" panose="020B0503020204020204" pitchFamily="34" charset="0"/>
                  </a:rPr>
                  <a:t>vent valve position</a:t>
                </a:r>
                <a14:m>
                  <m:oMath xmlns:m="http://schemas.openxmlformats.org/officeDocument/2006/math">
                    <m:r>
                      <a:rPr lang="en-US" sz="1600" b="0" i="1">
                        <a:latin typeface="Cambria Math" panose="02040503050406030204" pitchFamily="18" charset="0"/>
                        <a:ea typeface="EMprint" panose="020B0503020204020204" pitchFamily="34" charset="0"/>
                      </a:rPr>
                      <m:t> 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EMprint" panose="020B0503020204020204" pitchFamily="34" charset="0"/>
                      </a:rPr>
                      <m:t>𝑝</m:t>
                    </m:r>
                  </m:oMath>
                </a14:m>
                <a:r>
                  <a:rPr lang="en-US" sz="1600" b="0" dirty="0" smtClean="0">
                    <a:latin typeface="EMprint" panose="020B0503020204020204" pitchFamily="34" charset="0"/>
                    <a:ea typeface="EMprint" panose="020B0503020204020204" pitchFamily="34" charset="0"/>
                  </a:rPr>
                  <a:t>.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1600" b="0" dirty="0" smtClean="0">
                    <a:latin typeface="EMprint" panose="020B0503020204020204" pitchFamily="34" charset="0"/>
                    <a:ea typeface="EMprint" panose="020B0503020204020204" pitchFamily="34" charset="0"/>
                  </a:rPr>
                  <a:t>Vertical velocity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EMprint" panose="020B0503020204020204" pitchFamily="34" charset="0"/>
                      </a:rPr>
                      <m:t>𝑣</m:t>
                    </m:r>
                  </m:oMath>
                </a14:m>
                <a:r>
                  <a:rPr lang="en-US" sz="1600" b="0" dirty="0" smtClean="0">
                    <a:latin typeface="EMprint" panose="020B0503020204020204" pitchFamily="34" charset="0"/>
                    <a:ea typeface="EMprint" panose="020B0503020204020204" pitchFamily="34" charset="0"/>
                  </a:rPr>
                  <a:t> depends on lift, weight, and drag forces.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1600" b="0" dirty="0" smtClean="0">
                    <a:latin typeface="EMprint" panose="020B0503020204020204" pitchFamily="34" charset="0"/>
                    <a:ea typeface="EMprint" panose="020B0503020204020204" pitchFamily="34" charset="0"/>
                  </a:rPr>
                  <a:t>Lift force is equal to the weight of the air displaced by the envelope (Archimedes’ principle).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1600" b="0" dirty="0" smtClean="0">
                    <a:latin typeface="EMprint" panose="020B0503020204020204" pitchFamily="34" charset="0"/>
                    <a:ea typeface="EMprint" panose="020B0503020204020204" pitchFamily="34" charset="0"/>
                  </a:rPr>
                  <a:t>Drag force is proportional to the square of velocity.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1600" b="0" dirty="0" smtClean="0">
                    <a:latin typeface="EMprint" panose="020B0503020204020204" pitchFamily="34" charset="0"/>
                    <a:ea typeface="EMprint" panose="020B0503020204020204" pitchFamily="34" charset="0"/>
                  </a:rPr>
                  <a:t>Air is an ideal gas, and atmospheric temperature falls off linearly with altitude [1].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1600" b="0" dirty="0" smtClean="0">
                    <a:latin typeface="EMprint" panose="020B0503020204020204" pitchFamily="34" charset="0"/>
                    <a:ea typeface="EMprint" panose="020B0503020204020204" pitchFamily="34" charset="0"/>
                  </a:rPr>
                  <a:t>The envelope interior is isothermal at temperature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EMprint" panose="020B0503020204020204" pitchFamily="34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EMprint" panose="020B0503020204020204" pitchFamily="34" charset="0"/>
                          </a:rPr>
                          <m:t>𝑇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EMprint" panose="020B050302020402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600" b="0" dirty="0" smtClean="0">
                    <a:latin typeface="EMprint" panose="020B0503020204020204" pitchFamily="34" charset="0"/>
                    <a:ea typeface="EMprint" panose="020B0503020204020204" pitchFamily="34" charset="0"/>
                  </a:rPr>
                  <a:t>.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1600" b="0" dirty="0" smtClean="0">
                    <a:latin typeface="EMprint" panose="020B0503020204020204" pitchFamily="34" charset="0"/>
                    <a:ea typeface="EMprint" panose="020B0503020204020204" pitchFamily="34" charset="0"/>
                  </a:rPr>
                  <a:t>Envelope volume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EMprint" panose="020B0503020204020204" pitchFamily="34" charset="0"/>
                      </a:rPr>
                      <m:t>𝑉</m:t>
                    </m:r>
                  </m:oMath>
                </a14:m>
                <a:r>
                  <a:rPr lang="en-US" sz="1600" b="0" dirty="0" smtClean="0">
                    <a:latin typeface="EMprint" panose="020B0503020204020204" pitchFamily="34" charset="0"/>
                    <a:ea typeface="EMprint" panose="020B0503020204020204" pitchFamily="34" charset="0"/>
                  </a:rPr>
                  <a:t> is constant, and pressure inside and outside the envelope is the same.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1600" b="0" dirty="0" smtClean="0">
                    <a:latin typeface="EMprint" panose="020B0503020204020204" pitchFamily="34" charset="0"/>
                    <a:ea typeface="EMprint" panose="020B0503020204020204" pitchFamily="34" charset="0"/>
                  </a:rPr>
                  <a:t>The envelope interior temperature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EMprint" panose="020B0503020204020204" pitchFamily="34" charset="0"/>
                          </a:rPr>
                        </m:ctrlPr>
                      </m:sSubPr>
                      <m:e>
                        <m:r>
                          <a:rPr lang="en-US" sz="16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EMprint" panose="020B0503020204020204" pitchFamily="34" charset="0"/>
                          </a:rPr>
                          <m:t>𝑇</m:t>
                        </m:r>
                      </m:e>
                      <m:sub>
                        <m:r>
                          <a:rPr lang="en-US" sz="16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EMprint" panose="020B050302020402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600" b="0" dirty="0" smtClean="0">
                    <a:latin typeface="EMprint" panose="020B0503020204020204" pitchFamily="34" charset="0"/>
                    <a:ea typeface="EMprint" panose="020B0503020204020204" pitchFamily="34" charset="0"/>
                  </a:rPr>
                  <a:t> changes based on fuel valve position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EMprint" panose="020B0503020204020204" pitchFamily="34" charset="0"/>
                      </a:rPr>
                      <m:t>𝑓</m:t>
                    </m:r>
                  </m:oMath>
                </a14:m>
                <a:r>
                  <a:rPr lang="en-US" sz="1600" b="0" dirty="0" smtClean="0">
                    <a:latin typeface="EMprint" panose="020B0503020204020204" pitchFamily="34" charset="0"/>
                    <a:ea typeface="EMprint" panose="020B0503020204020204" pitchFamily="34" charset="0"/>
                  </a:rPr>
                  <a:t>, vent valve position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ea typeface="EMprint" panose="020B0503020204020204" pitchFamily="34" charset="0"/>
                      </a:rPr>
                      <m:t> 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EMprint" panose="020B0503020204020204" pitchFamily="34" charset="0"/>
                      </a:rPr>
                      <m:t>𝑝</m:t>
                    </m:r>
                  </m:oMath>
                </a14:m>
                <a:r>
                  <a:rPr lang="en-US" sz="1600" b="0" dirty="0" smtClean="0">
                    <a:latin typeface="EMprint" panose="020B0503020204020204" pitchFamily="34" charset="0"/>
                    <a:ea typeface="EMprint" panose="020B0503020204020204" pitchFamily="34" charset="0"/>
                  </a:rPr>
                  <a:t>, and heat loss to the atmosphere.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1600" b="0" dirty="0" smtClean="0">
                    <a:latin typeface="EMprint" panose="020B0503020204020204" pitchFamily="34" charset="0"/>
                    <a:ea typeface="EMprint" panose="020B0503020204020204" pitchFamily="34" charset="0"/>
                  </a:rPr>
                  <a:t>The internal energy of the gas in the envelope dominates (over its kinetic and potential energy).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1600" b="0" dirty="0" smtClean="0">
                    <a:latin typeface="EMprint" panose="020B0503020204020204" pitchFamily="34" charset="0"/>
                    <a:ea typeface="EMprint" panose="020B0503020204020204" pitchFamily="34" charset="0"/>
                  </a:rPr>
                  <a:t>Changes in the internal energy of the gas in the envelope due to pressure changes can be ignored.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666" y="840259"/>
                <a:ext cx="5105400" cy="5016758"/>
              </a:xfrm>
              <a:prstGeom prst="rect">
                <a:avLst/>
              </a:prstGeom>
              <a:blipFill rotWithShape="0">
                <a:blip r:embed="rId3"/>
                <a:stretch>
                  <a:fillRect l="-478" t="-365" r="-1075" b="-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7350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96744" y="2743200"/>
            <a:ext cx="8382000" cy="37180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76200" y="76200"/>
            <a:ext cx="9029700" cy="461665"/>
          </a:xfrm>
          <a:prstGeom prst="rect">
            <a:avLst/>
          </a:prstGeom>
          <a:pattFill prst="pct25">
            <a:fgClr>
              <a:schemeClr val="accent1"/>
            </a:fgClr>
            <a:bgClr>
              <a:schemeClr val="bg1"/>
            </a:bgClr>
          </a:pattFill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defRPr sz="2400" b="1">
                <a:solidFill>
                  <a:srgbClr val="262626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dirty="0" smtClean="0">
                <a:solidFill>
                  <a:srgbClr val="000000"/>
                </a:solidFill>
              </a:rPr>
              <a:t>Hot Air Balloons were the first manned flying machines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76200" y="76200"/>
            <a:ext cx="9029700" cy="461665"/>
          </a:xfrm>
          <a:prstGeom prst="rect">
            <a:avLst/>
          </a:prstGeom>
          <a:pattFill prst="pct25">
            <a:fgClr>
              <a:schemeClr val="accent1"/>
            </a:fgClr>
            <a:bgClr>
              <a:schemeClr val="bg1"/>
            </a:bgClr>
          </a:pattFill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defRPr sz="2400" b="1">
                <a:solidFill>
                  <a:srgbClr val="262626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dirty="0" smtClean="0">
                <a:solidFill>
                  <a:srgbClr val="000000"/>
                </a:solidFill>
                <a:latin typeface="EMprint" panose="020B0503020204020204" pitchFamily="34" charset="0"/>
                <a:ea typeface="EMprint" panose="020B0503020204020204" pitchFamily="34" charset="0"/>
              </a:rPr>
              <a:t>Model components: Standard Atmosphere [1]</a:t>
            </a:r>
            <a:endParaRPr lang="en-US" altLang="en-US" dirty="0">
              <a:solidFill>
                <a:srgbClr val="000000"/>
              </a:solidFill>
              <a:latin typeface="EMprint" panose="020B0503020204020204" pitchFamily="34" charset="0"/>
              <a:ea typeface="EMprint" panose="020B0503020204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7780" y="2886661"/>
            <a:ext cx="73999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dirty="0" smtClean="0">
                <a:latin typeface="EMprint" panose="020B0503020204020204" pitchFamily="34" charset="0"/>
                <a:ea typeface="EMprint" panose="020B0503020204020204" pitchFamily="34" charset="0"/>
              </a:rPr>
              <a:t>Air is an ideal gas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dirty="0" smtClean="0">
                <a:latin typeface="EMprint" panose="020B0503020204020204" pitchFamily="34" charset="0"/>
                <a:ea typeface="EMprint" panose="020B0503020204020204" pitchFamily="34" charset="0"/>
              </a:rPr>
              <a:t>Atmospheric temperature falls off linearly with altitude, up to 11km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688425" y="3713008"/>
                <a:ext cx="1241237" cy="5741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den>
                      </m:f>
                    </m:oMath>
                  </m:oMathPara>
                </a14:m>
                <a:endParaRPr lang="en-US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425" y="3713008"/>
                <a:ext cx="1241237" cy="57419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601308" y="3846217"/>
                <a:ext cx="185005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b="0" dirty="0" smtClean="0">
                    <a:solidFill>
                      <a:schemeClr val="tx1"/>
                    </a:solidFill>
                  </a:rPr>
                  <a:t> 28.97 g/</a:t>
                </a:r>
                <a:r>
                  <a:rPr lang="en-US" b="0" dirty="0" err="1" smtClean="0">
                    <a:solidFill>
                      <a:schemeClr val="tx1"/>
                    </a:solidFill>
                  </a:rPr>
                  <a:t>mol</a:t>
                </a:r>
                <a:endParaRPr lang="en-US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1308" y="3846217"/>
                <a:ext cx="1850058" cy="307777"/>
              </a:xfrm>
              <a:prstGeom prst="rect">
                <a:avLst/>
              </a:prstGeom>
              <a:blipFill rotWithShape="0">
                <a:blip r:embed="rId3"/>
                <a:stretch>
                  <a:fillRect l="-4950" t="-26000" r="-5941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688425" y="4351497"/>
                <a:ext cx="145424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𝑎h</m:t>
                      </m:r>
                    </m:oMath>
                  </m:oMathPara>
                </a14:m>
                <a:endParaRPr lang="en-US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425" y="4351497"/>
                <a:ext cx="1454244" cy="307777"/>
              </a:xfrm>
              <a:prstGeom prst="rect">
                <a:avLst/>
              </a:prstGeom>
              <a:blipFill rotWithShape="0">
                <a:blip r:embed="rId4"/>
                <a:stretch>
                  <a:fillRect l="-3782" r="-3782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601308" y="4876800"/>
                <a:ext cx="4880967" cy="53033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𝑔𝑀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𝑎𝑅</m:t>
                        </m:r>
                      </m:den>
                    </m:f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.02897 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𝑘𝑔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𝑚𝑜𝑙</m:t>
                            </m:r>
                          </m:e>
                        </m:d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9.807 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/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num>
                      <m:den>
                        <m:d>
                          <m:dPr>
                            <m:ctrlPr>
                              <a:rPr lang="en-US" b="0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6.5 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  <m:sup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−3</m:t>
                                </m:r>
                              </m:sup>
                            </m:sSup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  <m:d>
                          <m:dPr>
                            <m:ctrlPr>
                              <a:rPr lang="en-US" b="0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8.314 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𝑚𝑜𝑙𝐾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den>
                    </m:f>
                  </m:oMath>
                </a14:m>
                <a:r>
                  <a:rPr lang="en-US" b="0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5.257</a:t>
                </a:r>
                <a:endParaRPr lang="en-US" b="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1308" y="4876800"/>
                <a:ext cx="4880967" cy="530338"/>
              </a:xfrm>
              <a:prstGeom prst="rect">
                <a:avLst/>
              </a:prstGeom>
              <a:blipFill rotWithShape="0">
                <a:blip r:embed="rId5"/>
                <a:stretch>
                  <a:fillRect r="-2000" b="-68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2601308" y="4341301"/>
                <a:ext cx="1561453" cy="3281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b="0" dirty="0" smtClean="0">
                    <a:solidFill>
                      <a:schemeClr val="tx1"/>
                    </a:solidFill>
                  </a:rPr>
                  <a:t> 6.5 x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b="0" dirty="0">
                            <a:solidFill>
                              <a:schemeClr val="tx1"/>
                            </a:solidFill>
                          </a:rPr>
                          <m:t>10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−3</m:t>
                        </m:r>
                      </m:sup>
                    </m:sSup>
                  </m:oMath>
                </a14:m>
                <a:endParaRPr lang="en-US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1308" y="4341301"/>
                <a:ext cx="1561453" cy="328167"/>
              </a:xfrm>
              <a:prstGeom prst="rect">
                <a:avLst/>
              </a:prstGeom>
              <a:blipFill rotWithShape="0">
                <a:blip r:embed="rId6"/>
                <a:stretch>
                  <a:fillRect l="-4297" t="-20370" r="-1172" b="-4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687781" y="5689856"/>
                <a:ext cx="2063969" cy="56393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P</m:t>
                            </m:r>
                            <m:r>
                              <m:rPr>
                                <m:nor/>
                              </m:rPr>
                              <a:rPr lang="en-US" b="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  <m:sub>
                            <m:r>
                              <a:rPr lang="en-US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P</m:t>
                            </m:r>
                            <m:r>
                              <m:rPr>
                                <m:nor/>
                              </m:rPr>
                              <a:rPr lang="en-US" b="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b="0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P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b="0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  <m:sub>
                                    <m:r>
                                      <a:rPr lang="en-US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b="0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P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b="0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  <m:sub>
                                    <m:r>
                                      <a:rPr lang="en-US" b="0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sup>
                    </m:sSup>
                  </m:oMath>
                </a14:m>
                <a:r>
                  <a:rPr lang="en-US" b="0" i="1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endParaRPr lang="en-US" b="0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781" y="5689856"/>
                <a:ext cx="2063969" cy="563937"/>
              </a:xfrm>
              <a:prstGeom prst="rect">
                <a:avLst/>
              </a:prstGeom>
              <a:blipFill rotWithShape="0">
                <a:blip r:embed="rId7"/>
                <a:stretch>
                  <a:fillRect l="-2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687780" y="4849484"/>
                <a:ext cx="2063969" cy="6110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n-US" b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𝝆</m:t>
                            </m:r>
                            <m:r>
                              <m:rPr>
                                <m:nor/>
                              </m:rP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  <m:sub>
                            <m:r>
                              <a:rPr lang="en-US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n-US" b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𝝆</m:t>
                            </m:r>
                            <m:r>
                              <m:rPr>
                                <m:nor/>
                              </m:rPr>
                              <a:rPr lang="en-US" b="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b="0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T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b="0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  <m:sub>
                                    <m:r>
                                      <a:rPr lang="en-US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b="0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T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b="0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  <m:sub>
                                    <m:r>
                                      <a:rPr lang="en-US" b="0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−1 </m:t>
                        </m:r>
                      </m:sup>
                    </m:sSup>
                  </m:oMath>
                </a14:m>
                <a:r>
                  <a:rPr lang="en-US" b="0" i="1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endParaRPr lang="en-US" b="0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780" y="4849484"/>
                <a:ext cx="2063969" cy="611065"/>
              </a:xfrm>
              <a:prstGeom prst="rect">
                <a:avLst/>
              </a:prstGeom>
              <a:blipFill rotWithShape="0">
                <a:blip r:embed="rId8"/>
                <a:stretch>
                  <a:fillRect l="-2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Freeform 16"/>
          <p:cNvSpPr/>
          <p:nvPr/>
        </p:nvSpPr>
        <p:spPr>
          <a:xfrm>
            <a:off x="1280595" y="1098175"/>
            <a:ext cx="2448911" cy="1156138"/>
          </a:xfrm>
          <a:custGeom>
            <a:avLst/>
            <a:gdLst>
              <a:gd name="connsiteX0" fmla="*/ 599090 w 2448911"/>
              <a:gd name="connsiteY0" fmla="*/ 346842 h 1156138"/>
              <a:gd name="connsiteX1" fmla="*/ 546538 w 2448911"/>
              <a:gd name="connsiteY1" fmla="*/ 325821 h 1156138"/>
              <a:gd name="connsiteX2" fmla="*/ 462455 w 2448911"/>
              <a:gd name="connsiteY2" fmla="*/ 304800 h 1156138"/>
              <a:gd name="connsiteX3" fmla="*/ 430924 w 2448911"/>
              <a:gd name="connsiteY3" fmla="*/ 294290 h 1156138"/>
              <a:gd name="connsiteX4" fmla="*/ 189186 w 2448911"/>
              <a:gd name="connsiteY4" fmla="*/ 304800 h 1156138"/>
              <a:gd name="connsiteX5" fmla="*/ 126124 w 2448911"/>
              <a:gd name="connsiteY5" fmla="*/ 325821 h 1156138"/>
              <a:gd name="connsiteX6" fmla="*/ 73573 w 2448911"/>
              <a:gd name="connsiteY6" fmla="*/ 388883 h 1156138"/>
              <a:gd name="connsiteX7" fmla="*/ 63062 w 2448911"/>
              <a:gd name="connsiteY7" fmla="*/ 420414 h 1156138"/>
              <a:gd name="connsiteX8" fmla="*/ 126124 w 2448911"/>
              <a:gd name="connsiteY8" fmla="*/ 557049 h 1156138"/>
              <a:gd name="connsiteX9" fmla="*/ 157655 w 2448911"/>
              <a:gd name="connsiteY9" fmla="*/ 567559 h 1156138"/>
              <a:gd name="connsiteX10" fmla="*/ 178676 w 2448911"/>
              <a:gd name="connsiteY10" fmla="*/ 599090 h 1156138"/>
              <a:gd name="connsiteX11" fmla="*/ 147145 w 2448911"/>
              <a:gd name="connsiteY11" fmla="*/ 609600 h 1156138"/>
              <a:gd name="connsiteX12" fmla="*/ 84083 w 2448911"/>
              <a:gd name="connsiteY12" fmla="*/ 641131 h 1156138"/>
              <a:gd name="connsiteX13" fmla="*/ 63062 w 2448911"/>
              <a:gd name="connsiteY13" fmla="*/ 704194 h 1156138"/>
              <a:gd name="connsiteX14" fmla="*/ 21021 w 2448911"/>
              <a:gd name="connsiteY14" fmla="*/ 798787 h 1156138"/>
              <a:gd name="connsiteX15" fmla="*/ 0 w 2448911"/>
              <a:gd name="connsiteY15" fmla="*/ 882869 h 1156138"/>
              <a:gd name="connsiteX16" fmla="*/ 10511 w 2448911"/>
              <a:gd name="connsiteY16" fmla="*/ 945931 h 1156138"/>
              <a:gd name="connsiteX17" fmla="*/ 73573 w 2448911"/>
              <a:gd name="connsiteY17" fmla="*/ 998483 h 1156138"/>
              <a:gd name="connsiteX18" fmla="*/ 178676 w 2448911"/>
              <a:gd name="connsiteY18" fmla="*/ 1040525 h 1156138"/>
              <a:gd name="connsiteX19" fmla="*/ 273269 w 2448911"/>
              <a:gd name="connsiteY19" fmla="*/ 1072056 h 1156138"/>
              <a:gd name="connsiteX20" fmla="*/ 315311 w 2448911"/>
              <a:gd name="connsiteY20" fmla="*/ 1093076 h 1156138"/>
              <a:gd name="connsiteX21" fmla="*/ 367862 w 2448911"/>
              <a:gd name="connsiteY21" fmla="*/ 1103587 h 1156138"/>
              <a:gd name="connsiteX22" fmla="*/ 399393 w 2448911"/>
              <a:gd name="connsiteY22" fmla="*/ 1114097 h 1156138"/>
              <a:gd name="connsiteX23" fmla="*/ 441435 w 2448911"/>
              <a:gd name="connsiteY23" fmla="*/ 1124607 h 1156138"/>
              <a:gd name="connsiteX24" fmla="*/ 924911 w 2448911"/>
              <a:gd name="connsiteY24" fmla="*/ 1103587 h 1156138"/>
              <a:gd name="connsiteX25" fmla="*/ 956442 w 2448911"/>
              <a:gd name="connsiteY25" fmla="*/ 1093076 h 1156138"/>
              <a:gd name="connsiteX26" fmla="*/ 987973 w 2448911"/>
              <a:gd name="connsiteY26" fmla="*/ 1061545 h 1156138"/>
              <a:gd name="connsiteX27" fmla="*/ 1019504 w 2448911"/>
              <a:gd name="connsiteY27" fmla="*/ 1051035 h 1156138"/>
              <a:gd name="connsiteX28" fmla="*/ 1040524 w 2448911"/>
              <a:gd name="connsiteY28" fmla="*/ 1019504 h 1156138"/>
              <a:gd name="connsiteX29" fmla="*/ 1061545 w 2448911"/>
              <a:gd name="connsiteY29" fmla="*/ 1051035 h 1156138"/>
              <a:gd name="connsiteX30" fmla="*/ 1166648 w 2448911"/>
              <a:gd name="connsiteY30" fmla="*/ 1082566 h 1156138"/>
              <a:gd name="connsiteX31" fmla="*/ 1208690 w 2448911"/>
              <a:gd name="connsiteY31" fmla="*/ 1103587 h 1156138"/>
              <a:gd name="connsiteX32" fmla="*/ 1261242 w 2448911"/>
              <a:gd name="connsiteY32" fmla="*/ 1114097 h 1156138"/>
              <a:gd name="connsiteX33" fmla="*/ 1303283 w 2448911"/>
              <a:gd name="connsiteY33" fmla="*/ 1124607 h 1156138"/>
              <a:gd name="connsiteX34" fmla="*/ 1366345 w 2448911"/>
              <a:gd name="connsiteY34" fmla="*/ 1145628 h 1156138"/>
              <a:gd name="connsiteX35" fmla="*/ 1397876 w 2448911"/>
              <a:gd name="connsiteY35" fmla="*/ 1156138 h 1156138"/>
              <a:gd name="connsiteX36" fmla="*/ 1618593 w 2448911"/>
              <a:gd name="connsiteY36" fmla="*/ 1145628 h 1156138"/>
              <a:gd name="connsiteX37" fmla="*/ 1660635 w 2448911"/>
              <a:gd name="connsiteY37" fmla="*/ 1124607 h 1156138"/>
              <a:gd name="connsiteX38" fmla="*/ 1692166 w 2448911"/>
              <a:gd name="connsiteY38" fmla="*/ 1114097 h 1156138"/>
              <a:gd name="connsiteX39" fmla="*/ 1765738 w 2448911"/>
              <a:gd name="connsiteY39" fmla="*/ 1061545 h 1156138"/>
              <a:gd name="connsiteX40" fmla="*/ 1797269 w 2448911"/>
              <a:gd name="connsiteY40" fmla="*/ 1040525 h 1156138"/>
              <a:gd name="connsiteX41" fmla="*/ 1839311 w 2448911"/>
              <a:gd name="connsiteY41" fmla="*/ 977462 h 1156138"/>
              <a:gd name="connsiteX42" fmla="*/ 1860331 w 2448911"/>
              <a:gd name="connsiteY42" fmla="*/ 945931 h 1156138"/>
              <a:gd name="connsiteX43" fmla="*/ 1870842 w 2448911"/>
              <a:gd name="connsiteY43" fmla="*/ 914400 h 1156138"/>
              <a:gd name="connsiteX44" fmla="*/ 1891862 w 2448911"/>
              <a:gd name="connsiteY44" fmla="*/ 788276 h 1156138"/>
              <a:gd name="connsiteX45" fmla="*/ 1965435 w 2448911"/>
              <a:gd name="connsiteY45" fmla="*/ 798787 h 1156138"/>
              <a:gd name="connsiteX46" fmla="*/ 1996966 w 2448911"/>
              <a:gd name="connsiteY46" fmla="*/ 809297 h 1156138"/>
              <a:gd name="connsiteX47" fmla="*/ 2228193 w 2448911"/>
              <a:gd name="connsiteY47" fmla="*/ 798787 h 1156138"/>
              <a:gd name="connsiteX48" fmla="*/ 2280745 w 2448911"/>
              <a:gd name="connsiteY48" fmla="*/ 777766 h 1156138"/>
              <a:gd name="connsiteX49" fmla="*/ 2312276 w 2448911"/>
              <a:gd name="connsiteY49" fmla="*/ 756745 h 1156138"/>
              <a:gd name="connsiteX50" fmla="*/ 2354317 w 2448911"/>
              <a:gd name="connsiteY50" fmla="*/ 735725 h 1156138"/>
              <a:gd name="connsiteX51" fmla="*/ 2385848 w 2448911"/>
              <a:gd name="connsiteY51" fmla="*/ 693683 h 1156138"/>
              <a:gd name="connsiteX52" fmla="*/ 2417379 w 2448911"/>
              <a:gd name="connsiteY52" fmla="*/ 662152 h 1156138"/>
              <a:gd name="connsiteX53" fmla="*/ 2427890 w 2448911"/>
              <a:gd name="connsiteY53" fmla="*/ 609600 h 1156138"/>
              <a:gd name="connsiteX54" fmla="*/ 2448911 w 2448911"/>
              <a:gd name="connsiteY54" fmla="*/ 546538 h 1156138"/>
              <a:gd name="connsiteX55" fmla="*/ 2438400 w 2448911"/>
              <a:gd name="connsiteY55" fmla="*/ 441435 h 1156138"/>
              <a:gd name="connsiteX56" fmla="*/ 2427890 w 2448911"/>
              <a:gd name="connsiteY56" fmla="*/ 409904 h 1156138"/>
              <a:gd name="connsiteX57" fmla="*/ 2406869 w 2448911"/>
              <a:gd name="connsiteY57" fmla="*/ 378373 h 1156138"/>
              <a:gd name="connsiteX58" fmla="*/ 2312276 w 2448911"/>
              <a:gd name="connsiteY58" fmla="*/ 325821 h 1156138"/>
              <a:gd name="connsiteX59" fmla="*/ 2238704 w 2448911"/>
              <a:gd name="connsiteY59" fmla="*/ 315311 h 1156138"/>
              <a:gd name="connsiteX60" fmla="*/ 2228193 w 2448911"/>
              <a:gd name="connsiteY60" fmla="*/ 199697 h 1156138"/>
              <a:gd name="connsiteX61" fmla="*/ 2196662 w 2448911"/>
              <a:gd name="connsiteY61" fmla="*/ 168166 h 1156138"/>
              <a:gd name="connsiteX62" fmla="*/ 2133600 w 2448911"/>
              <a:gd name="connsiteY62" fmla="*/ 136635 h 1156138"/>
              <a:gd name="connsiteX63" fmla="*/ 2070538 w 2448911"/>
              <a:gd name="connsiteY63" fmla="*/ 94594 h 1156138"/>
              <a:gd name="connsiteX64" fmla="*/ 1902373 w 2448911"/>
              <a:gd name="connsiteY64" fmla="*/ 73573 h 1156138"/>
              <a:gd name="connsiteX65" fmla="*/ 1618593 w 2448911"/>
              <a:gd name="connsiteY65" fmla="*/ 63062 h 1156138"/>
              <a:gd name="connsiteX66" fmla="*/ 1524000 w 2448911"/>
              <a:gd name="connsiteY66" fmla="*/ 10511 h 1156138"/>
              <a:gd name="connsiteX67" fmla="*/ 1450428 w 2448911"/>
              <a:gd name="connsiteY67" fmla="*/ 0 h 1156138"/>
              <a:gd name="connsiteX68" fmla="*/ 1114097 w 2448911"/>
              <a:gd name="connsiteY68" fmla="*/ 10511 h 1156138"/>
              <a:gd name="connsiteX69" fmla="*/ 1051035 w 2448911"/>
              <a:gd name="connsiteY69" fmla="*/ 21021 h 1156138"/>
              <a:gd name="connsiteX70" fmla="*/ 956442 w 2448911"/>
              <a:gd name="connsiteY70" fmla="*/ 31531 h 1156138"/>
              <a:gd name="connsiteX71" fmla="*/ 924911 w 2448911"/>
              <a:gd name="connsiteY71" fmla="*/ 52552 h 1156138"/>
              <a:gd name="connsiteX72" fmla="*/ 746235 w 2448911"/>
              <a:gd name="connsiteY72" fmla="*/ 73573 h 1156138"/>
              <a:gd name="connsiteX73" fmla="*/ 683173 w 2448911"/>
              <a:gd name="connsiteY73" fmla="*/ 105104 h 1156138"/>
              <a:gd name="connsiteX74" fmla="*/ 651642 w 2448911"/>
              <a:gd name="connsiteY74" fmla="*/ 115614 h 1156138"/>
              <a:gd name="connsiteX75" fmla="*/ 620111 w 2448911"/>
              <a:gd name="connsiteY75" fmla="*/ 136635 h 1156138"/>
              <a:gd name="connsiteX76" fmla="*/ 599090 w 2448911"/>
              <a:gd name="connsiteY76" fmla="*/ 168166 h 1156138"/>
              <a:gd name="connsiteX77" fmla="*/ 567559 w 2448911"/>
              <a:gd name="connsiteY77" fmla="*/ 241738 h 1156138"/>
              <a:gd name="connsiteX78" fmla="*/ 567559 w 2448911"/>
              <a:gd name="connsiteY78" fmla="*/ 304800 h 115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</a:cxnLst>
            <a:rect l="l" t="t" r="r" b="b"/>
            <a:pathLst>
              <a:path w="2448911" h="1156138">
                <a:moveTo>
                  <a:pt x="599090" y="346842"/>
                </a:moveTo>
                <a:cubicBezTo>
                  <a:pt x="581573" y="339835"/>
                  <a:pt x="564570" y="331370"/>
                  <a:pt x="546538" y="325821"/>
                </a:cubicBezTo>
                <a:cubicBezTo>
                  <a:pt x="518925" y="317325"/>
                  <a:pt x="489863" y="313936"/>
                  <a:pt x="462455" y="304800"/>
                </a:cubicBezTo>
                <a:lnTo>
                  <a:pt x="430924" y="294290"/>
                </a:lnTo>
                <a:cubicBezTo>
                  <a:pt x="350345" y="297793"/>
                  <a:pt x="269413" y="296501"/>
                  <a:pt x="189186" y="304800"/>
                </a:cubicBezTo>
                <a:cubicBezTo>
                  <a:pt x="167146" y="307080"/>
                  <a:pt x="126124" y="325821"/>
                  <a:pt x="126124" y="325821"/>
                </a:cubicBezTo>
                <a:cubicBezTo>
                  <a:pt x="102877" y="349068"/>
                  <a:pt x="88207" y="359615"/>
                  <a:pt x="73573" y="388883"/>
                </a:cubicBezTo>
                <a:cubicBezTo>
                  <a:pt x="68618" y="398792"/>
                  <a:pt x="66566" y="409904"/>
                  <a:pt x="63062" y="420414"/>
                </a:cubicBezTo>
                <a:cubicBezTo>
                  <a:pt x="84171" y="536514"/>
                  <a:pt x="50134" y="524482"/>
                  <a:pt x="126124" y="557049"/>
                </a:cubicBezTo>
                <a:cubicBezTo>
                  <a:pt x="136307" y="561413"/>
                  <a:pt x="147145" y="564056"/>
                  <a:pt x="157655" y="567559"/>
                </a:cubicBezTo>
                <a:cubicBezTo>
                  <a:pt x="164662" y="578069"/>
                  <a:pt x="181740" y="586835"/>
                  <a:pt x="178676" y="599090"/>
                </a:cubicBezTo>
                <a:cubicBezTo>
                  <a:pt x="175989" y="609838"/>
                  <a:pt x="157054" y="604645"/>
                  <a:pt x="147145" y="609600"/>
                </a:cubicBezTo>
                <a:cubicBezTo>
                  <a:pt x="65647" y="650349"/>
                  <a:pt x="163337" y="614714"/>
                  <a:pt x="84083" y="641131"/>
                </a:cubicBezTo>
                <a:cubicBezTo>
                  <a:pt x="77076" y="662152"/>
                  <a:pt x="75353" y="685757"/>
                  <a:pt x="63062" y="704194"/>
                </a:cubicBezTo>
                <a:cubicBezTo>
                  <a:pt x="35456" y="745605"/>
                  <a:pt x="36030" y="738751"/>
                  <a:pt x="21021" y="798787"/>
                </a:cubicBezTo>
                <a:lnTo>
                  <a:pt x="0" y="882869"/>
                </a:lnTo>
                <a:cubicBezTo>
                  <a:pt x="3504" y="903890"/>
                  <a:pt x="1856" y="926457"/>
                  <a:pt x="10511" y="945931"/>
                </a:cubicBezTo>
                <a:cubicBezTo>
                  <a:pt x="17911" y="962581"/>
                  <a:pt x="57773" y="989454"/>
                  <a:pt x="73573" y="998483"/>
                </a:cubicBezTo>
                <a:cubicBezTo>
                  <a:pt x="202108" y="1071933"/>
                  <a:pt x="6456" y="954417"/>
                  <a:pt x="178676" y="1040525"/>
                </a:cubicBezTo>
                <a:cubicBezTo>
                  <a:pt x="236695" y="1069534"/>
                  <a:pt x="205354" y="1058472"/>
                  <a:pt x="273269" y="1072056"/>
                </a:cubicBezTo>
                <a:cubicBezTo>
                  <a:pt x="287283" y="1079063"/>
                  <a:pt x="300447" y="1088121"/>
                  <a:pt x="315311" y="1093076"/>
                </a:cubicBezTo>
                <a:cubicBezTo>
                  <a:pt x="332258" y="1098725"/>
                  <a:pt x="350531" y="1099254"/>
                  <a:pt x="367862" y="1103587"/>
                </a:cubicBezTo>
                <a:cubicBezTo>
                  <a:pt x="378610" y="1106274"/>
                  <a:pt x="388740" y="1111054"/>
                  <a:pt x="399393" y="1114097"/>
                </a:cubicBezTo>
                <a:cubicBezTo>
                  <a:pt x="413283" y="1118065"/>
                  <a:pt x="427421" y="1121104"/>
                  <a:pt x="441435" y="1124607"/>
                </a:cubicBezTo>
                <a:cubicBezTo>
                  <a:pt x="640397" y="1119870"/>
                  <a:pt x="765291" y="1149193"/>
                  <a:pt x="924911" y="1103587"/>
                </a:cubicBezTo>
                <a:cubicBezTo>
                  <a:pt x="935564" y="1100543"/>
                  <a:pt x="945932" y="1096580"/>
                  <a:pt x="956442" y="1093076"/>
                </a:cubicBezTo>
                <a:cubicBezTo>
                  <a:pt x="966952" y="1082566"/>
                  <a:pt x="975605" y="1069790"/>
                  <a:pt x="987973" y="1061545"/>
                </a:cubicBezTo>
                <a:cubicBezTo>
                  <a:pt x="997191" y="1055400"/>
                  <a:pt x="1010853" y="1057956"/>
                  <a:pt x="1019504" y="1051035"/>
                </a:cubicBezTo>
                <a:cubicBezTo>
                  <a:pt x="1029368" y="1043144"/>
                  <a:pt x="1033517" y="1030014"/>
                  <a:pt x="1040524" y="1019504"/>
                </a:cubicBezTo>
                <a:cubicBezTo>
                  <a:pt x="1047531" y="1030014"/>
                  <a:pt x="1050833" y="1044340"/>
                  <a:pt x="1061545" y="1051035"/>
                </a:cubicBezTo>
                <a:cubicBezTo>
                  <a:pt x="1078606" y="1061698"/>
                  <a:pt x="1142033" y="1076412"/>
                  <a:pt x="1166648" y="1082566"/>
                </a:cubicBezTo>
                <a:cubicBezTo>
                  <a:pt x="1180662" y="1089573"/>
                  <a:pt x="1193826" y="1098632"/>
                  <a:pt x="1208690" y="1103587"/>
                </a:cubicBezTo>
                <a:cubicBezTo>
                  <a:pt x="1225638" y="1109236"/>
                  <a:pt x="1243803" y="1110222"/>
                  <a:pt x="1261242" y="1114097"/>
                </a:cubicBezTo>
                <a:cubicBezTo>
                  <a:pt x="1275343" y="1117230"/>
                  <a:pt x="1289447" y="1120456"/>
                  <a:pt x="1303283" y="1124607"/>
                </a:cubicBezTo>
                <a:cubicBezTo>
                  <a:pt x="1324506" y="1130974"/>
                  <a:pt x="1345324" y="1138621"/>
                  <a:pt x="1366345" y="1145628"/>
                </a:cubicBezTo>
                <a:lnTo>
                  <a:pt x="1397876" y="1156138"/>
                </a:lnTo>
                <a:cubicBezTo>
                  <a:pt x="1471448" y="1152635"/>
                  <a:pt x="1545462" y="1154404"/>
                  <a:pt x="1618593" y="1145628"/>
                </a:cubicBezTo>
                <a:cubicBezTo>
                  <a:pt x="1634150" y="1143761"/>
                  <a:pt x="1646234" y="1130779"/>
                  <a:pt x="1660635" y="1124607"/>
                </a:cubicBezTo>
                <a:cubicBezTo>
                  <a:pt x="1670818" y="1120243"/>
                  <a:pt x="1681656" y="1117600"/>
                  <a:pt x="1692166" y="1114097"/>
                </a:cubicBezTo>
                <a:cubicBezTo>
                  <a:pt x="1766494" y="1064544"/>
                  <a:pt x="1674455" y="1126746"/>
                  <a:pt x="1765738" y="1061545"/>
                </a:cubicBezTo>
                <a:cubicBezTo>
                  <a:pt x="1776017" y="1054203"/>
                  <a:pt x="1786759" y="1047532"/>
                  <a:pt x="1797269" y="1040525"/>
                </a:cubicBezTo>
                <a:lnTo>
                  <a:pt x="1839311" y="977462"/>
                </a:lnTo>
                <a:cubicBezTo>
                  <a:pt x="1846318" y="966952"/>
                  <a:pt x="1856336" y="957914"/>
                  <a:pt x="1860331" y="945931"/>
                </a:cubicBezTo>
                <a:cubicBezTo>
                  <a:pt x="1863835" y="935421"/>
                  <a:pt x="1868155" y="925148"/>
                  <a:pt x="1870842" y="914400"/>
                </a:cubicBezTo>
                <a:cubicBezTo>
                  <a:pt x="1881087" y="873420"/>
                  <a:pt x="1885930" y="829799"/>
                  <a:pt x="1891862" y="788276"/>
                </a:cubicBezTo>
                <a:cubicBezTo>
                  <a:pt x="1916386" y="791780"/>
                  <a:pt x="1941143" y="793929"/>
                  <a:pt x="1965435" y="798787"/>
                </a:cubicBezTo>
                <a:cubicBezTo>
                  <a:pt x="1976299" y="800960"/>
                  <a:pt x="1985887" y="809297"/>
                  <a:pt x="1996966" y="809297"/>
                </a:cubicBezTo>
                <a:cubicBezTo>
                  <a:pt x="2074121" y="809297"/>
                  <a:pt x="2151117" y="802290"/>
                  <a:pt x="2228193" y="798787"/>
                </a:cubicBezTo>
                <a:cubicBezTo>
                  <a:pt x="2245710" y="791780"/>
                  <a:pt x="2263870" y="786204"/>
                  <a:pt x="2280745" y="777766"/>
                </a:cubicBezTo>
                <a:cubicBezTo>
                  <a:pt x="2292043" y="772117"/>
                  <a:pt x="2301308" y="763012"/>
                  <a:pt x="2312276" y="756745"/>
                </a:cubicBezTo>
                <a:cubicBezTo>
                  <a:pt x="2325879" y="748972"/>
                  <a:pt x="2340303" y="742732"/>
                  <a:pt x="2354317" y="735725"/>
                </a:cubicBezTo>
                <a:cubicBezTo>
                  <a:pt x="2364827" y="721711"/>
                  <a:pt x="2374448" y="706983"/>
                  <a:pt x="2385848" y="693683"/>
                </a:cubicBezTo>
                <a:cubicBezTo>
                  <a:pt x="2395521" y="682397"/>
                  <a:pt x="2410732" y="675447"/>
                  <a:pt x="2417379" y="662152"/>
                </a:cubicBezTo>
                <a:cubicBezTo>
                  <a:pt x="2425368" y="646174"/>
                  <a:pt x="2423189" y="626835"/>
                  <a:pt x="2427890" y="609600"/>
                </a:cubicBezTo>
                <a:cubicBezTo>
                  <a:pt x="2433720" y="588223"/>
                  <a:pt x="2448911" y="546538"/>
                  <a:pt x="2448911" y="546538"/>
                </a:cubicBezTo>
                <a:cubicBezTo>
                  <a:pt x="2445407" y="511504"/>
                  <a:pt x="2443754" y="476235"/>
                  <a:pt x="2438400" y="441435"/>
                </a:cubicBezTo>
                <a:cubicBezTo>
                  <a:pt x="2436715" y="430485"/>
                  <a:pt x="2432845" y="419813"/>
                  <a:pt x="2427890" y="409904"/>
                </a:cubicBezTo>
                <a:cubicBezTo>
                  <a:pt x="2422241" y="398606"/>
                  <a:pt x="2416375" y="386691"/>
                  <a:pt x="2406869" y="378373"/>
                </a:cubicBezTo>
                <a:cubicBezTo>
                  <a:pt x="2381894" y="356520"/>
                  <a:pt x="2347030" y="332772"/>
                  <a:pt x="2312276" y="325821"/>
                </a:cubicBezTo>
                <a:cubicBezTo>
                  <a:pt x="2287984" y="320963"/>
                  <a:pt x="2263228" y="318814"/>
                  <a:pt x="2238704" y="315311"/>
                </a:cubicBezTo>
                <a:cubicBezTo>
                  <a:pt x="2235200" y="276773"/>
                  <a:pt x="2238824" y="236905"/>
                  <a:pt x="2228193" y="199697"/>
                </a:cubicBezTo>
                <a:cubicBezTo>
                  <a:pt x="2224110" y="185405"/>
                  <a:pt x="2208081" y="177682"/>
                  <a:pt x="2196662" y="168166"/>
                </a:cubicBezTo>
                <a:cubicBezTo>
                  <a:pt x="2169495" y="145527"/>
                  <a:pt x="2165202" y="147169"/>
                  <a:pt x="2133600" y="136635"/>
                </a:cubicBezTo>
                <a:cubicBezTo>
                  <a:pt x="2112579" y="122621"/>
                  <a:pt x="2095047" y="100722"/>
                  <a:pt x="2070538" y="94594"/>
                </a:cubicBezTo>
                <a:cubicBezTo>
                  <a:pt x="1995329" y="75790"/>
                  <a:pt x="2020232" y="79617"/>
                  <a:pt x="1902373" y="73573"/>
                </a:cubicBezTo>
                <a:cubicBezTo>
                  <a:pt x="1807839" y="68725"/>
                  <a:pt x="1713186" y="66566"/>
                  <a:pt x="1618593" y="63062"/>
                </a:cubicBezTo>
                <a:cubicBezTo>
                  <a:pt x="1582468" y="38979"/>
                  <a:pt x="1563643" y="18440"/>
                  <a:pt x="1524000" y="10511"/>
                </a:cubicBezTo>
                <a:cubicBezTo>
                  <a:pt x="1499708" y="5653"/>
                  <a:pt x="1474952" y="3504"/>
                  <a:pt x="1450428" y="0"/>
                </a:cubicBezTo>
                <a:cubicBezTo>
                  <a:pt x="1338318" y="3504"/>
                  <a:pt x="1226107" y="4616"/>
                  <a:pt x="1114097" y="10511"/>
                </a:cubicBezTo>
                <a:cubicBezTo>
                  <a:pt x="1092816" y="11631"/>
                  <a:pt x="1072159" y="18205"/>
                  <a:pt x="1051035" y="21021"/>
                </a:cubicBezTo>
                <a:cubicBezTo>
                  <a:pt x="1019588" y="25214"/>
                  <a:pt x="987973" y="28028"/>
                  <a:pt x="956442" y="31531"/>
                </a:cubicBezTo>
                <a:cubicBezTo>
                  <a:pt x="945932" y="38538"/>
                  <a:pt x="936209" y="46903"/>
                  <a:pt x="924911" y="52552"/>
                </a:cubicBezTo>
                <a:cubicBezTo>
                  <a:pt x="877137" y="76439"/>
                  <a:pt x="769472" y="71913"/>
                  <a:pt x="746235" y="73573"/>
                </a:cubicBezTo>
                <a:cubicBezTo>
                  <a:pt x="666981" y="99990"/>
                  <a:pt x="764671" y="64355"/>
                  <a:pt x="683173" y="105104"/>
                </a:cubicBezTo>
                <a:cubicBezTo>
                  <a:pt x="673264" y="110059"/>
                  <a:pt x="662152" y="112111"/>
                  <a:pt x="651642" y="115614"/>
                </a:cubicBezTo>
                <a:cubicBezTo>
                  <a:pt x="641132" y="122621"/>
                  <a:pt x="629043" y="127703"/>
                  <a:pt x="620111" y="136635"/>
                </a:cubicBezTo>
                <a:cubicBezTo>
                  <a:pt x="611179" y="145567"/>
                  <a:pt x="605357" y="157198"/>
                  <a:pt x="599090" y="168166"/>
                </a:cubicBezTo>
                <a:cubicBezTo>
                  <a:pt x="592109" y="180382"/>
                  <a:pt x="569592" y="223439"/>
                  <a:pt x="567559" y="241738"/>
                </a:cubicBezTo>
                <a:cubicBezTo>
                  <a:pt x="565238" y="262630"/>
                  <a:pt x="567559" y="283779"/>
                  <a:pt x="567559" y="30480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/>
          <p:cNvSpPr/>
          <p:nvPr/>
        </p:nvSpPr>
        <p:spPr>
          <a:xfrm>
            <a:off x="5041792" y="1098175"/>
            <a:ext cx="2932386" cy="1008993"/>
          </a:xfrm>
          <a:custGeom>
            <a:avLst/>
            <a:gdLst>
              <a:gd name="connsiteX0" fmla="*/ 136634 w 2932386"/>
              <a:gd name="connsiteY0" fmla="*/ 441434 h 1008993"/>
              <a:gd name="connsiteX1" fmla="*/ 147145 w 2932386"/>
              <a:gd name="connsiteY1" fmla="*/ 126124 h 1008993"/>
              <a:gd name="connsiteX2" fmla="*/ 199696 w 2932386"/>
              <a:gd name="connsiteY2" fmla="*/ 73572 h 1008993"/>
              <a:gd name="connsiteX3" fmla="*/ 231227 w 2932386"/>
              <a:gd name="connsiteY3" fmla="*/ 63062 h 1008993"/>
              <a:gd name="connsiteX4" fmla="*/ 273269 w 2932386"/>
              <a:gd name="connsiteY4" fmla="*/ 42041 h 1008993"/>
              <a:gd name="connsiteX5" fmla="*/ 357351 w 2932386"/>
              <a:gd name="connsiteY5" fmla="*/ 21020 h 1008993"/>
              <a:gd name="connsiteX6" fmla="*/ 557048 w 2932386"/>
              <a:gd name="connsiteY6" fmla="*/ 42041 h 1008993"/>
              <a:gd name="connsiteX7" fmla="*/ 588579 w 2932386"/>
              <a:gd name="connsiteY7" fmla="*/ 63062 h 1008993"/>
              <a:gd name="connsiteX8" fmla="*/ 651641 w 2932386"/>
              <a:gd name="connsiteY8" fmla="*/ 84082 h 1008993"/>
              <a:gd name="connsiteX9" fmla="*/ 683172 w 2932386"/>
              <a:gd name="connsiteY9" fmla="*/ 94593 h 1008993"/>
              <a:gd name="connsiteX10" fmla="*/ 746234 w 2932386"/>
              <a:gd name="connsiteY10" fmla="*/ 126124 h 1008993"/>
              <a:gd name="connsiteX11" fmla="*/ 809296 w 2932386"/>
              <a:gd name="connsiteY11" fmla="*/ 94593 h 1008993"/>
              <a:gd name="connsiteX12" fmla="*/ 840827 w 2932386"/>
              <a:gd name="connsiteY12" fmla="*/ 63062 h 1008993"/>
              <a:gd name="connsiteX13" fmla="*/ 872358 w 2932386"/>
              <a:gd name="connsiteY13" fmla="*/ 52551 h 1008993"/>
              <a:gd name="connsiteX14" fmla="*/ 903889 w 2932386"/>
              <a:gd name="connsiteY14" fmla="*/ 31531 h 1008993"/>
              <a:gd name="connsiteX15" fmla="*/ 977462 w 2932386"/>
              <a:gd name="connsiteY15" fmla="*/ 0 h 1008993"/>
              <a:gd name="connsiteX16" fmla="*/ 1187669 w 2932386"/>
              <a:gd name="connsiteY16" fmla="*/ 10510 h 1008993"/>
              <a:gd name="connsiteX17" fmla="*/ 1250731 w 2932386"/>
              <a:gd name="connsiteY17" fmla="*/ 31531 h 1008993"/>
              <a:gd name="connsiteX18" fmla="*/ 1292772 w 2932386"/>
              <a:gd name="connsiteY18" fmla="*/ 42041 h 1008993"/>
              <a:gd name="connsiteX19" fmla="*/ 1324303 w 2932386"/>
              <a:gd name="connsiteY19" fmla="*/ 52551 h 1008993"/>
              <a:gd name="connsiteX20" fmla="*/ 1408386 w 2932386"/>
              <a:gd name="connsiteY20" fmla="*/ 73572 h 1008993"/>
              <a:gd name="connsiteX21" fmla="*/ 1439917 w 2932386"/>
              <a:gd name="connsiteY21" fmla="*/ 94593 h 1008993"/>
              <a:gd name="connsiteX22" fmla="*/ 1502979 w 2932386"/>
              <a:gd name="connsiteY22" fmla="*/ 126124 h 1008993"/>
              <a:gd name="connsiteX23" fmla="*/ 1566041 w 2932386"/>
              <a:gd name="connsiteY23" fmla="*/ 115613 h 1008993"/>
              <a:gd name="connsiteX24" fmla="*/ 1597572 w 2932386"/>
              <a:gd name="connsiteY24" fmla="*/ 105103 h 1008993"/>
              <a:gd name="connsiteX25" fmla="*/ 1639614 w 2932386"/>
              <a:gd name="connsiteY25" fmla="*/ 94593 h 1008993"/>
              <a:gd name="connsiteX26" fmla="*/ 1681655 w 2932386"/>
              <a:gd name="connsiteY26" fmla="*/ 73572 h 1008993"/>
              <a:gd name="connsiteX27" fmla="*/ 1744717 w 2932386"/>
              <a:gd name="connsiteY27" fmla="*/ 63062 h 1008993"/>
              <a:gd name="connsiteX28" fmla="*/ 1776248 w 2932386"/>
              <a:gd name="connsiteY28" fmla="*/ 52551 h 1008993"/>
              <a:gd name="connsiteX29" fmla="*/ 2144110 w 2932386"/>
              <a:gd name="connsiteY29" fmla="*/ 63062 h 1008993"/>
              <a:gd name="connsiteX30" fmla="*/ 2196662 w 2932386"/>
              <a:gd name="connsiteY30" fmla="*/ 73572 h 1008993"/>
              <a:gd name="connsiteX31" fmla="*/ 2291255 w 2932386"/>
              <a:gd name="connsiteY31" fmla="*/ 105103 h 1008993"/>
              <a:gd name="connsiteX32" fmla="*/ 2322786 w 2932386"/>
              <a:gd name="connsiteY32" fmla="*/ 115613 h 1008993"/>
              <a:gd name="connsiteX33" fmla="*/ 2406869 w 2932386"/>
              <a:gd name="connsiteY33" fmla="*/ 147145 h 1008993"/>
              <a:gd name="connsiteX34" fmla="*/ 2511972 w 2932386"/>
              <a:gd name="connsiteY34" fmla="*/ 178676 h 1008993"/>
              <a:gd name="connsiteX35" fmla="*/ 2543503 w 2932386"/>
              <a:gd name="connsiteY35" fmla="*/ 199696 h 1008993"/>
              <a:gd name="connsiteX36" fmla="*/ 2627586 w 2932386"/>
              <a:gd name="connsiteY36" fmla="*/ 231227 h 1008993"/>
              <a:gd name="connsiteX37" fmla="*/ 2659117 w 2932386"/>
              <a:gd name="connsiteY37" fmla="*/ 252248 h 1008993"/>
              <a:gd name="connsiteX38" fmla="*/ 2690648 w 2932386"/>
              <a:gd name="connsiteY38" fmla="*/ 262758 h 1008993"/>
              <a:gd name="connsiteX39" fmla="*/ 2785241 w 2932386"/>
              <a:gd name="connsiteY39" fmla="*/ 315310 h 1008993"/>
              <a:gd name="connsiteX40" fmla="*/ 2879834 w 2932386"/>
              <a:gd name="connsiteY40" fmla="*/ 388882 h 1008993"/>
              <a:gd name="connsiteX41" fmla="*/ 2900855 w 2932386"/>
              <a:gd name="connsiteY41" fmla="*/ 420413 h 1008993"/>
              <a:gd name="connsiteX42" fmla="*/ 2932386 w 2932386"/>
              <a:gd name="connsiteY42" fmla="*/ 536027 h 1008993"/>
              <a:gd name="connsiteX43" fmla="*/ 2921876 w 2932386"/>
              <a:gd name="connsiteY43" fmla="*/ 672662 h 1008993"/>
              <a:gd name="connsiteX44" fmla="*/ 2911365 w 2932386"/>
              <a:gd name="connsiteY44" fmla="*/ 746234 h 1008993"/>
              <a:gd name="connsiteX45" fmla="*/ 2795751 w 2932386"/>
              <a:gd name="connsiteY45" fmla="*/ 798786 h 1008993"/>
              <a:gd name="connsiteX46" fmla="*/ 2480441 w 2932386"/>
              <a:gd name="connsiteY46" fmla="*/ 788276 h 1008993"/>
              <a:gd name="connsiteX47" fmla="*/ 2469931 w 2932386"/>
              <a:gd name="connsiteY47" fmla="*/ 819807 h 1008993"/>
              <a:gd name="connsiteX48" fmla="*/ 2427889 w 2932386"/>
              <a:gd name="connsiteY48" fmla="*/ 914400 h 1008993"/>
              <a:gd name="connsiteX49" fmla="*/ 2364827 w 2932386"/>
              <a:gd name="connsiteY49" fmla="*/ 945931 h 1008993"/>
              <a:gd name="connsiteX50" fmla="*/ 2333296 w 2932386"/>
              <a:gd name="connsiteY50" fmla="*/ 966951 h 1008993"/>
              <a:gd name="connsiteX51" fmla="*/ 2249214 w 2932386"/>
              <a:gd name="connsiteY51" fmla="*/ 987972 h 1008993"/>
              <a:gd name="connsiteX52" fmla="*/ 2175641 w 2932386"/>
              <a:gd name="connsiteY52" fmla="*/ 1008993 h 1008993"/>
              <a:gd name="connsiteX53" fmla="*/ 1744717 w 2932386"/>
              <a:gd name="connsiteY53" fmla="*/ 998482 h 1008993"/>
              <a:gd name="connsiteX54" fmla="*/ 1681655 w 2932386"/>
              <a:gd name="connsiteY54" fmla="*/ 977462 h 1008993"/>
              <a:gd name="connsiteX55" fmla="*/ 1650124 w 2932386"/>
              <a:gd name="connsiteY55" fmla="*/ 966951 h 1008993"/>
              <a:gd name="connsiteX56" fmla="*/ 1576551 w 2932386"/>
              <a:gd name="connsiteY56" fmla="*/ 924910 h 1008993"/>
              <a:gd name="connsiteX57" fmla="*/ 1513489 w 2932386"/>
              <a:gd name="connsiteY57" fmla="*/ 903889 h 1008993"/>
              <a:gd name="connsiteX58" fmla="*/ 1481958 w 2932386"/>
              <a:gd name="connsiteY58" fmla="*/ 935420 h 1008993"/>
              <a:gd name="connsiteX59" fmla="*/ 1418896 w 2932386"/>
              <a:gd name="connsiteY59" fmla="*/ 956441 h 1008993"/>
              <a:gd name="connsiteX60" fmla="*/ 1334814 w 2932386"/>
              <a:gd name="connsiteY60" fmla="*/ 977462 h 1008993"/>
              <a:gd name="connsiteX61" fmla="*/ 1229710 w 2932386"/>
              <a:gd name="connsiteY61" fmla="*/ 998482 h 1008993"/>
              <a:gd name="connsiteX62" fmla="*/ 830317 w 2932386"/>
              <a:gd name="connsiteY62" fmla="*/ 987972 h 1008993"/>
              <a:gd name="connsiteX63" fmla="*/ 788276 w 2932386"/>
              <a:gd name="connsiteY63" fmla="*/ 977462 h 1008993"/>
              <a:gd name="connsiteX64" fmla="*/ 725214 w 2932386"/>
              <a:gd name="connsiteY64" fmla="*/ 945931 h 1008993"/>
              <a:gd name="connsiteX65" fmla="*/ 662151 w 2932386"/>
              <a:gd name="connsiteY65" fmla="*/ 903889 h 1008993"/>
              <a:gd name="connsiteX66" fmla="*/ 588579 w 2932386"/>
              <a:gd name="connsiteY66" fmla="*/ 851338 h 1008993"/>
              <a:gd name="connsiteX67" fmla="*/ 546538 w 2932386"/>
              <a:gd name="connsiteY67" fmla="*/ 830317 h 1008993"/>
              <a:gd name="connsiteX68" fmla="*/ 483476 w 2932386"/>
              <a:gd name="connsiteY68" fmla="*/ 788276 h 1008993"/>
              <a:gd name="connsiteX69" fmla="*/ 451945 w 2932386"/>
              <a:gd name="connsiteY69" fmla="*/ 767255 h 1008993"/>
              <a:gd name="connsiteX70" fmla="*/ 441434 w 2932386"/>
              <a:gd name="connsiteY70" fmla="*/ 735724 h 1008993"/>
              <a:gd name="connsiteX71" fmla="*/ 409903 w 2932386"/>
              <a:gd name="connsiteY71" fmla="*/ 725213 h 1008993"/>
              <a:gd name="connsiteX72" fmla="*/ 168165 w 2932386"/>
              <a:gd name="connsiteY72" fmla="*/ 714703 h 1008993"/>
              <a:gd name="connsiteX73" fmla="*/ 126124 w 2932386"/>
              <a:gd name="connsiteY73" fmla="*/ 704193 h 1008993"/>
              <a:gd name="connsiteX74" fmla="*/ 63062 w 2932386"/>
              <a:gd name="connsiteY74" fmla="*/ 683172 h 1008993"/>
              <a:gd name="connsiteX75" fmla="*/ 21020 w 2932386"/>
              <a:gd name="connsiteY75" fmla="*/ 620110 h 1008993"/>
              <a:gd name="connsiteX76" fmla="*/ 0 w 2932386"/>
              <a:gd name="connsiteY76" fmla="*/ 588579 h 1008993"/>
              <a:gd name="connsiteX77" fmla="*/ 10510 w 2932386"/>
              <a:gd name="connsiteY77" fmla="*/ 483476 h 1008993"/>
              <a:gd name="connsiteX78" fmla="*/ 42041 w 2932386"/>
              <a:gd name="connsiteY78" fmla="*/ 462455 h 1008993"/>
              <a:gd name="connsiteX79" fmla="*/ 157655 w 2932386"/>
              <a:gd name="connsiteY79" fmla="*/ 472965 h 1008993"/>
              <a:gd name="connsiteX80" fmla="*/ 136634 w 2932386"/>
              <a:gd name="connsiteY80" fmla="*/ 441434 h 1008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</a:cxnLst>
            <a:rect l="l" t="t" r="r" b="b"/>
            <a:pathLst>
              <a:path w="2932386" h="1008993">
                <a:moveTo>
                  <a:pt x="136634" y="441434"/>
                </a:moveTo>
                <a:cubicBezTo>
                  <a:pt x="134882" y="383627"/>
                  <a:pt x="137624" y="230854"/>
                  <a:pt x="147145" y="126124"/>
                </a:cubicBezTo>
                <a:cubicBezTo>
                  <a:pt x="149147" y="104102"/>
                  <a:pt x="183680" y="81580"/>
                  <a:pt x="199696" y="73572"/>
                </a:cubicBezTo>
                <a:cubicBezTo>
                  <a:pt x="209605" y="68617"/>
                  <a:pt x="221044" y="67426"/>
                  <a:pt x="231227" y="63062"/>
                </a:cubicBezTo>
                <a:cubicBezTo>
                  <a:pt x="245628" y="56890"/>
                  <a:pt x="258868" y="48213"/>
                  <a:pt x="273269" y="42041"/>
                </a:cubicBezTo>
                <a:cubicBezTo>
                  <a:pt x="301545" y="29923"/>
                  <a:pt x="326512" y="27188"/>
                  <a:pt x="357351" y="21020"/>
                </a:cubicBezTo>
                <a:cubicBezTo>
                  <a:pt x="361849" y="21320"/>
                  <a:pt x="509869" y="21821"/>
                  <a:pt x="557048" y="42041"/>
                </a:cubicBezTo>
                <a:cubicBezTo>
                  <a:pt x="568659" y="47017"/>
                  <a:pt x="577036" y="57932"/>
                  <a:pt x="588579" y="63062"/>
                </a:cubicBezTo>
                <a:cubicBezTo>
                  <a:pt x="608827" y="72061"/>
                  <a:pt x="630620" y="77075"/>
                  <a:pt x="651641" y="84082"/>
                </a:cubicBezTo>
                <a:cubicBezTo>
                  <a:pt x="662151" y="87585"/>
                  <a:pt x="673954" y="88448"/>
                  <a:pt x="683172" y="94593"/>
                </a:cubicBezTo>
                <a:cubicBezTo>
                  <a:pt x="723921" y="121758"/>
                  <a:pt x="702720" y="111618"/>
                  <a:pt x="746234" y="126124"/>
                </a:cubicBezTo>
                <a:cubicBezTo>
                  <a:pt x="777834" y="115590"/>
                  <a:pt x="782132" y="117230"/>
                  <a:pt x="809296" y="94593"/>
                </a:cubicBezTo>
                <a:cubicBezTo>
                  <a:pt x="820715" y="85077"/>
                  <a:pt x="828460" y="71307"/>
                  <a:pt x="840827" y="63062"/>
                </a:cubicBezTo>
                <a:cubicBezTo>
                  <a:pt x="850045" y="56916"/>
                  <a:pt x="862449" y="57506"/>
                  <a:pt x="872358" y="52551"/>
                </a:cubicBezTo>
                <a:cubicBezTo>
                  <a:pt x="883656" y="46902"/>
                  <a:pt x="892922" y="37798"/>
                  <a:pt x="903889" y="31531"/>
                </a:cubicBezTo>
                <a:cubicBezTo>
                  <a:pt x="940257" y="10750"/>
                  <a:pt x="942086" y="11792"/>
                  <a:pt x="977462" y="0"/>
                </a:cubicBezTo>
                <a:cubicBezTo>
                  <a:pt x="1047531" y="3503"/>
                  <a:pt x="1117975" y="2468"/>
                  <a:pt x="1187669" y="10510"/>
                </a:cubicBezTo>
                <a:cubicBezTo>
                  <a:pt x="1209681" y="13050"/>
                  <a:pt x="1229235" y="26157"/>
                  <a:pt x="1250731" y="31531"/>
                </a:cubicBezTo>
                <a:cubicBezTo>
                  <a:pt x="1264745" y="35034"/>
                  <a:pt x="1278883" y="38073"/>
                  <a:pt x="1292772" y="42041"/>
                </a:cubicBezTo>
                <a:cubicBezTo>
                  <a:pt x="1303425" y="45085"/>
                  <a:pt x="1313615" y="49636"/>
                  <a:pt x="1324303" y="52551"/>
                </a:cubicBezTo>
                <a:cubicBezTo>
                  <a:pt x="1352175" y="60153"/>
                  <a:pt x="1408386" y="73572"/>
                  <a:pt x="1408386" y="73572"/>
                </a:cubicBezTo>
                <a:cubicBezTo>
                  <a:pt x="1418896" y="80579"/>
                  <a:pt x="1428619" y="88944"/>
                  <a:pt x="1439917" y="94593"/>
                </a:cubicBezTo>
                <a:cubicBezTo>
                  <a:pt x="1526946" y="138108"/>
                  <a:pt x="1412615" y="65880"/>
                  <a:pt x="1502979" y="126124"/>
                </a:cubicBezTo>
                <a:cubicBezTo>
                  <a:pt x="1524000" y="122620"/>
                  <a:pt x="1545238" y="120236"/>
                  <a:pt x="1566041" y="115613"/>
                </a:cubicBezTo>
                <a:cubicBezTo>
                  <a:pt x="1576856" y="113210"/>
                  <a:pt x="1586919" y="108146"/>
                  <a:pt x="1597572" y="105103"/>
                </a:cubicBezTo>
                <a:cubicBezTo>
                  <a:pt x="1611462" y="101135"/>
                  <a:pt x="1625600" y="98096"/>
                  <a:pt x="1639614" y="94593"/>
                </a:cubicBezTo>
                <a:cubicBezTo>
                  <a:pt x="1653628" y="87586"/>
                  <a:pt x="1666648" y="78074"/>
                  <a:pt x="1681655" y="73572"/>
                </a:cubicBezTo>
                <a:cubicBezTo>
                  <a:pt x="1702067" y="67448"/>
                  <a:pt x="1723914" y="67685"/>
                  <a:pt x="1744717" y="63062"/>
                </a:cubicBezTo>
                <a:cubicBezTo>
                  <a:pt x="1755532" y="60659"/>
                  <a:pt x="1765738" y="56055"/>
                  <a:pt x="1776248" y="52551"/>
                </a:cubicBezTo>
                <a:cubicBezTo>
                  <a:pt x="1898869" y="56055"/>
                  <a:pt x="2021592" y="56936"/>
                  <a:pt x="2144110" y="63062"/>
                </a:cubicBezTo>
                <a:cubicBezTo>
                  <a:pt x="2161952" y="63954"/>
                  <a:pt x="2179223" y="69697"/>
                  <a:pt x="2196662" y="73572"/>
                </a:cubicBezTo>
                <a:cubicBezTo>
                  <a:pt x="2254300" y="86380"/>
                  <a:pt x="2228826" y="81692"/>
                  <a:pt x="2291255" y="105103"/>
                </a:cubicBezTo>
                <a:cubicBezTo>
                  <a:pt x="2301628" y="108993"/>
                  <a:pt x="2312413" y="111723"/>
                  <a:pt x="2322786" y="115613"/>
                </a:cubicBezTo>
                <a:cubicBezTo>
                  <a:pt x="2358313" y="128935"/>
                  <a:pt x="2373478" y="137604"/>
                  <a:pt x="2406869" y="147145"/>
                </a:cubicBezTo>
                <a:cubicBezTo>
                  <a:pt x="2432577" y="154490"/>
                  <a:pt x="2493235" y="166185"/>
                  <a:pt x="2511972" y="178676"/>
                </a:cubicBezTo>
                <a:cubicBezTo>
                  <a:pt x="2522482" y="185683"/>
                  <a:pt x="2532205" y="194047"/>
                  <a:pt x="2543503" y="199696"/>
                </a:cubicBezTo>
                <a:cubicBezTo>
                  <a:pt x="2568643" y="212266"/>
                  <a:pt x="2600293" y="222130"/>
                  <a:pt x="2627586" y="231227"/>
                </a:cubicBezTo>
                <a:cubicBezTo>
                  <a:pt x="2638096" y="238234"/>
                  <a:pt x="2647819" y="246599"/>
                  <a:pt x="2659117" y="252248"/>
                </a:cubicBezTo>
                <a:cubicBezTo>
                  <a:pt x="2669026" y="257203"/>
                  <a:pt x="2680963" y="257378"/>
                  <a:pt x="2690648" y="262758"/>
                </a:cubicBezTo>
                <a:cubicBezTo>
                  <a:pt x="2799068" y="322992"/>
                  <a:pt x="2713894" y="291528"/>
                  <a:pt x="2785241" y="315310"/>
                </a:cubicBezTo>
                <a:cubicBezTo>
                  <a:pt x="2829188" y="344608"/>
                  <a:pt x="2848961" y="351835"/>
                  <a:pt x="2879834" y="388882"/>
                </a:cubicBezTo>
                <a:cubicBezTo>
                  <a:pt x="2887921" y="398586"/>
                  <a:pt x="2893848" y="409903"/>
                  <a:pt x="2900855" y="420413"/>
                </a:cubicBezTo>
                <a:cubicBezTo>
                  <a:pt x="2924563" y="515244"/>
                  <a:pt x="2912740" y="477088"/>
                  <a:pt x="2932386" y="536027"/>
                </a:cubicBezTo>
                <a:cubicBezTo>
                  <a:pt x="2928883" y="581572"/>
                  <a:pt x="2929814" y="627678"/>
                  <a:pt x="2921876" y="672662"/>
                </a:cubicBezTo>
                <a:cubicBezTo>
                  <a:pt x="2906890" y="757582"/>
                  <a:pt x="2888130" y="676526"/>
                  <a:pt x="2911365" y="746234"/>
                </a:cubicBezTo>
                <a:cubicBezTo>
                  <a:pt x="2833439" y="798185"/>
                  <a:pt x="2873076" y="783322"/>
                  <a:pt x="2795751" y="798786"/>
                </a:cubicBezTo>
                <a:cubicBezTo>
                  <a:pt x="2690648" y="795283"/>
                  <a:pt x="2585385" y="781505"/>
                  <a:pt x="2480441" y="788276"/>
                </a:cubicBezTo>
                <a:cubicBezTo>
                  <a:pt x="2469385" y="788989"/>
                  <a:pt x="2472334" y="808992"/>
                  <a:pt x="2469931" y="819807"/>
                </a:cubicBezTo>
                <a:cubicBezTo>
                  <a:pt x="2454715" y="888279"/>
                  <a:pt x="2476066" y="874253"/>
                  <a:pt x="2427889" y="914400"/>
                </a:cubicBezTo>
                <a:cubicBezTo>
                  <a:pt x="2382712" y="952047"/>
                  <a:pt x="2412225" y="922232"/>
                  <a:pt x="2364827" y="945931"/>
                </a:cubicBezTo>
                <a:cubicBezTo>
                  <a:pt x="2353529" y="951580"/>
                  <a:pt x="2345167" y="962634"/>
                  <a:pt x="2333296" y="966951"/>
                </a:cubicBezTo>
                <a:cubicBezTo>
                  <a:pt x="2306145" y="976824"/>
                  <a:pt x="2276622" y="978836"/>
                  <a:pt x="2249214" y="987972"/>
                </a:cubicBezTo>
                <a:cubicBezTo>
                  <a:pt x="2203979" y="1003050"/>
                  <a:pt x="2228431" y="995795"/>
                  <a:pt x="2175641" y="1008993"/>
                </a:cubicBezTo>
                <a:cubicBezTo>
                  <a:pt x="2032000" y="1005489"/>
                  <a:pt x="1888109" y="1007635"/>
                  <a:pt x="1744717" y="998482"/>
                </a:cubicBezTo>
                <a:cubicBezTo>
                  <a:pt x="1722604" y="997071"/>
                  <a:pt x="1702676" y="984469"/>
                  <a:pt x="1681655" y="977462"/>
                </a:cubicBezTo>
                <a:lnTo>
                  <a:pt x="1650124" y="966951"/>
                </a:lnTo>
                <a:cubicBezTo>
                  <a:pt x="1604228" y="921055"/>
                  <a:pt x="1637047" y="943059"/>
                  <a:pt x="1576551" y="924910"/>
                </a:cubicBezTo>
                <a:cubicBezTo>
                  <a:pt x="1555328" y="918543"/>
                  <a:pt x="1513489" y="903889"/>
                  <a:pt x="1513489" y="903889"/>
                </a:cubicBezTo>
                <a:cubicBezTo>
                  <a:pt x="1502979" y="914399"/>
                  <a:pt x="1494951" y="928201"/>
                  <a:pt x="1481958" y="935420"/>
                </a:cubicBezTo>
                <a:cubicBezTo>
                  <a:pt x="1462589" y="946181"/>
                  <a:pt x="1439917" y="949434"/>
                  <a:pt x="1418896" y="956441"/>
                </a:cubicBezTo>
                <a:cubicBezTo>
                  <a:pt x="1362561" y="975219"/>
                  <a:pt x="1410898" y="960554"/>
                  <a:pt x="1334814" y="977462"/>
                </a:cubicBezTo>
                <a:cubicBezTo>
                  <a:pt x="1240762" y="998363"/>
                  <a:pt x="1353249" y="977893"/>
                  <a:pt x="1229710" y="998482"/>
                </a:cubicBezTo>
                <a:cubicBezTo>
                  <a:pt x="1096579" y="994979"/>
                  <a:pt x="963343" y="994306"/>
                  <a:pt x="830317" y="987972"/>
                </a:cubicBezTo>
                <a:cubicBezTo>
                  <a:pt x="815888" y="987285"/>
                  <a:pt x="801553" y="983152"/>
                  <a:pt x="788276" y="977462"/>
                </a:cubicBezTo>
                <a:cubicBezTo>
                  <a:pt x="645664" y="916342"/>
                  <a:pt x="858068" y="990214"/>
                  <a:pt x="725214" y="945931"/>
                </a:cubicBezTo>
                <a:cubicBezTo>
                  <a:pt x="704193" y="931917"/>
                  <a:pt x="682362" y="919048"/>
                  <a:pt x="662151" y="903889"/>
                </a:cubicBezTo>
                <a:cubicBezTo>
                  <a:pt x="644097" y="890348"/>
                  <a:pt x="610101" y="863636"/>
                  <a:pt x="588579" y="851338"/>
                </a:cubicBezTo>
                <a:cubicBezTo>
                  <a:pt x="574976" y="843565"/>
                  <a:pt x="559973" y="838378"/>
                  <a:pt x="546538" y="830317"/>
                </a:cubicBezTo>
                <a:cubicBezTo>
                  <a:pt x="524875" y="817319"/>
                  <a:pt x="504497" y="802290"/>
                  <a:pt x="483476" y="788276"/>
                </a:cubicBezTo>
                <a:lnTo>
                  <a:pt x="451945" y="767255"/>
                </a:lnTo>
                <a:cubicBezTo>
                  <a:pt x="448441" y="756745"/>
                  <a:pt x="449268" y="743558"/>
                  <a:pt x="441434" y="735724"/>
                </a:cubicBezTo>
                <a:cubicBezTo>
                  <a:pt x="433600" y="727890"/>
                  <a:pt x="420949" y="726063"/>
                  <a:pt x="409903" y="725213"/>
                </a:cubicBezTo>
                <a:cubicBezTo>
                  <a:pt x="329485" y="719027"/>
                  <a:pt x="248744" y="718206"/>
                  <a:pt x="168165" y="714703"/>
                </a:cubicBezTo>
                <a:cubicBezTo>
                  <a:pt x="154151" y="711200"/>
                  <a:pt x="139960" y="708344"/>
                  <a:pt x="126124" y="704193"/>
                </a:cubicBezTo>
                <a:cubicBezTo>
                  <a:pt x="104901" y="697826"/>
                  <a:pt x="63062" y="683172"/>
                  <a:pt x="63062" y="683172"/>
                </a:cubicBezTo>
                <a:lnTo>
                  <a:pt x="21020" y="620110"/>
                </a:lnTo>
                <a:lnTo>
                  <a:pt x="0" y="588579"/>
                </a:lnTo>
                <a:cubicBezTo>
                  <a:pt x="3503" y="553545"/>
                  <a:pt x="-624" y="516878"/>
                  <a:pt x="10510" y="483476"/>
                </a:cubicBezTo>
                <a:cubicBezTo>
                  <a:pt x="14505" y="471492"/>
                  <a:pt x="29441" y="463355"/>
                  <a:pt x="42041" y="462455"/>
                </a:cubicBezTo>
                <a:cubicBezTo>
                  <a:pt x="80640" y="459698"/>
                  <a:pt x="119092" y="469751"/>
                  <a:pt x="157655" y="472965"/>
                </a:cubicBezTo>
                <a:cubicBezTo>
                  <a:pt x="161146" y="473256"/>
                  <a:pt x="138386" y="499241"/>
                  <a:pt x="136634" y="441434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3869832" y="745197"/>
            <a:ext cx="721218" cy="721218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539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381000" y="762000"/>
            <a:ext cx="8458200" cy="5791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76200" y="76200"/>
            <a:ext cx="9029700" cy="461665"/>
          </a:xfrm>
          <a:prstGeom prst="rect">
            <a:avLst/>
          </a:prstGeom>
          <a:pattFill prst="pct25">
            <a:fgClr>
              <a:schemeClr val="accent1"/>
            </a:fgClr>
            <a:bgClr>
              <a:schemeClr val="bg1"/>
            </a:bgClr>
          </a:pattFill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defRPr sz="2400" b="1">
                <a:solidFill>
                  <a:srgbClr val="262626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dirty="0" smtClean="0">
                <a:solidFill>
                  <a:srgbClr val="000000"/>
                </a:solidFill>
              </a:rPr>
              <a:t>Hot Air Balloons were the first manned flying machines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76200" y="76200"/>
            <a:ext cx="9029700" cy="461665"/>
          </a:xfrm>
          <a:prstGeom prst="rect">
            <a:avLst/>
          </a:prstGeom>
          <a:pattFill prst="pct25">
            <a:fgClr>
              <a:schemeClr val="accent1"/>
            </a:fgClr>
            <a:bgClr>
              <a:schemeClr val="bg1"/>
            </a:bgClr>
          </a:pattFill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defRPr sz="2400" b="1">
                <a:solidFill>
                  <a:srgbClr val="262626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dirty="0">
                <a:solidFill>
                  <a:srgbClr val="000000"/>
                </a:solidFill>
                <a:latin typeface="EMprint" panose="020B0503020204020204" pitchFamily="34" charset="0"/>
                <a:ea typeface="EMprint" panose="020B0503020204020204" pitchFamily="34" charset="0"/>
              </a:rPr>
              <a:t>Model components: Vertical </a:t>
            </a:r>
            <a:r>
              <a:rPr lang="en-US" altLang="en-US" dirty="0" smtClean="0">
                <a:solidFill>
                  <a:srgbClr val="000000"/>
                </a:solidFill>
                <a:latin typeface="EMprint" panose="020B0503020204020204" pitchFamily="34" charset="0"/>
                <a:ea typeface="EMprint" panose="020B0503020204020204" pitchFamily="34" charset="0"/>
              </a:rPr>
              <a:t>Force Balance</a:t>
            </a:r>
            <a:endParaRPr lang="en-US" altLang="en-US" dirty="0">
              <a:solidFill>
                <a:srgbClr val="000000"/>
              </a:solidFill>
              <a:latin typeface="EMprint" panose="020B0503020204020204" pitchFamily="34" charset="0"/>
              <a:ea typeface="EMprint" panose="020B0503020204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847066" y="1371600"/>
                <a:ext cx="3778855" cy="7021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e>
                            <m:sup>
                              <m:r>
                                <a:rPr lang="en-US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−</m:t>
                      </m:r>
                      <m:sSub>
                        <m:sSubPr>
                          <m:ctrlPr>
                            <a:rPr lang="en-US" b="0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𝑑h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lang="en-US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𝑑h</m:t>
                              </m:r>
                            </m:num>
                            <m:den>
                              <m:r>
                                <a:rPr lang="en-US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b="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066" y="1371600"/>
                <a:ext cx="3778855" cy="70218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585950" y="859588"/>
            <a:ext cx="7399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dirty="0" smtClean="0">
                <a:latin typeface="EMprint" panose="020B0503020204020204" pitchFamily="34" charset="0"/>
                <a:ea typeface="EMprint" panose="020B0503020204020204" pitchFamily="34" charset="0"/>
              </a:rPr>
              <a:t>The vertical force balance considers lift, weight, and drag: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85949" y="2201579"/>
            <a:ext cx="73999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dirty="0" smtClean="0">
                <a:latin typeface="EMprint" panose="020B0503020204020204" pitchFamily="34" charset="0"/>
                <a:ea typeface="EMprint" panose="020B0503020204020204" pitchFamily="34" charset="0"/>
              </a:rPr>
              <a:t>Lift force is given by Archimedes’ principle:  The lift force is equal to the weight of the air displaced by the envelope: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847066" y="2986265"/>
                <a:ext cx="189968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𝑉𝑔</m:t>
                      </m:r>
                    </m:oMath>
                  </m:oMathPara>
                </a14:m>
                <a:endParaRPr lang="en-US" b="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066" y="2986265"/>
                <a:ext cx="1899687" cy="307777"/>
              </a:xfrm>
              <a:prstGeom prst="rect">
                <a:avLst/>
              </a:prstGeom>
              <a:blipFill rotWithShape="0">
                <a:blip r:embed="rId3"/>
                <a:stretch>
                  <a:fillRect l="-1282" r="-2244" b="-3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585949" y="3432397"/>
            <a:ext cx="73999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dirty="0" smtClean="0">
                <a:latin typeface="EMprint" panose="020B0503020204020204" pitchFamily="34" charset="0"/>
                <a:ea typeface="EMprint" panose="020B0503020204020204" pitchFamily="34" charset="0"/>
              </a:rPr>
              <a:t>Requirement for air pressure to be the same on the inside and outside of the envelope gives: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847066" y="4078728"/>
                <a:ext cx="1678295" cy="69153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en-US" b="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066" y="4078728"/>
                <a:ext cx="1678295" cy="69153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585948" y="4814231"/>
            <a:ext cx="73999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dirty="0" smtClean="0">
                <a:latin typeface="EMprint" panose="020B0503020204020204" pitchFamily="34" charset="0"/>
                <a:ea typeface="EMprint" panose="020B0503020204020204" pitchFamily="34" charset="0"/>
              </a:rPr>
              <a:t>Combining these with the standard atmosphere model gives the following vertical force balance 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847066" y="5507707"/>
                <a:ext cx="6950300" cy="7516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e>
                            <m:sup>
                              <m:r>
                                <a:rPr lang="en-US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𝑉𝑔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b="0" i="1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b="0" i="1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1 − 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b="0" i="1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b="0" i="1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b="0" i="1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b="0" i="1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−</m:t>
                      </m:r>
                      <m:sSub>
                        <m:sSubPr>
                          <m:ctrlPr>
                            <a:rPr lang="en-US" b="0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𝑑h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lang="en-US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𝑑h</m:t>
                              </m:r>
                            </m:num>
                            <m:den>
                              <m:r>
                                <a:rPr lang="en-US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b="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066" y="5507707"/>
                <a:ext cx="6950300" cy="75168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8726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09550" y="762000"/>
            <a:ext cx="8763000" cy="56225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76200" y="76200"/>
            <a:ext cx="9029700" cy="461665"/>
          </a:xfrm>
          <a:prstGeom prst="rect">
            <a:avLst/>
          </a:prstGeom>
          <a:pattFill prst="pct25">
            <a:fgClr>
              <a:schemeClr val="accent1"/>
            </a:fgClr>
            <a:bgClr>
              <a:schemeClr val="bg1"/>
            </a:bgClr>
          </a:pattFill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defRPr sz="2400" b="1">
                <a:solidFill>
                  <a:srgbClr val="262626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dirty="0" smtClean="0">
                <a:solidFill>
                  <a:srgbClr val="000000"/>
                </a:solidFill>
              </a:rPr>
              <a:t>Hot Air Balloons were the first manned flying machines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76200" y="76200"/>
            <a:ext cx="9029700" cy="461665"/>
          </a:xfrm>
          <a:prstGeom prst="rect">
            <a:avLst/>
          </a:prstGeom>
          <a:pattFill prst="pct25">
            <a:fgClr>
              <a:schemeClr val="accent1"/>
            </a:fgClr>
            <a:bgClr>
              <a:schemeClr val="bg1"/>
            </a:bgClr>
          </a:pattFill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defRPr sz="2400" b="1">
                <a:solidFill>
                  <a:srgbClr val="262626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dirty="0">
                <a:solidFill>
                  <a:srgbClr val="000000"/>
                </a:solidFill>
                <a:latin typeface="EMprint" panose="020B0503020204020204" pitchFamily="34" charset="0"/>
                <a:ea typeface="EMprint" panose="020B0503020204020204" pitchFamily="34" charset="0"/>
              </a:rPr>
              <a:t>Model </a:t>
            </a:r>
            <a:r>
              <a:rPr lang="en-US" altLang="en-US" dirty="0" smtClean="0">
                <a:solidFill>
                  <a:srgbClr val="000000"/>
                </a:solidFill>
                <a:latin typeface="EMprint" panose="020B0503020204020204" pitchFamily="34" charset="0"/>
                <a:ea typeface="EMprint" panose="020B0503020204020204" pitchFamily="34" charset="0"/>
              </a:rPr>
              <a:t>development: Envelope </a:t>
            </a:r>
            <a:r>
              <a:rPr lang="en-US" altLang="en-US" dirty="0">
                <a:solidFill>
                  <a:srgbClr val="000000"/>
                </a:solidFill>
                <a:latin typeface="EMprint" panose="020B0503020204020204" pitchFamily="34" charset="0"/>
                <a:ea typeface="EMprint" panose="020B0503020204020204" pitchFamily="34" charset="0"/>
              </a:rPr>
              <a:t>e</a:t>
            </a:r>
            <a:r>
              <a:rPr lang="en-US" altLang="en-US" dirty="0" smtClean="0">
                <a:solidFill>
                  <a:srgbClr val="000000"/>
                </a:solidFill>
                <a:latin typeface="EMprint" panose="020B0503020204020204" pitchFamily="34" charset="0"/>
                <a:ea typeface="EMprint" panose="020B0503020204020204" pitchFamily="34" charset="0"/>
              </a:rPr>
              <a:t>nergy </a:t>
            </a:r>
            <a:r>
              <a:rPr lang="en-US" altLang="en-US" dirty="0">
                <a:solidFill>
                  <a:srgbClr val="000000"/>
                </a:solidFill>
                <a:latin typeface="EMprint" panose="020B0503020204020204" pitchFamily="34" charset="0"/>
                <a:ea typeface="EMprint" panose="020B0503020204020204" pitchFamily="34" charset="0"/>
              </a:rPr>
              <a:t>b</a:t>
            </a:r>
            <a:r>
              <a:rPr lang="en-US" altLang="en-US" dirty="0" smtClean="0">
                <a:solidFill>
                  <a:srgbClr val="000000"/>
                </a:solidFill>
                <a:latin typeface="EMprint" panose="020B0503020204020204" pitchFamily="34" charset="0"/>
                <a:ea typeface="EMprint" panose="020B0503020204020204" pitchFamily="34" charset="0"/>
              </a:rPr>
              <a:t>alance</a:t>
            </a:r>
            <a:endParaRPr lang="en-US" altLang="en-US" dirty="0">
              <a:solidFill>
                <a:srgbClr val="000000"/>
              </a:solidFill>
              <a:latin typeface="EMprint" panose="020B0503020204020204" pitchFamily="34" charset="0"/>
              <a:ea typeface="EMprint" panose="020B0503020204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85949" y="860134"/>
            <a:ext cx="76436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dirty="0" smtClean="0">
                <a:latin typeface="EMprint" panose="020B0503020204020204" pitchFamily="34" charset="0"/>
                <a:ea typeface="EMprint" panose="020B0503020204020204" pitchFamily="34" charset="0"/>
              </a:rPr>
              <a:t>The envelope energy balance considers energy input from burning fuel, energy output from venting gas, and heat loss to the atmosphere: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873794" y="1676400"/>
                <a:ext cx="4619663" cy="5843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𝑈𝐴</m:t>
                      </m:r>
                      <m:d>
                        <m:dPr>
                          <m:ctrlPr>
                            <a:rPr lang="en-US" b="0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𝑝𝑖</m:t>
                          </m:r>
                        </m:sub>
                      </m:sSub>
                      <m:d>
                        <m:dPr>
                          <m:ctrlPr>
                            <a:rPr lang="en-US" b="0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b="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794" y="1676400"/>
                <a:ext cx="4619663" cy="58432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762000" y="5486400"/>
                <a:ext cx="6417526" cy="5843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sSub>
                        <m:sSubPr>
                          <m:ctrlPr>
                            <a:rPr lang="en-US" b="0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sSub>
                        <m:sSubPr>
                          <m:ctrlPr>
                            <a:rPr lang="en-US" b="0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𝑈𝐴</m:t>
                      </m:r>
                      <m:d>
                        <m:dPr>
                          <m:ctrlPr>
                            <a:rPr lang="en-US" b="0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∈∆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−</m:t>
                      </m:r>
                      <m:sSub>
                        <m:sSubPr>
                          <m:ctrlPr>
                            <a:rPr lang="en-US" b="0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b="0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5486400"/>
                <a:ext cx="6417526" cy="58432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585949" y="2433296"/>
            <a:ext cx="739992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dirty="0" smtClean="0">
                <a:latin typeface="EMprint" panose="020B0503020204020204" pitchFamily="34" charset="0"/>
                <a:ea typeface="EMprint" panose="020B0503020204020204" pitchFamily="34" charset="0"/>
              </a:rPr>
              <a:t>Now we make some simplifying assumptions regarding energy changes of the gas in the envelope:</a:t>
            </a:r>
          </a:p>
          <a:p>
            <a:endParaRPr lang="en-US" sz="1800" b="0" dirty="0" smtClean="0">
              <a:latin typeface="EMprint" panose="020B0503020204020204" pitchFamily="34" charset="0"/>
              <a:ea typeface="EMprint" panose="020B0503020204020204" pitchFamily="34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1800" b="0" dirty="0">
                <a:latin typeface="EMprint" panose="020B0503020204020204" pitchFamily="34" charset="0"/>
                <a:ea typeface="EMprint" panose="020B0503020204020204" pitchFamily="34" charset="0"/>
              </a:rPr>
              <a:t>The internal energy of the gas in the </a:t>
            </a:r>
            <a:r>
              <a:rPr lang="en-US" sz="1800" b="0" dirty="0" smtClean="0">
                <a:latin typeface="EMprint" panose="020B0503020204020204" pitchFamily="34" charset="0"/>
                <a:ea typeface="EMprint" panose="020B0503020204020204" pitchFamily="34" charset="0"/>
              </a:rPr>
              <a:t>envelope </a:t>
            </a:r>
            <a:r>
              <a:rPr lang="en-US" sz="1800" b="0" dirty="0">
                <a:latin typeface="EMprint" panose="020B0503020204020204" pitchFamily="34" charset="0"/>
                <a:ea typeface="EMprint" panose="020B0503020204020204" pitchFamily="34" charset="0"/>
              </a:rPr>
              <a:t>dominates (over its kinetic and potential energy).</a:t>
            </a:r>
          </a:p>
          <a:p>
            <a:pPr marL="457200" indent="-457200">
              <a:buFont typeface="Arial" charset="0"/>
              <a:buChar char="•"/>
            </a:pPr>
            <a:r>
              <a:rPr lang="en-US" sz="1800" b="0" dirty="0">
                <a:latin typeface="EMprint" panose="020B0503020204020204" pitchFamily="34" charset="0"/>
                <a:ea typeface="EMprint" panose="020B0503020204020204" pitchFamily="34" charset="0"/>
              </a:rPr>
              <a:t>Changes in the internal energy of the gas in the </a:t>
            </a:r>
            <a:r>
              <a:rPr lang="en-US" sz="1800" b="0" dirty="0" smtClean="0">
                <a:latin typeface="EMprint" panose="020B0503020204020204" pitchFamily="34" charset="0"/>
                <a:ea typeface="EMprint" panose="020B0503020204020204" pitchFamily="34" charset="0"/>
              </a:rPr>
              <a:t>envelope </a:t>
            </a:r>
            <a:r>
              <a:rPr lang="en-US" sz="1800" b="0" dirty="0">
                <a:latin typeface="EMprint" panose="020B0503020204020204" pitchFamily="34" charset="0"/>
                <a:ea typeface="EMprint" panose="020B0503020204020204" pitchFamily="34" charset="0"/>
              </a:rPr>
              <a:t>due to pressure changes can be ignored</a:t>
            </a:r>
            <a:r>
              <a:rPr lang="en-US" sz="1800" b="0" dirty="0" smtClean="0">
                <a:latin typeface="EMprint" panose="020B0503020204020204" pitchFamily="34" charset="0"/>
                <a:ea typeface="EMprint" panose="020B0503020204020204" pitchFamily="34" charset="0"/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endParaRPr lang="en-US" sz="1800" b="0" dirty="0">
              <a:latin typeface="EMprint" panose="020B0503020204020204" pitchFamily="34" charset="0"/>
              <a:ea typeface="EMprint" panose="020B0503020204020204" pitchFamily="34" charset="0"/>
            </a:endParaRPr>
          </a:p>
          <a:p>
            <a:r>
              <a:rPr lang="en-US" sz="1800" b="0" dirty="0" smtClean="0">
                <a:latin typeface="EMprint" panose="020B0503020204020204" pitchFamily="34" charset="0"/>
                <a:ea typeface="EMprint" panose="020B0503020204020204" pitchFamily="34" charset="0"/>
              </a:rPr>
              <a:t>These assumptions allow us to approximate the envelope energy balance as follows: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b="0" dirty="0" smtClean="0">
              <a:latin typeface="EMprint" panose="020B0503020204020204" pitchFamily="34" charset="0"/>
              <a:ea typeface="EMprint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6897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/>
          <p:cNvSpPr/>
          <p:nvPr/>
        </p:nvSpPr>
        <p:spPr>
          <a:xfrm>
            <a:off x="381000" y="762000"/>
            <a:ext cx="8458200" cy="5486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76200" y="76200"/>
            <a:ext cx="9029700" cy="461665"/>
          </a:xfrm>
          <a:prstGeom prst="rect">
            <a:avLst/>
          </a:prstGeom>
          <a:pattFill prst="pct25">
            <a:fgClr>
              <a:schemeClr val="accent1"/>
            </a:fgClr>
            <a:bgClr>
              <a:schemeClr val="bg1"/>
            </a:bgClr>
          </a:pattFill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defRPr sz="2400" b="1">
                <a:solidFill>
                  <a:srgbClr val="262626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dirty="0" smtClean="0">
                <a:solidFill>
                  <a:srgbClr val="000000"/>
                </a:solidFill>
              </a:rPr>
              <a:t>Hot Air Balloons were the first manned flying machines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76200" y="76200"/>
            <a:ext cx="9029700" cy="461665"/>
          </a:xfrm>
          <a:prstGeom prst="rect">
            <a:avLst/>
          </a:prstGeom>
          <a:pattFill prst="pct25">
            <a:fgClr>
              <a:schemeClr val="accent1"/>
            </a:fgClr>
            <a:bgClr>
              <a:schemeClr val="bg1"/>
            </a:bgClr>
          </a:pattFill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defRPr sz="2400" b="1">
                <a:solidFill>
                  <a:srgbClr val="262626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dirty="0" smtClean="0">
                <a:solidFill>
                  <a:srgbClr val="000000"/>
                </a:solidFill>
                <a:latin typeface="EMprint" panose="020B0503020204020204" pitchFamily="34" charset="0"/>
                <a:ea typeface="EMprint" panose="020B0503020204020204" pitchFamily="34" charset="0"/>
              </a:rPr>
              <a:t>Hot Air Balloon Model: Dimensional Equations</a:t>
            </a:r>
            <a:endParaRPr lang="en-US" altLang="en-US" dirty="0">
              <a:solidFill>
                <a:srgbClr val="000000"/>
              </a:solidFill>
              <a:latin typeface="EMprint" panose="020B0503020204020204" pitchFamily="34" charset="0"/>
              <a:ea typeface="EMprint" panose="020B0503020204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609600" y="1909359"/>
                <a:ext cx="1241237" cy="5741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den>
                      </m:f>
                    </m:oMath>
                  </m:oMathPara>
                </a14:m>
                <a:endParaRPr lang="en-US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909359"/>
                <a:ext cx="1241237" cy="57419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2438400" y="1973164"/>
                <a:ext cx="185005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b="0" dirty="0" smtClean="0">
                    <a:solidFill>
                      <a:schemeClr val="tx1"/>
                    </a:solidFill>
                  </a:rPr>
                  <a:t> 28.97 g/</a:t>
                </a:r>
                <a:r>
                  <a:rPr lang="en-US" b="0" dirty="0" err="1" smtClean="0">
                    <a:solidFill>
                      <a:schemeClr val="tx1"/>
                    </a:solidFill>
                  </a:rPr>
                  <a:t>mol</a:t>
                </a:r>
                <a:endParaRPr lang="en-US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00" y="1973164"/>
                <a:ext cx="1850058" cy="307777"/>
              </a:xfrm>
              <a:prstGeom prst="rect">
                <a:avLst/>
              </a:prstGeom>
              <a:blipFill rotWithShape="0">
                <a:blip r:embed="rId3"/>
                <a:stretch>
                  <a:fillRect l="-4620" t="-26000" r="-5941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4572000" y="1958760"/>
                <a:ext cx="145424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𝑎h</m:t>
                      </m:r>
                    </m:oMath>
                  </m:oMathPara>
                </a14:m>
                <a:endParaRPr lang="en-US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1958760"/>
                <a:ext cx="1454244" cy="307777"/>
              </a:xfrm>
              <a:prstGeom prst="rect">
                <a:avLst/>
              </a:prstGeom>
              <a:blipFill rotWithShape="0">
                <a:blip r:embed="rId4"/>
                <a:stretch>
                  <a:fillRect l="-3347" r="-3347" b="-9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6477000" y="1973164"/>
                <a:ext cx="1561453" cy="3281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b="0" dirty="0" smtClean="0">
                    <a:solidFill>
                      <a:schemeClr val="tx1"/>
                    </a:solidFill>
                  </a:rPr>
                  <a:t> 6.5 x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b="0" dirty="0">
                            <a:solidFill>
                              <a:schemeClr val="tx1"/>
                            </a:solidFill>
                          </a:rPr>
                          <m:t>10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−3</m:t>
                        </m:r>
                      </m:sup>
                    </m:sSup>
                  </m:oMath>
                </a14:m>
                <a:endParaRPr lang="en-US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7000" y="1973164"/>
                <a:ext cx="1561453" cy="328167"/>
              </a:xfrm>
              <a:prstGeom prst="rect">
                <a:avLst/>
              </a:prstGeom>
              <a:blipFill rotWithShape="0">
                <a:blip r:embed="rId5"/>
                <a:stretch>
                  <a:fillRect l="-4297" t="-20370" r="-1172" b="-425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457200" y="3423155"/>
                <a:ext cx="5080715" cy="69429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e>
                            <m:sup>
                              <m:r>
                                <a:rPr lang="en-US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𝑉𝑔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𝑑h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lang="en-US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𝑑h</m:t>
                              </m:r>
                            </m:num>
                            <m:den>
                              <m:r>
                                <a:rPr lang="en-US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b="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3423155"/>
                <a:ext cx="5080715" cy="694293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685800" y="5029200"/>
                <a:ext cx="6417526" cy="5843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sSub>
                        <m:sSubPr>
                          <m:ctrlPr>
                            <a:rPr lang="en-US" b="0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sSub>
                        <m:sSubPr>
                          <m:ctrlPr>
                            <a:rPr lang="en-US" b="0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𝑈𝐴</m:t>
                      </m:r>
                      <m:d>
                        <m:dPr>
                          <m:ctrlPr>
                            <a:rPr lang="en-US" b="0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∈∆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−</m:t>
                      </m:r>
                      <m:sSub>
                        <m:sSubPr>
                          <m:ctrlPr>
                            <a:rPr lang="en-US" b="0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b="0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5029200"/>
                <a:ext cx="6417526" cy="58432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491851" y="1247417"/>
            <a:ext cx="40991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EMprint" panose="020B0503020204020204" pitchFamily="34" charset="0"/>
                <a:ea typeface="EMprint" panose="020B0503020204020204" pitchFamily="34" charset="0"/>
              </a:rPr>
              <a:t>Standard model of the atmosphere:</a:t>
            </a:r>
            <a:endParaRPr lang="en-US" b="0" dirty="0">
              <a:latin typeface="EMprint" panose="020B0503020204020204" pitchFamily="34" charset="0"/>
              <a:ea typeface="EMprint" panose="020B0503020204020204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93690" y="2804145"/>
            <a:ext cx="26228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EMprint" panose="020B0503020204020204" pitchFamily="34" charset="0"/>
                <a:ea typeface="EMprint" panose="020B0503020204020204" pitchFamily="34" charset="0"/>
              </a:rPr>
              <a:t>Vertical force balance:</a:t>
            </a:r>
            <a:endParaRPr lang="en-US" b="0" dirty="0">
              <a:latin typeface="EMprint" panose="020B0503020204020204" pitchFamily="34" charset="0"/>
              <a:ea typeface="EMprint" panose="020B0503020204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91851" y="4410190"/>
            <a:ext cx="19239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EMprint" panose="020B0503020204020204" pitchFamily="34" charset="0"/>
                <a:ea typeface="EMprint" panose="020B0503020204020204" pitchFamily="34" charset="0"/>
              </a:rPr>
              <a:t>Energy balance:</a:t>
            </a:r>
            <a:endParaRPr lang="en-US" b="0" dirty="0">
              <a:latin typeface="EMprint" panose="020B0503020204020204" pitchFamily="34" charset="0"/>
              <a:ea typeface="EMprint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9746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/>
          <p:cNvSpPr/>
          <p:nvPr/>
        </p:nvSpPr>
        <p:spPr>
          <a:xfrm>
            <a:off x="152399" y="762000"/>
            <a:ext cx="8882589" cy="5867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76200" y="76200"/>
            <a:ext cx="9029700" cy="461665"/>
          </a:xfrm>
          <a:prstGeom prst="rect">
            <a:avLst/>
          </a:prstGeom>
          <a:pattFill prst="pct25">
            <a:fgClr>
              <a:schemeClr val="accent1"/>
            </a:fgClr>
            <a:bgClr>
              <a:schemeClr val="bg1"/>
            </a:bgClr>
          </a:pattFill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defRPr sz="2400" b="1">
                <a:solidFill>
                  <a:srgbClr val="262626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dirty="0" smtClean="0">
                <a:solidFill>
                  <a:srgbClr val="000000"/>
                </a:solidFill>
              </a:rPr>
              <a:t>Hot Air Balloons were the first manned flying machines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76200" y="76200"/>
            <a:ext cx="9029700" cy="461665"/>
          </a:xfrm>
          <a:prstGeom prst="rect">
            <a:avLst/>
          </a:prstGeom>
          <a:pattFill prst="pct25">
            <a:fgClr>
              <a:schemeClr val="accent1"/>
            </a:fgClr>
            <a:bgClr>
              <a:schemeClr val="bg1"/>
            </a:bgClr>
          </a:pattFill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defRPr sz="2400" b="1">
                <a:solidFill>
                  <a:srgbClr val="262626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dirty="0" smtClean="0">
                <a:solidFill>
                  <a:srgbClr val="000000"/>
                </a:solidFill>
                <a:latin typeface="EMprint" panose="020B0503020204020204" pitchFamily="34" charset="0"/>
                <a:ea typeface="EMprint" panose="020B0503020204020204" pitchFamily="34" charset="0"/>
              </a:rPr>
              <a:t>Dimensionless Hot Air Balloon Model</a:t>
            </a:r>
            <a:endParaRPr lang="en-US" altLang="en-US" dirty="0">
              <a:solidFill>
                <a:srgbClr val="000000"/>
              </a:solidFill>
              <a:latin typeface="EMprint" panose="020B0503020204020204" pitchFamily="34" charset="0"/>
              <a:ea typeface="EMprint" panose="020B0503020204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799" y="859588"/>
            <a:ext cx="7399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dirty="0" smtClean="0">
                <a:latin typeface="EMprint" panose="020B0503020204020204" pitchFamily="34" charset="0"/>
                <a:ea typeface="EMprint" panose="020B0503020204020204" pitchFamily="34" charset="0"/>
              </a:rPr>
              <a:t>Choose the following scaled variables: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585950" y="1350588"/>
                <a:ext cx="1233094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𝜉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950" y="1350588"/>
                <a:ext cx="1233094" cy="400110"/>
              </a:xfrm>
              <a:prstGeom prst="rect">
                <a:avLst/>
              </a:prstGeom>
              <a:blipFill rotWithShape="0">
                <a:blip r:embed="rId2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819044" y="1350588"/>
                <a:ext cx="1386405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9044" y="1350588"/>
                <a:ext cx="1386405" cy="400110"/>
              </a:xfrm>
              <a:prstGeom prst="rect">
                <a:avLst/>
              </a:prstGeom>
              <a:blipFill rotWithShape="0">
                <a:blip r:embed="rId3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3205449" y="1350588"/>
                <a:ext cx="139365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5449" y="1350588"/>
                <a:ext cx="1393651" cy="400110"/>
              </a:xfrm>
              <a:prstGeom prst="rect">
                <a:avLst/>
              </a:prstGeom>
              <a:blipFill rotWithShape="0">
                <a:blip r:embed="rId4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4599100" y="1350588"/>
                <a:ext cx="1165254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9100" y="1350588"/>
                <a:ext cx="1165254" cy="400110"/>
              </a:xfrm>
              <a:prstGeom prst="rect">
                <a:avLst/>
              </a:prstGeom>
              <a:blipFill rotWithShape="0">
                <a:blip r:embed="rId5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5764354" y="1350588"/>
                <a:ext cx="1212575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Γ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4354" y="1350588"/>
                <a:ext cx="1212575" cy="400110"/>
              </a:xfrm>
              <a:prstGeom prst="rect">
                <a:avLst/>
              </a:prstGeom>
              <a:blipFill rotWithShape="0">
                <a:blip r:embed="rId6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6976929" y="1350588"/>
                <a:ext cx="124252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Λ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6929" y="1350588"/>
                <a:ext cx="1242520" cy="400110"/>
              </a:xfrm>
              <a:prstGeom prst="rect">
                <a:avLst/>
              </a:prstGeom>
              <a:blipFill rotWithShape="0">
                <a:blip r:embed="rId7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281123" y="2502516"/>
            <a:ext cx="7399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dirty="0" smtClean="0">
                <a:latin typeface="EMprint" panose="020B0503020204020204" pitchFamily="34" charset="0"/>
                <a:ea typeface="EMprint" panose="020B0503020204020204" pitchFamily="34" charset="0"/>
              </a:rPr>
              <a:t>Then the full hot air balloon model can be written in dimensionless form: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81000" y="3026951"/>
                <a:ext cx="4014176" cy="62497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𝜉</m:t>
                          </m:r>
                        </m:num>
                        <m:den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p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𝛼𝜇</m:t>
                      </m:r>
                      <m:sSubSup>
                        <m:sSubSupPr>
                          <m:ctrlP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d>
                        <m:dPr>
                          <m:begChr m:val="["/>
                          <m:endChr m:val="]"/>
                          <m:ctrlP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1800" b="0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18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1800" b="0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18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en-US" sz="18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1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sz="1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− </m:t>
                      </m:r>
                      <m:r>
                        <a:rPr lang="en-US" sz="1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f>
                        <m:fPr>
                          <m:ctrlPr>
                            <a:rPr lang="en-US" sz="1800" b="0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18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18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𝜉</m:t>
                          </m:r>
                        </m:num>
                        <m:den>
                          <m:r>
                            <a:rPr lang="en-US" sz="18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18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den>
                      </m:f>
                      <m:d>
                        <m:dPr>
                          <m:begChr m:val="|"/>
                          <m:endChr m:val="|"/>
                          <m:ctrlPr>
                            <a:rPr lang="en-US" sz="1800" b="0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800" b="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lang="en-US" sz="18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sz="18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𝜉</m:t>
                              </m:r>
                            </m:num>
                            <m:den>
                              <m:r>
                                <a:rPr lang="en-US" sz="18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sz="18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18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3026951"/>
                <a:ext cx="4014176" cy="624979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281123" y="3781475"/>
                <a:ext cx="3075842" cy="6183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18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1800" b="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18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sz="18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18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den>
                      </m:f>
                      <m:r>
                        <a:rPr lang="en-US" sz="18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d>
                        <m:dPr>
                          <m:ctrlPr>
                            <a:rPr lang="en-US" sz="1800" b="0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b="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18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8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800" b="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18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sz="1800" b="0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18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sz="18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l-GR" sz="18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Λ</m:t>
                          </m:r>
                        </m:e>
                      </m:d>
                      <m:r>
                        <a:rPr lang="en-US" sz="18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l-GR" sz="18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Γ</m:t>
                      </m:r>
                    </m:oMath>
                  </m:oMathPara>
                </a14:m>
                <a:endParaRPr lang="en-US" sz="1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123" y="3781475"/>
                <a:ext cx="3075842" cy="618311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630449" y="4561561"/>
                <a:ext cx="931858" cy="5958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num>
                        <m:den>
                          <m:sSub>
                            <m:sSubPr>
                              <m:ctrlP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18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449" y="4561561"/>
                <a:ext cx="931858" cy="595804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630449" y="5252264"/>
                <a:ext cx="875817" cy="5167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𝑀𝑔</m:t>
                          </m:r>
                        </m:num>
                        <m:den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𝑎𝑅</m:t>
                          </m:r>
                        </m:den>
                      </m:f>
                    </m:oMath>
                  </m:oMathPara>
                </a14:m>
                <a:endParaRPr lang="en-US" sz="18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449" y="5252264"/>
                <a:ext cx="875817" cy="516745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619726" y="5925221"/>
                <a:ext cx="859401" cy="5267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18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726" y="5925221"/>
                <a:ext cx="859401" cy="526747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4837010" y="4505762"/>
                <a:ext cx="1045286" cy="5712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800" b="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18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800" b="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18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18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7010" y="4505762"/>
                <a:ext cx="1045286" cy="571247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4837010" y="5197762"/>
                <a:ext cx="904799" cy="5712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sSub>
                            <m:sSubPr>
                              <m:ctrlPr>
                                <a:rPr lang="en-US" sz="1800" b="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18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18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7010" y="5197762"/>
                <a:ext cx="904799" cy="571247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4837010" y="5889762"/>
                <a:ext cx="1219628" cy="597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𝑈𝐴</m:t>
                          </m:r>
                          <m:sSub>
                            <m:sSubPr>
                              <m:ctrlPr>
                                <a:rPr lang="en-US" sz="1800" b="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18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800" b="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sz="18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8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  <m:sSub>
                            <m:sSubPr>
                              <m:ctrlPr>
                                <a:rPr lang="en-US" sz="1800" b="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18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sz="18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18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7010" y="5889762"/>
                <a:ext cx="1219628" cy="597664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/>
          <p:cNvSpPr txBox="1"/>
          <p:nvPr/>
        </p:nvSpPr>
        <p:spPr>
          <a:xfrm>
            <a:off x="1768495" y="4659408"/>
            <a:ext cx="20040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EMprint" panose="020B0503020204020204" pitchFamily="34" charset="0"/>
                <a:ea typeface="EMprint" panose="020B0503020204020204" pitchFamily="34" charset="0"/>
              </a:rPr>
              <a:t>Balloon number</a:t>
            </a:r>
            <a:endParaRPr lang="en-US" b="0" dirty="0">
              <a:latin typeface="EMprint" panose="020B0503020204020204" pitchFamily="34" charset="0"/>
              <a:ea typeface="EMprint" panose="020B050302020402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768495" y="5355480"/>
            <a:ext cx="24753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EMprint" panose="020B0503020204020204" pitchFamily="34" charset="0"/>
                <a:ea typeface="EMprint" panose="020B0503020204020204" pitchFamily="34" charset="0"/>
              </a:rPr>
              <a:t>Atmosphere number</a:t>
            </a:r>
            <a:endParaRPr lang="en-US" b="0" dirty="0">
              <a:latin typeface="EMprint" panose="020B0503020204020204" pitchFamily="34" charset="0"/>
              <a:ea typeface="EMprint" panose="020B050302020402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810276" y="5834651"/>
            <a:ext cx="27430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 smtClean="0">
                <a:latin typeface="EMprint" panose="020B0503020204020204" pitchFamily="34" charset="0"/>
                <a:ea typeface="EMprint" panose="020B0503020204020204" pitchFamily="34" charset="0"/>
              </a:rPr>
              <a:t>Ratio payload weight to total weight</a:t>
            </a:r>
            <a:endParaRPr lang="en-US" b="0" dirty="0">
              <a:latin typeface="EMprint" panose="020B0503020204020204" pitchFamily="34" charset="0"/>
              <a:ea typeface="EMprint" panose="020B0503020204020204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220764" y="4588748"/>
            <a:ext cx="16530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EMprint" panose="020B0503020204020204" pitchFamily="34" charset="0"/>
                <a:ea typeface="EMprint" panose="020B0503020204020204" pitchFamily="34" charset="0"/>
              </a:rPr>
              <a:t>Drag number</a:t>
            </a:r>
            <a:endParaRPr lang="en-US" b="0" dirty="0">
              <a:latin typeface="EMprint" panose="020B0503020204020204" pitchFamily="34" charset="0"/>
              <a:ea typeface="EMprint" panose="020B0503020204020204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226107" y="5310581"/>
            <a:ext cx="25939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EMprint" panose="020B0503020204020204" pitchFamily="34" charset="0"/>
                <a:ea typeface="EMprint" panose="020B0503020204020204" pitchFamily="34" charset="0"/>
              </a:rPr>
              <a:t>Thermal drop number</a:t>
            </a:r>
            <a:endParaRPr lang="en-US" b="0" dirty="0">
              <a:latin typeface="EMprint" panose="020B0503020204020204" pitchFamily="34" charset="0"/>
              <a:ea typeface="EMprint" panose="020B0503020204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244500" y="5925221"/>
            <a:ext cx="21242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EMprint" panose="020B0503020204020204" pitchFamily="34" charset="0"/>
                <a:ea typeface="EMprint" panose="020B0503020204020204" pitchFamily="34" charset="0"/>
              </a:rPr>
              <a:t>Heat loss number</a:t>
            </a:r>
            <a:endParaRPr lang="en-US" b="0" dirty="0">
              <a:latin typeface="EMprint" panose="020B0503020204020204" pitchFamily="34" charset="0"/>
              <a:ea typeface="EMprint" panose="020B0503020204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5039758" y="3216373"/>
                <a:ext cx="140410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1− </m:t>
                      </m:r>
                      <m:r>
                        <a:rPr lang="en-US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𝛿𝜉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9758" y="3216373"/>
                <a:ext cx="1404102" cy="307777"/>
              </a:xfrm>
              <a:prstGeom prst="rect">
                <a:avLst/>
              </a:prstGeom>
              <a:blipFill rotWithShape="0">
                <a:blip r:embed="rId16"/>
                <a:stretch>
                  <a:fillRect l="-3913" r="-5217" b="-3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/>
              <p:cNvSpPr/>
              <p:nvPr/>
            </p:nvSpPr>
            <p:spPr>
              <a:xfrm>
                <a:off x="359853" y="1920170"/>
                <a:ext cx="162570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=1000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853" y="1920170"/>
                <a:ext cx="1625701" cy="400110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/>
              <p:cNvSpPr/>
              <p:nvPr/>
            </p:nvSpPr>
            <p:spPr>
              <a:xfrm>
                <a:off x="2040400" y="1930141"/>
                <a:ext cx="1054776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0400" y="1930141"/>
                <a:ext cx="1054776" cy="400110"/>
              </a:xfrm>
              <a:prstGeom prst="rect">
                <a:avLst/>
              </a:prstGeom>
              <a:blipFill rotWithShape="0">
                <a:blip r:embed="rId18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3150022" y="1932934"/>
                <a:ext cx="1871666" cy="40363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𝑔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0.5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0022" y="1932934"/>
                <a:ext cx="1871666" cy="403637"/>
              </a:xfrm>
              <a:prstGeom prst="rect">
                <a:avLst/>
              </a:prstGeom>
              <a:blipFill rotWithShape="0">
                <a:blip r:embed="rId19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4911097" y="1760710"/>
                <a:ext cx="1873270" cy="7303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  <m:sSub>
                            <m:sSubPr>
                              <m:ctrlPr>
                                <a:rPr lang="en-US" b="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num>
                        <m:den>
                          <m: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∈∆</m:t>
                          </m:r>
                          <m:sSub>
                            <m:sSubPr>
                              <m:ctrlPr>
                                <a:rPr lang="en-US" b="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1097" y="1760710"/>
                <a:ext cx="1873270" cy="730328"/>
              </a:xfrm>
              <a:prstGeom prst="rect">
                <a:avLst/>
              </a:prstGeom>
              <a:blipFill rotWithShape="0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6871768" y="1824215"/>
                <a:ext cx="2163221" cy="5060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1768" y="1824215"/>
                <a:ext cx="2163221" cy="506036"/>
              </a:xfrm>
              <a:prstGeom prst="rect">
                <a:avLst/>
              </a:prstGeom>
              <a:blipFill rotWithShape="0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0412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PI_x005f_x0020_Classification xmlns="196c1086-d479-44b1-89de-aa6174e70a18">Proprietary</MPI_x005f_x0020_Classification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?mso-contentType ?>
<customXsn xmlns="http://schemas.microsoft.com/office/2006/metadata/customXsn">
  <xsnLocation/>
  <cached>True</cached>
  <openByDefault>True</openByDefault>
  <xsnScope/>
</customXsn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efault Document" ma:contentTypeID="0x0101008E2A78AE2DDD7C4494E2F8EB84825A6F005918BE96A782FC4EB546B39DACC92286" ma:contentTypeVersion="4" ma:contentTypeDescription="Default ExxonMobil Document" ma:contentTypeScope="" ma:versionID="60f8a75063ce902441eb431c2eb735a0">
  <xsd:schema xmlns:xsd="http://www.w3.org/2001/XMLSchema" xmlns:xs="http://www.w3.org/2001/XMLSchema" xmlns:p="http://schemas.microsoft.com/office/2006/metadata/properties" xmlns:ns2="196c1086-d479-44b1-89de-aa6174e70a18" targetNamespace="http://schemas.microsoft.com/office/2006/metadata/properties" ma:root="true" ma:fieldsID="1dae442fe4c21519503902e578d47e55" ns2:_="">
    <xsd:import namespace="196c1086-d479-44b1-89de-aa6174e70a18"/>
    <xsd:element name="properties">
      <xsd:complexType>
        <xsd:sequence>
          <xsd:element name="documentManagement">
            <xsd:complexType>
              <xsd:all>
                <xsd:element ref="ns2:MPI_x005f_x0020_Classification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6c1086-d479-44b1-89de-aa6174e70a18" elementFormDefault="qualified">
    <xsd:import namespace="http://schemas.microsoft.com/office/2006/documentManagement/types"/>
    <xsd:import namespace="http://schemas.microsoft.com/office/infopath/2007/PartnerControls"/>
    <xsd:element name="MPI_x005f_x0020_Classification" ma:index="8" ma:displayName="MPI Classification" ma:default="Not Classified" ma:description="" ma:format="Dropdown" ma:internalName="MPI_x0020_Classification" ma:readOnly="false">
      <xsd:simpleType>
        <xsd:restriction base="dms:Choice">
          <xsd:enumeration value="Not Classified"/>
          <xsd:enumeration value="Proprietary"/>
          <xsd:enumeration value="Private"/>
          <xsd:enumeration value="Restricted Distribution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 ma:index="9" ma:displayName="Keywords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E83766A-975D-44F8-B90E-76DD3A0D0C3A}">
  <ds:schemaRefs>
    <ds:schemaRef ds:uri="http://purl.org/dc/terms/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196c1086-d479-44b1-89de-aa6174e70a18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A6FEC712-545F-4EA6-B50A-617E8080C73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BA651C0-6B4D-45CB-80B2-EC99E0F568E2}">
  <ds:schemaRefs>
    <ds:schemaRef ds:uri="http://schemas.microsoft.com/office/2006/metadata/customXsn"/>
  </ds:schemaRefs>
</ds:datastoreItem>
</file>

<file path=customXml/itemProps4.xml><?xml version="1.0" encoding="utf-8"?>
<ds:datastoreItem xmlns:ds="http://schemas.openxmlformats.org/officeDocument/2006/customXml" ds:itemID="{46F70F37-A872-4095-A1F9-CE0E0A7E7C8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96c1086-d479-44b1-89de-aa6174e70a1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1795</TotalTime>
  <Words>2143</Words>
  <Application>Microsoft Macintosh PowerPoint</Application>
  <PresentationFormat>On-screen Show (4:3)</PresentationFormat>
  <Paragraphs>201</Paragraphs>
  <Slides>16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Cambria Math</vt:lpstr>
      <vt:lpstr>EMprint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Penn State University</Company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Melissa Marshall</dc:creator>
  <cp:keywords/>
  <cp:lastModifiedBy>Thomas Badgwell</cp:lastModifiedBy>
  <cp:revision>195</cp:revision>
  <dcterms:created xsi:type="dcterms:W3CDTF">2008-11-04T15:20:00Z</dcterms:created>
  <dcterms:modified xsi:type="dcterms:W3CDTF">2017-07-31T13:36:44Z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650685977</vt:i4>
  </property>
  <property fmtid="{D5CDD505-2E9C-101B-9397-08002B2CF9AE}" pid="3" name="_NewReviewCycle">
    <vt:lpwstr/>
  </property>
  <property fmtid="{D5CDD505-2E9C-101B-9397-08002B2CF9AE}" pid="4" name="_EmailSubject">
    <vt:lpwstr>PLEASE ADD:  for Two-Day Scientific Presentation Skills Training Courses</vt:lpwstr>
  </property>
  <property fmtid="{D5CDD505-2E9C-101B-9397-08002B2CF9AE}" pid="5" name="_AuthorEmail">
    <vt:lpwstr>annmarie.antonucci@exxonmobil.com</vt:lpwstr>
  </property>
  <property fmtid="{D5CDD505-2E9C-101B-9397-08002B2CF9AE}" pid="6" name="_AuthorEmailDisplayName">
    <vt:lpwstr>Antonucci, Ann Marie</vt:lpwstr>
  </property>
  <property fmtid="{D5CDD505-2E9C-101B-9397-08002B2CF9AE}" pid="7" name="ContentTypeId">
    <vt:lpwstr>0x0101008E2A78AE2DDD7C4494E2F8EB84825A6F005918BE96A782FC4EB546B39DACC92286</vt:lpwstr>
  </property>
</Properties>
</file>