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3" r:id="rId2"/>
    <p:sldId id="257" r:id="rId3"/>
    <p:sldId id="289" r:id="rId4"/>
    <p:sldId id="290" r:id="rId5"/>
    <p:sldId id="291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86993" autoAdjust="0"/>
  </p:normalViewPr>
  <p:slideViewPr>
    <p:cSldViewPr snapToGrid="0">
      <p:cViewPr varScale="1">
        <p:scale>
          <a:sx n="89" d="100"/>
          <a:sy n="89" d="100"/>
        </p:scale>
        <p:origin x="234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A8D23-FE39-465A-82F5-3164CAA0086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09E02-9166-4F30-9F71-4E9F9A079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4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09E02-9166-4F30-9F71-4E9F9A0797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8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09E02-9166-4F30-9F71-4E9F9A0797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55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09E02-9166-4F30-9F71-4E9F9A0797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3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09E02-9166-4F30-9F71-4E9F9A0797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7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09E02-9166-4F30-9F71-4E9F9A0797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08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09E02-9166-4F30-9F71-4E9F9A0797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2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2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2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9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7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0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5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FD1C1-C2E1-4D2D-8C3D-6FABB0EC5C1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guichard-spring-srv6-simplified-firewall-00#ref-I-D.ietf-6man-segment-routing-head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ols.ietf.org/html/draft-guichard-spring-srv6-simplified-firewall-00#ref-I-D.xuclad-spring-sr-service-programm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guichard-spring-srv6-simplified-firewall-00#ref-FDi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tools.ietf.org/html/draft-guichard-spring-srv6-simplified-firewall-00#ref-SER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0694" y="1150888"/>
            <a:ext cx="9144000" cy="2609460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/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altLang="zh-CN" sz="4000" b="1" dirty="0">
                <a:solidFill>
                  <a:srgbClr val="C00000"/>
                </a:solidFill>
              </a:rPr>
              <a:t>Simplifying Firewall Rules 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/>
            </a:r>
            <a:br>
              <a:rPr lang="en-US" altLang="zh-CN" sz="4000" b="1" dirty="0" smtClean="0">
                <a:solidFill>
                  <a:srgbClr val="C00000"/>
                </a:solidFill>
              </a:rPr>
            </a:br>
            <a:r>
              <a:rPr lang="en-US" altLang="zh-CN" sz="4000" b="1" dirty="0" smtClean="0">
                <a:solidFill>
                  <a:srgbClr val="C00000"/>
                </a:solidFill>
              </a:rPr>
              <a:t>with </a:t>
            </a:r>
            <a:r>
              <a:rPr lang="en-US" altLang="zh-CN" sz="4000" b="1" dirty="0">
                <a:solidFill>
                  <a:srgbClr val="C00000"/>
                </a:solidFill>
              </a:rPr>
              <a:t>Network Programming and SRH 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Metadata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/>
            </a:r>
            <a:br>
              <a:rPr lang="en-US" altLang="zh-CN" sz="3200" b="1" dirty="0" smtClean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/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draft-guichard-spring-srv6-simplified-firewall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50911" y="5559651"/>
            <a:ext cx="9144000" cy="953699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James N </a:t>
            </a:r>
            <a:r>
              <a:rPr lang="en-US" altLang="zh-CN" sz="1600" dirty="0" err="1" smtClean="0"/>
              <a:t>Guichard</a:t>
            </a:r>
            <a:r>
              <a:rPr lang="en-US" sz="1600" dirty="0" smtClean="0"/>
              <a:t>/</a:t>
            </a:r>
            <a:r>
              <a:rPr lang="en-US" altLang="zh-CN" sz="1600" dirty="0"/>
              <a:t>Clarence </a:t>
            </a:r>
            <a:r>
              <a:rPr lang="en-US" altLang="zh-CN" sz="1600" dirty="0" err="1" smtClean="0"/>
              <a:t>Filsfils</a:t>
            </a:r>
            <a:r>
              <a:rPr lang="en-US" sz="1600" dirty="0" smtClean="0"/>
              <a:t>/</a:t>
            </a:r>
            <a:r>
              <a:rPr lang="en-US" altLang="zh-CN" sz="1600" dirty="0"/>
              <a:t>Daniel </a:t>
            </a:r>
            <a:r>
              <a:rPr lang="en-US" altLang="zh-CN" sz="1600" dirty="0" smtClean="0"/>
              <a:t>Bernier</a:t>
            </a:r>
            <a:r>
              <a:rPr lang="en-US" sz="1600" dirty="0" smtClean="0"/>
              <a:t>/</a:t>
            </a:r>
            <a:r>
              <a:rPr lang="en-US" sz="1600" dirty="0" err="1" smtClean="0"/>
              <a:t>Zhenbin</a:t>
            </a:r>
            <a:r>
              <a:rPr lang="en-US" sz="1600" dirty="0" smtClean="0"/>
              <a:t> Li</a:t>
            </a:r>
          </a:p>
          <a:p>
            <a:r>
              <a:rPr lang="en-US" altLang="zh-CN" sz="1600" dirty="0" smtClean="0"/>
              <a:t>Francois </a:t>
            </a:r>
            <a:r>
              <a:rPr lang="en-US" altLang="zh-CN" sz="1600" dirty="0"/>
              <a:t>Clad/Pablo Camarillo/Ahmed </a:t>
            </a:r>
            <a:r>
              <a:rPr lang="en-US" altLang="zh-CN" sz="1600" dirty="0" err="1" smtClean="0"/>
              <a:t>AbdelSalam</a:t>
            </a:r>
            <a:endParaRPr lang="en-US" sz="1600" dirty="0" smtClean="0"/>
          </a:p>
          <a:p>
            <a:r>
              <a:rPr lang="en-US" sz="1600" dirty="0" smtClean="0"/>
              <a:t>IETF#105</a:t>
            </a:r>
          </a:p>
          <a:p>
            <a:endParaRPr lang="en-US" sz="16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430694" y="2950191"/>
            <a:ext cx="9144000" cy="40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_______________________________________________________________________</a:t>
            </a:r>
          </a:p>
          <a:p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4702629" y="5915403"/>
            <a:ext cx="2640564" cy="745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________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430694" y="4330198"/>
            <a:ext cx="9144000" cy="953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/>
          </a:p>
          <a:p>
            <a:r>
              <a:rPr lang="en-US" sz="1800" dirty="0" smtClean="0"/>
              <a:t>Presenter:  James N </a:t>
            </a:r>
            <a:r>
              <a:rPr lang="en-US" sz="1800" dirty="0" err="1" smtClean="0"/>
              <a:t>Guichard</a:t>
            </a:r>
            <a:r>
              <a:rPr lang="en-US" sz="1800" dirty="0" smtClean="0"/>
              <a:t>. (</a:t>
            </a:r>
            <a:r>
              <a:rPr lang="en-US" sz="1800" dirty="0" err="1" smtClean="0"/>
              <a:t>Futurewei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138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93" y="-6719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Background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519" y="1258370"/>
            <a:ext cx="11207232" cy="504601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The IPv6 instantiation of Segment Routing, also known as SRv6, leverages the Segment Routing Header (SRH) defined in [</a:t>
            </a:r>
            <a:r>
              <a:rPr lang="en-US" altLang="zh-CN" sz="2400" dirty="0">
                <a:hlinkClick r:id="rId3" tooltip="&quot;IPv6 Segment Routing Header (SRH)&quot;"/>
              </a:rPr>
              <a:t>I-D.ietf-6man-segment-routing-header</a:t>
            </a:r>
            <a:r>
              <a:rPr lang="en-US" altLang="zh-CN" sz="2400" dirty="0"/>
              <a:t>] to encode a list of segments, as well as some complementary information in an IPv6 header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/>
              <a:t>Furthermore, [</a:t>
            </a:r>
            <a:r>
              <a:rPr lang="en-US" altLang="zh-CN" sz="2400" dirty="0">
                <a:hlinkClick r:id="rId4" tooltip="&quot;Service Programming with Segment Routing&quot;"/>
              </a:rPr>
              <a:t>I-</a:t>
            </a:r>
            <a:r>
              <a:rPr lang="en-US" altLang="zh-CN" sz="2400" dirty="0" err="1">
                <a:hlinkClick r:id="rId4" tooltip="&quot;Service Programming with Segment Routing&quot;"/>
              </a:rPr>
              <a:t>D.xuclad</a:t>
            </a:r>
            <a:r>
              <a:rPr lang="en-US" altLang="zh-CN" sz="2400" dirty="0">
                <a:hlinkClick r:id="rId4" tooltip="&quot;Service Programming with Segment Routing&quot;"/>
              </a:rPr>
              <a:t>-spring-</a:t>
            </a:r>
            <a:r>
              <a:rPr lang="en-US" altLang="zh-CN" sz="2400" dirty="0" err="1">
                <a:hlinkClick r:id="rId4" tooltip="&quot;Service Programming with Segment Routing&quot;"/>
              </a:rPr>
              <a:t>sr</a:t>
            </a:r>
            <a:r>
              <a:rPr lang="en-US" altLang="zh-CN" sz="2400" dirty="0">
                <a:hlinkClick r:id="rId4" tooltip="&quot;Service Programming with Segment Routing&quot;"/>
              </a:rPr>
              <a:t>-service-programming</a:t>
            </a:r>
            <a:r>
              <a:rPr lang="en-US" altLang="zh-CN" sz="2400" dirty="0"/>
              <a:t>] describes how segments can be associated with Service Functions and defines SRH TLVs specifically designed for carrying service metadata. </a:t>
            </a:r>
            <a:endParaRPr lang="en-US" altLang="zh-CN" sz="2400" dirty="0" smtClean="0"/>
          </a:p>
          <a:p>
            <a:r>
              <a:rPr lang="en-US" altLang="zh-CN" sz="2400" dirty="0" smtClean="0"/>
              <a:t>Together</a:t>
            </a:r>
            <a:r>
              <a:rPr lang="en-US" altLang="zh-CN" sz="2400" dirty="0"/>
              <a:t>, these documents define an integrated solution for underlay, overlay and SFC that uses a single header and does not require any per-flow state in the network fabric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In an SR domain, firewall policies are applied to control how the various endpoints, users or applications are allowed to communicate between each other.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These entities are categorized into classes for the purpose of applying policies to pools rather than individual entities. 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743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93" y="-6719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Use </a:t>
            </a:r>
            <a:r>
              <a:rPr lang="en-US" sz="4000" dirty="0">
                <a:solidFill>
                  <a:srgbClr val="C00000"/>
                </a:solidFill>
              </a:rPr>
              <a:t>cases-</a:t>
            </a:r>
            <a:r>
              <a:rPr lang="en-US" altLang="zh-CN" sz="4000" dirty="0">
                <a:solidFill>
                  <a:srgbClr val="C00000"/>
                </a:solidFill>
              </a:rPr>
              <a:t>Base </a:t>
            </a:r>
            <a:r>
              <a:rPr lang="en-US" altLang="zh-CN" sz="4000" dirty="0" smtClean="0">
                <a:solidFill>
                  <a:srgbClr val="C00000"/>
                </a:solidFill>
              </a:rPr>
              <a:t>diagram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447" y="810141"/>
            <a:ext cx="7292238" cy="29394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8253" y="3749551"/>
            <a:ext cx="1105699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Node A is configured to steer the traffic coming from Class1 or Class2 and headed to Class3 or Class4 into an SRv6 service policy to Node B, via the firewall F1. 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Node </a:t>
            </a:r>
            <a:r>
              <a:rPr lang="en-US" altLang="zh-CN" sz="2000" dirty="0"/>
              <a:t>A identifies the source and destination classes, encapsulates the traffic and attaches an SRH that contains the SR Policy SID-list, as well as the class information in the SRH TLVs. 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The firewall F1 reads the SRH TLVs and decides to forward or drop the traffic based on the combination of the source and destination classes.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FF0000"/>
                </a:solidFill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availability of class metadata allows the firewall rule-set size to scale with the number of valid (source class, destination class) pairs. </a:t>
            </a:r>
            <a:r>
              <a:rPr lang="en-US" altLang="zh-CN" sz="2000" dirty="0"/>
              <a:t>This drastically simplifies the firewall configuration and operation compared to a traditional 5-tuple-based model with tens of thousands of entries.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5093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93" y="-6719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Use cases-1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519" y="1154824"/>
            <a:ext cx="5508823" cy="5703176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A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traffic flow from Class1 to Class3 is steered into the SRv6 Policy "&lt;B:F1:A::, B:B:D3::&gt;", where "B:F1:A::" represents a service SID instantiated on the firewall F1 and "B:B:D3::" is an End.DX4 SID on the egress node B that sends the inner packet to Class3.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The </a:t>
            </a:r>
            <a:r>
              <a:rPr lang="en-US" altLang="zh-CN" sz="2400" dirty="0">
                <a:solidFill>
                  <a:srgbClr val="FF0000"/>
                </a:solidFill>
              </a:rPr>
              <a:t>SRH "S-class" and "D-class" TLVs respectively represent the source and destination class identifiers. </a:t>
            </a:r>
            <a:r>
              <a:rPr lang="en-US" altLang="zh-CN" sz="2400" dirty="0"/>
              <a:t>This traffic flow is allowed to traverse the firewall and reaches its final destination in Class3.</a:t>
            </a:r>
          </a:p>
          <a:p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342" y="1154824"/>
            <a:ext cx="6183765" cy="46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8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519" y="-12618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Use cases-2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519" y="963095"/>
            <a:ext cx="5243352" cy="5098492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In Figure 3, a traffic flow from Class2 to Class3 is steered into the exact same SRv6 Policy "&lt;B:F1:A::, B:B:D3::&gt;".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The </a:t>
            </a:r>
            <a:r>
              <a:rPr lang="en-US" altLang="zh-CN" sz="2400" dirty="0"/>
              <a:t>SRH "S-class" and "D-class" TLVs are similarly populated with the source and destination class identifiers.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However</a:t>
            </a:r>
            <a:r>
              <a:rPr lang="en-US" altLang="zh-CN" sz="2400" dirty="0"/>
              <a:t>, "S-class=Cl2" and "D-class=Cl3" does not match an authorized class combination on the firewall. The traffic is considered as invalid and dropped at F1. </a:t>
            </a:r>
            <a:br>
              <a:rPr lang="en-US" altLang="zh-CN" sz="2400" dirty="0"/>
            </a:b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326" y="963095"/>
            <a:ext cx="6164674" cy="47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292" y="-1143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Next Step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0380" y="1039045"/>
            <a:ext cx="11005370" cy="559988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 working demo is available, using FD.io VPP [</a:t>
            </a:r>
            <a:r>
              <a:rPr lang="en-US" altLang="zh-CN" sz="2400" dirty="0" err="1">
                <a:hlinkClick r:id="rId3" tooltip="&quot;The Fast Data Project&quot;"/>
              </a:rPr>
              <a:t>FDio</a:t>
            </a:r>
            <a:r>
              <a:rPr lang="en-US" altLang="zh-CN" sz="2400" dirty="0"/>
              <a:t>] instances as ingress and egress routers and the </a:t>
            </a:r>
            <a:r>
              <a:rPr lang="en-US" altLang="zh-CN" sz="2400" dirty="0" err="1"/>
              <a:t>iptables</a:t>
            </a:r>
            <a:r>
              <a:rPr lang="en-US" altLang="zh-CN" sz="2400" dirty="0"/>
              <a:t>-based SERA firewall [</a:t>
            </a:r>
            <a:r>
              <a:rPr lang="en-US" altLang="zh-CN" sz="2400" dirty="0">
                <a:hlinkClick r:id="rId4" tooltip="&quot;SERA: SEgment Routing Aware Firewall for Service Function Chaining scenarios&quot;"/>
              </a:rPr>
              <a:t>SERA</a:t>
            </a:r>
            <a:r>
              <a:rPr lang="en-US" altLang="zh-CN" sz="2400" dirty="0" smtClean="0"/>
              <a:t>].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Comments are welcome!</a:t>
            </a:r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2609" y="5218272"/>
            <a:ext cx="3667229" cy="16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</TotalTime>
  <Words>517</Words>
  <Application>Microsoft Office PowerPoint</Application>
  <PresentationFormat>宽屏</PresentationFormat>
  <Paragraphs>42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 Simplifying Firewall Rules  with Network Programming and SRH Metadata  draft-guichard-spring-srv6-simplified-firewall</vt:lpstr>
      <vt:lpstr>Background</vt:lpstr>
      <vt:lpstr>Use cases-Base diagram</vt:lpstr>
      <vt:lpstr>Use cases-1</vt:lpstr>
      <vt:lpstr>Use cases-2</vt:lpstr>
      <vt:lpstr>Next Step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Segment in PCEP</dc:title>
  <dc:creator>Chengli (IP Technology Research)</dc:creator>
  <cp:lastModifiedBy>Lizhenbin</cp:lastModifiedBy>
  <cp:revision>149</cp:revision>
  <dcterms:created xsi:type="dcterms:W3CDTF">2018-07-09T08:27:28Z</dcterms:created>
  <dcterms:modified xsi:type="dcterms:W3CDTF">2019-07-24T19:41:48Z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(3)SU1zV8RYeKr0EH+M5PbvSI7LBUbyLKj7jFmkcrU/Jfqt4rQsXOjCZduMTW0YLE2hsE+J/CFk
arozv4ShuGpKZr/pBBrHDoQLaKWuqmP5W1VN60M2TVBgukf1bSXCMmcQNusF4s8erOb7cw2Q
0moFXSpaJpFW2rTFwa5+SSwikAf90WOYfO94d20eo5sRyxBmHvjw9PEgcHYqflTZLfWApQ68
v1EwjnxsxHVsdBM5sC</vt:lpwstr>
  </property>
  <property fmtid="{D5CDD505-2E9C-101B-9397-08002B2CF9AE}" pid="3" name="_2015_ms_pID_7253431">
    <vt:lpwstr>AFmUPDxnEfT3S9fHgasnZfN9G/BbiKFLJ9py77vs7p1/hcQUe9HA9w
VteUQROWefeU36/LoIxml3YW9B2heIVs1q0uTxH20M01EsDWqmP6oOD7Kgt5G9+jUkW1vL6q
ufuyG+qY1R6y9VeqIY5byXei1bPW3Hi/2N50o3YU6ktzYj7jDk7eRNlsg99v1GAGJ4NGBkeb
QuqnqnFXapYz3xUK7sP2rxKFOx7uUWKc4KSR</vt:lpwstr>
  </property>
  <property fmtid="{D5CDD505-2E9C-101B-9397-08002B2CF9AE}" pid="4" name="_2015_ms_pID_7253432">
    <vt:lpwstr>8RXPG/HCoD/LH22N2hcj8BI=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1563526404</vt:lpwstr>
  </property>
</Properties>
</file>