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4" r:id="rId3"/>
    <p:sldId id="257" r:id="rId4"/>
    <p:sldId id="270" r:id="rId5"/>
    <p:sldId id="27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25" autoAdjust="0"/>
  </p:normalViewPr>
  <p:slideViewPr>
    <p:cSldViewPr>
      <p:cViewPr varScale="1">
        <p:scale>
          <a:sx n="82" d="100"/>
          <a:sy n="82" d="100"/>
        </p:scale>
        <p:origin x="1050"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9F31B-378D-4EB5-ACA1-F70A1D31E791}" type="datetimeFigureOut">
              <a:rPr lang="zh-CN" altLang="en-US" smtClean="0"/>
              <a:pPr/>
              <a:t>2019/7/25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0D0D5-670F-41A6-A7D3-0BABDC5192B6}" type="slidenum">
              <a:rPr lang="zh-CN" altLang="en-US" smtClean="0"/>
              <a:pPr/>
              <a:t>‹#›</a:t>
            </a:fld>
            <a:endParaRPr lang="zh-CN" altLang="en-US"/>
          </a:p>
        </p:txBody>
      </p:sp>
    </p:spTree>
    <p:extLst>
      <p:ext uri="{BB962C8B-B14F-4D97-AF65-F5344CB8AC3E}">
        <p14:creationId xmlns:p14="http://schemas.microsoft.com/office/powerpoint/2010/main" val="300080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D0D0D5-670F-41A6-A7D3-0BABDC5192B6}" type="slidenum">
              <a:rPr lang="zh-CN" altLang="en-US" smtClean="0"/>
              <a:pPr/>
              <a:t>2</a:t>
            </a:fld>
            <a:endParaRPr lang="zh-CN" altLang="en-US"/>
          </a:p>
        </p:txBody>
      </p:sp>
    </p:spTree>
    <p:extLst>
      <p:ext uri="{BB962C8B-B14F-4D97-AF65-F5344CB8AC3E}">
        <p14:creationId xmlns:p14="http://schemas.microsoft.com/office/powerpoint/2010/main" val="326500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D0D0D5-670F-41A6-A7D3-0BABDC5192B6}" type="slidenum">
              <a:rPr lang="zh-CN" altLang="en-US" smtClean="0"/>
              <a:pPr/>
              <a:t>3</a:t>
            </a:fld>
            <a:endParaRPr lang="zh-CN" altLang="en-US"/>
          </a:p>
        </p:txBody>
      </p:sp>
    </p:spTree>
    <p:extLst>
      <p:ext uri="{BB962C8B-B14F-4D97-AF65-F5344CB8AC3E}">
        <p14:creationId xmlns:p14="http://schemas.microsoft.com/office/powerpoint/2010/main" val="350499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2019/7/25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ac.ietf.org/trac/ietf/meeting/wiki/105sidemeeting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shupingpeng/IETF105-Side-Meeting-APN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ietf.org/privacy-poli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04664"/>
            <a:ext cx="7772400" cy="1470025"/>
          </a:xfrm>
        </p:spPr>
        <p:txBody>
          <a:bodyPr>
            <a:normAutofit fontScale="90000"/>
          </a:bodyPr>
          <a:lstStyle/>
          <a:p>
            <a:r>
              <a:rPr lang="en-US" altLang="zh-CN" sz="4000" dirty="0"/>
              <a:t>Application-aware IPv6 Networking (APN6) </a:t>
            </a:r>
            <a:br>
              <a:rPr lang="en-US" altLang="zh-CN" sz="4000" dirty="0"/>
            </a:br>
            <a:r>
              <a:rPr lang="en-US" altLang="zh-CN" sz="4000" dirty="0"/>
              <a:t>Side Meeting</a:t>
            </a:r>
            <a:endParaRPr lang="zh-CN" altLang="en-US" sz="4000" dirty="0"/>
          </a:p>
        </p:txBody>
      </p:sp>
      <p:sp>
        <p:nvSpPr>
          <p:cNvPr id="3" name="副标题 2"/>
          <p:cNvSpPr>
            <a:spLocks noGrp="1"/>
          </p:cNvSpPr>
          <p:nvPr>
            <p:ph type="subTitle" idx="1"/>
          </p:nvPr>
        </p:nvSpPr>
        <p:spPr>
          <a:xfrm>
            <a:off x="1549896" y="2060848"/>
            <a:ext cx="6400800" cy="1752600"/>
          </a:xfrm>
        </p:spPr>
        <p:txBody>
          <a:bodyPr>
            <a:normAutofit/>
          </a:bodyPr>
          <a:lstStyle/>
          <a:p>
            <a:r>
              <a:rPr lang="en-US" altLang="zh-CN" sz="2800" dirty="0"/>
              <a:t>IETF 105, Montreal</a:t>
            </a:r>
          </a:p>
          <a:p>
            <a:r>
              <a:rPr lang="en-US" altLang="zh-CN" sz="2800" dirty="0"/>
              <a:t>July 25</a:t>
            </a:r>
            <a:endParaRPr lang="zh-CN" altLang="en-US" sz="2800" dirty="0"/>
          </a:p>
        </p:txBody>
      </p:sp>
      <p:pic>
        <p:nvPicPr>
          <p:cNvPr id="1026" name="Picture 2">
            <a:extLst>
              <a:ext uri="{FF2B5EF4-FFF2-40B4-BE49-F238E27FC236}">
                <a16:creationId xmlns:a16="http://schemas.microsoft.com/office/drawing/2014/main" id="{9F15FA29-3523-4063-93EC-3E9B9CF257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056" y="3284984"/>
            <a:ext cx="4320480" cy="3240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Welcome to APN6</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a:t>Chairing Today’s Discussion</a:t>
            </a:r>
          </a:p>
          <a:p>
            <a:pPr lvl="1"/>
            <a:r>
              <a:rPr lang="en-US" altLang="zh-CN" sz="2400" dirty="0"/>
              <a:t>Daniel King &amp; Zhenbin Li</a:t>
            </a:r>
          </a:p>
          <a:p>
            <a:r>
              <a:rPr lang="en-US" altLang="zh-CN" sz="2800" dirty="0"/>
              <a:t>Admin</a:t>
            </a:r>
          </a:p>
          <a:p>
            <a:pPr lvl="1"/>
            <a:r>
              <a:rPr lang="en-US" altLang="zh-CN" sz="2400" dirty="0"/>
              <a:t>Note Well</a:t>
            </a:r>
          </a:p>
          <a:p>
            <a:pPr lvl="1"/>
            <a:r>
              <a:rPr lang="en-US" altLang="zh-CN" sz="2400" dirty="0"/>
              <a:t>Blue Sheets</a:t>
            </a:r>
          </a:p>
          <a:p>
            <a:pPr lvl="1"/>
            <a:r>
              <a:rPr lang="en-US" altLang="zh-CN" sz="2400" dirty="0"/>
              <a:t>Our Minute Takers (?)</a:t>
            </a:r>
          </a:p>
          <a:p>
            <a:pPr lvl="1"/>
            <a:r>
              <a:rPr lang="en-US" altLang="zh-CN" sz="2400" dirty="0"/>
              <a:t>Agenda</a:t>
            </a:r>
          </a:p>
          <a:p>
            <a:r>
              <a:rPr lang="en-US" altLang="zh-CN" sz="2800" dirty="0"/>
              <a:t>Today’s Slides:</a:t>
            </a:r>
          </a:p>
          <a:p>
            <a:pPr lvl="1"/>
            <a:r>
              <a:rPr lang="en-US" altLang="zh-CN" sz="2400" dirty="0">
                <a:hlinkClick r:id="rId3"/>
              </a:rPr>
              <a:t>https://trac.ietf.org/trac/ietf/meeting/wiki/105sidemeetings</a:t>
            </a:r>
            <a:endParaRPr lang="en-US" altLang="zh-CN" sz="2400" dirty="0"/>
          </a:p>
          <a:p>
            <a:pPr lvl="1"/>
            <a:r>
              <a:rPr lang="en-US" altLang="zh-CN" sz="2400" dirty="0">
                <a:hlinkClick r:id="rId4"/>
              </a:rPr>
              <a:t>https://github.com/shupingpeng/IETF105-Side-Meeting-APN6</a:t>
            </a:r>
            <a:endParaRPr lang="en-US" altLang="zh-CN" sz="2400" dirty="0"/>
          </a:p>
          <a:p>
            <a:pPr marL="457200" lvl="1" indent="0">
              <a:buNone/>
            </a:pPr>
            <a:br>
              <a:rPr lang="en-US" altLang="zh-CN" sz="2400" dirty="0"/>
            </a:br>
            <a:endParaRPr lang="en-US" altLang="zh-CN" sz="2400" dirty="0"/>
          </a:p>
        </p:txBody>
      </p:sp>
      <p:sp>
        <p:nvSpPr>
          <p:cNvPr id="4" name="Rectangle 3">
            <a:extLst>
              <a:ext uri="{FF2B5EF4-FFF2-40B4-BE49-F238E27FC236}">
                <a16:creationId xmlns:a16="http://schemas.microsoft.com/office/drawing/2014/main" id="{688E2DDC-1433-4B80-B9C5-87B3FE8DDB85}"/>
              </a:ext>
            </a:extLst>
          </p:cNvPr>
          <p:cNvSpPr/>
          <p:nvPr/>
        </p:nvSpPr>
        <p:spPr>
          <a:xfrm>
            <a:off x="4083725" y="6463387"/>
            <a:ext cx="976549" cy="369332"/>
          </a:xfrm>
          <a:prstGeom prst="rect">
            <a:avLst/>
          </a:prstGeom>
        </p:spPr>
        <p:txBody>
          <a:bodyPr wrap="none">
            <a:spAutoFit/>
          </a:bodyPr>
          <a:lstStyle/>
          <a:p>
            <a:r>
              <a:rPr lang="en-US" altLang="zh-CN" dirty="0"/>
              <a:t>IETF 105</a:t>
            </a:r>
            <a:endParaRPr lang="en-GB" dirty="0"/>
          </a:p>
        </p:txBody>
      </p:sp>
    </p:spTree>
    <p:extLst>
      <p:ext uri="{BB962C8B-B14F-4D97-AF65-F5344CB8AC3E}">
        <p14:creationId xmlns:p14="http://schemas.microsoft.com/office/powerpoint/2010/main" val="1104243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 Well</a:t>
            </a:r>
            <a:endParaRPr lang="zh-CN" altLang="en-US" dirty="0"/>
          </a:p>
        </p:txBody>
      </p:sp>
      <p:sp>
        <p:nvSpPr>
          <p:cNvPr id="6" name="Rectangle 6"/>
          <p:cNvSpPr txBox="1">
            <a:spLocks noChangeArrowheads="1"/>
          </p:cNvSpPr>
          <p:nvPr/>
        </p:nvSpPr>
        <p:spPr bwMode="auto">
          <a:xfrm>
            <a:off x="467544" y="1373088"/>
            <a:ext cx="8359080" cy="4648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normAutofit/>
          </a:bodyPr>
          <a:lstStyle/>
          <a:p>
            <a:pPr marL="0" marR="0" lvl="0" indent="0" algn="l" defTabSz="914400" rtl="0" eaLnBrk="0" fontAlgn="base" latinLnBrk="0" hangingPunct="0">
              <a:lnSpc>
                <a:spcPct val="90000"/>
              </a:lnSpc>
              <a:spcBef>
                <a:spcPct val="30000"/>
              </a:spcBef>
              <a:spcAft>
                <a:spcPct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This is a reminder of IETF policies in effect on various topics such as patents or code of conduct. It is only meant to point you in the right direction. Exceptions may apply.</a:t>
            </a:r>
            <a:r>
              <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 </a:t>
            </a: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The IETF's patent policy and the definition of an IETF "contribution" and "participation" are set forth in BCP 79; please read it carefully.</a:t>
            </a:r>
            <a:endPar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a:p>
            <a:pPr marL="0" marR="0" lvl="0" indent="0" algn="l" defTabSz="914400" rtl="0" eaLnBrk="0" fontAlgn="base" latinLnBrk="0" hangingPunct="0">
              <a:lnSpc>
                <a:spcPct val="90000"/>
              </a:lnSpc>
              <a:spcBef>
                <a:spcPct val="3000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a:p>
            <a:pPr marL="0" marR="0" lvl="0" indent="0" algn="l" defTabSz="914400" rtl="0" eaLnBrk="0" fontAlgn="base" latinLnBrk="0" hangingPunct="0">
              <a:lnSpc>
                <a:spcPct val="90000"/>
              </a:lnSpc>
              <a:spcBef>
                <a:spcPct val="30000"/>
              </a:spcBef>
              <a:spcAft>
                <a:spcPct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As a reminder:</a:t>
            </a:r>
          </a:p>
          <a:p>
            <a:pPr marL="0" marR="0" lvl="0" indent="0" algn="l" defTabSz="914400" rtl="0" eaLnBrk="0" fontAlgn="base" latinLnBrk="0" hangingPunct="0">
              <a:lnSpc>
                <a:spcPct val="90000"/>
              </a:lnSpc>
              <a:spcBef>
                <a:spcPct val="30000"/>
              </a:spcBef>
              <a:spcAft>
                <a:spcPct val="0"/>
              </a:spcAft>
              <a:buClrTx/>
              <a:buSzTx/>
              <a:buFontTx/>
              <a:buNone/>
              <a:tabLst/>
              <a:defRPr/>
            </a:pPr>
            <a:endPar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a:p>
            <a:pPr marL="0" marR="0" lvl="0" indent="0" algn="l" defTabSz="914400" rtl="0" eaLnBrk="0" fontAlgn="base" latinLnBrk="0" hangingPunct="0">
              <a:lnSpc>
                <a:spcPct val="90000"/>
              </a:lnSpc>
              <a:spcBef>
                <a:spcPct val="3000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By participating in the IETF, you agree to follow IETF processes and policies.</a:t>
            </a:r>
          </a:p>
          <a:p>
            <a:pPr marL="0" marR="0" lvl="0" indent="0" algn="l" defTabSz="914400" rtl="0" eaLnBrk="0" fontAlgn="base" latinLnBrk="0" hangingPunct="0">
              <a:lnSpc>
                <a:spcPct val="90000"/>
              </a:lnSpc>
              <a:spcBef>
                <a:spcPct val="3000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If you are aware that any IETF contribution is covered by patents or patent applications that are owned or controlled by you or your sponsor, you must disclose that fact, or not participate in the discussion.</a:t>
            </a:r>
          </a:p>
          <a:p>
            <a:pPr marL="0" marR="0" lvl="0" indent="0" algn="l" defTabSz="914400" rtl="0" eaLnBrk="0" fontAlgn="base" latinLnBrk="0" hangingPunct="0">
              <a:lnSpc>
                <a:spcPct val="90000"/>
              </a:lnSpc>
              <a:spcBef>
                <a:spcPct val="3000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As a participant in or attendee to any IETF activity you acknowledge that written, audio, video, and photographic records of meetings may be made public.</a:t>
            </a:r>
          </a:p>
          <a:p>
            <a:pPr marL="0" marR="0" lvl="0" indent="0" algn="l" defTabSz="914400" rtl="0" eaLnBrk="0" fontAlgn="base" latinLnBrk="0" hangingPunct="0">
              <a:lnSpc>
                <a:spcPct val="90000"/>
              </a:lnSpc>
              <a:spcBef>
                <a:spcPct val="3000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Personal information that you provide to IETF will be handled in accordance with the IETF Privacy Statement.</a:t>
            </a:r>
          </a:p>
          <a:p>
            <a:pPr marL="0" marR="0" lvl="0" indent="0" algn="l" defTabSz="914400" rtl="0" eaLnBrk="0" fontAlgn="base" latinLnBrk="0" hangingPunct="0">
              <a:lnSpc>
                <a:spcPct val="90000"/>
              </a:lnSpc>
              <a:spcBef>
                <a:spcPct val="3000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As a participant or attendee, you agree to work respectfully with other participants; please contact the </a:t>
            </a:r>
            <a:r>
              <a:rPr kumimoji="0" lang="en-US" altLang="zh-CN" sz="1200" b="0" i="0" u="none" strike="noStrike" kern="0" cap="none" spc="0" normalizeH="0" baseline="0" noProof="0" dirty="0" err="1">
                <a:ln>
                  <a:noFill/>
                </a:ln>
                <a:solidFill>
                  <a:srgbClr val="000000"/>
                </a:solidFill>
                <a:effectLst/>
                <a:uLnTx/>
                <a:uFillTx/>
                <a:latin typeface="Arial"/>
                <a:ea typeface="ＭＳ Ｐゴシック" pitchFamily="34" charset="-128"/>
                <a:cs typeface="ＭＳ Ｐゴシック" charset="-128"/>
              </a:rPr>
              <a:t>ombudsteam</a:t>
            </a: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 </a:t>
            </a:r>
            <a:b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b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a:t>
            </a:r>
            <a:r>
              <a:rPr kumimoji="0" lang="en-US" altLang="zh-CN" sz="1200" b="0" i="0" u="sng"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hlinkClick r:id="rId3"/>
              </a:rPr>
              <a:t>https://www.ietf.org/contact/ombudsteam/</a:t>
            </a: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 if you have questions or concerns about this.</a:t>
            </a:r>
          </a:p>
          <a:p>
            <a:pPr marL="0" marR="0" lvl="0" indent="0" algn="l" defTabSz="914400" rtl="0" eaLnBrk="0" fontAlgn="base" latinLnBrk="0" hangingPunct="0">
              <a:lnSpc>
                <a:spcPct val="90000"/>
              </a:lnSpc>
              <a:spcBef>
                <a:spcPct val="3000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a:p>
            <a:pPr marL="0" marR="0" lvl="0" indent="0" algn="l" defTabSz="914400" rtl="0" eaLnBrk="0" fontAlgn="base" latinLnBrk="0" hangingPunct="0">
              <a:lnSpc>
                <a:spcPct val="90000"/>
              </a:lnSpc>
              <a:spcBef>
                <a:spcPct val="30000"/>
              </a:spcBef>
              <a:spcAft>
                <a:spcPct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Definitive information is in the documents listed below and other IETF</a:t>
            </a:r>
            <a:r>
              <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 </a:t>
            </a: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BCPs. For advice, please talk to WG chairs or ADs:</a:t>
            </a:r>
            <a:endPar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a:p>
            <a:pPr marL="0" marR="0" lvl="0" indent="0" algn="l" defTabSz="914400" rtl="0" eaLnBrk="0" fontAlgn="base" latinLnBrk="0" hangingPunct="0">
              <a:lnSpc>
                <a:spcPct val="90000"/>
              </a:lnSpc>
              <a:spcBef>
                <a:spcPct val="30000"/>
              </a:spcBef>
              <a:spcAft>
                <a:spcPct val="0"/>
              </a:spcAft>
              <a:buClrTx/>
              <a:buSzTx/>
              <a:buFontTx/>
              <a:buNone/>
              <a:tabLst/>
              <a:defRPr/>
            </a:pPr>
            <a:endPar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 9 (Internet Standards Process)</a:t>
            </a: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 25 (Working Group processes)</a:t>
            </a: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 25 (Anti-Harassment Procedures) </a:t>
            </a: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 54 (Code of Conduct)</a:t>
            </a: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 78 (Copyright)</a:t>
            </a: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BCP 79 (Patents, Participation)</a:t>
            </a:r>
          </a:p>
          <a:p>
            <a:pPr marL="0" marR="0" lvl="0" indent="0" algn="l" defTabSz="914400" rtl="0" eaLnBrk="0" fontAlgn="base" latinLnBrk="0" hangingPunct="0">
              <a:lnSpc>
                <a:spcPct val="90000"/>
              </a:lnSpc>
              <a:spcBef>
                <a:spcPct val="0"/>
              </a:spcBef>
              <a:spcAft>
                <a:spcPct val="0"/>
              </a:spcAft>
              <a:buClrTx/>
              <a:buSzTx/>
              <a:buFontTx/>
              <a:buChar char="•"/>
              <a:tabLst/>
              <a:defRPr/>
            </a:pPr>
            <a:r>
              <a:rPr kumimoji="0" lang="en-US" altLang="zh-CN" sz="1200" b="0" i="0" u="sng"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hlinkClick r:id="rId4"/>
              </a:rPr>
              <a:t>https://www.ietf.org/privacy-policy/</a:t>
            </a:r>
            <a:r>
              <a:rPr kumimoji="0" lang="en-US" altLang="zh-CN" sz="1200" b="0"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rPr>
              <a:t> (Privacy Policy)</a:t>
            </a:r>
            <a:endParaRPr kumimoji="0" lang="en-US" altLang="zh-CN" sz="1200" b="1" i="0" u="none" strike="noStrike" kern="0" cap="none" spc="0" normalizeH="0" baseline="0" noProof="0" dirty="0">
              <a:ln>
                <a:noFill/>
              </a:ln>
              <a:solidFill>
                <a:srgbClr val="000000"/>
              </a:solidFill>
              <a:effectLst/>
              <a:uLnTx/>
              <a:uFillTx/>
              <a:latin typeface="Arial"/>
              <a:ea typeface="ＭＳ Ｐゴシック" pitchFamily="34" charset="-128"/>
              <a:cs typeface="ＭＳ Ｐゴシック" charset="-128"/>
            </a:endParaRPr>
          </a:p>
        </p:txBody>
      </p:sp>
      <p:sp>
        <p:nvSpPr>
          <p:cNvPr id="3" name="Rectangle 2">
            <a:extLst>
              <a:ext uri="{FF2B5EF4-FFF2-40B4-BE49-F238E27FC236}">
                <a16:creationId xmlns:a16="http://schemas.microsoft.com/office/drawing/2014/main" id="{ECD7D0DD-CD1C-4418-8563-DF700D419F15}"/>
              </a:ext>
            </a:extLst>
          </p:cNvPr>
          <p:cNvSpPr/>
          <p:nvPr/>
        </p:nvSpPr>
        <p:spPr>
          <a:xfrm>
            <a:off x="4083725" y="6463387"/>
            <a:ext cx="976549" cy="369332"/>
          </a:xfrm>
          <a:prstGeom prst="rect">
            <a:avLst/>
          </a:prstGeom>
        </p:spPr>
        <p:txBody>
          <a:bodyPr wrap="none">
            <a:spAutoFit/>
          </a:bodyPr>
          <a:lstStyle/>
          <a:p>
            <a:r>
              <a:rPr lang="en-US" altLang="zh-CN" dirty="0"/>
              <a:t>IETF 105</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0106"/>
          </a:xfrm>
        </p:spPr>
        <p:txBody>
          <a:bodyPr/>
          <a:lstStyle/>
          <a:p>
            <a:r>
              <a:rPr lang="en-GB" dirty="0"/>
              <a:t>Agenda</a:t>
            </a:r>
          </a:p>
        </p:txBody>
      </p:sp>
      <p:sp>
        <p:nvSpPr>
          <p:cNvPr id="3" name="Content Placeholder 2"/>
          <p:cNvSpPr>
            <a:spLocks noGrp="1"/>
          </p:cNvSpPr>
          <p:nvPr>
            <p:ph idx="1"/>
          </p:nvPr>
        </p:nvSpPr>
        <p:spPr>
          <a:xfrm>
            <a:off x="457200" y="764704"/>
            <a:ext cx="8435280" cy="5976664"/>
          </a:xfrm>
        </p:spPr>
        <p:txBody>
          <a:bodyPr>
            <a:noAutofit/>
          </a:bodyPr>
          <a:lstStyle/>
          <a:p>
            <a:pPr marL="514350" indent="-514350">
              <a:buFont typeface="+mj-lt"/>
              <a:buAutoNum type="arabicPeriod"/>
            </a:pPr>
            <a:r>
              <a:rPr lang="en-GB" sz="2000" b="1" dirty="0"/>
              <a:t>Admin</a:t>
            </a:r>
            <a:r>
              <a:rPr lang="en-GB" sz="2000" dirty="0"/>
              <a:t> (Chairs) [5 : 5/75]</a:t>
            </a:r>
          </a:p>
          <a:p>
            <a:pPr marL="514350" indent="-514350">
              <a:buFont typeface="+mj-lt"/>
              <a:buAutoNum type="arabicPeriod"/>
            </a:pPr>
            <a:r>
              <a:rPr lang="en-GB" sz="2000" b="1" dirty="0"/>
              <a:t>Problem Statement and Requirements </a:t>
            </a:r>
            <a:r>
              <a:rPr lang="en-GB" sz="2000" dirty="0"/>
              <a:t>(Zhenbin Li) [10 : 15/75]</a:t>
            </a:r>
          </a:p>
          <a:p>
            <a:pPr marL="514350" indent="-514350">
              <a:buFont typeface="+mj-lt"/>
              <a:buAutoNum type="arabicPeriod"/>
            </a:pPr>
            <a:r>
              <a:rPr lang="en-GB" sz="2000" b="1" dirty="0"/>
              <a:t>Application-aware Information Conveying</a:t>
            </a:r>
          </a:p>
          <a:p>
            <a:pPr marL="914400" lvl="1" indent="-514350">
              <a:buFont typeface="+mj-lt"/>
              <a:buAutoNum type="alphaLcParenR"/>
            </a:pPr>
            <a:r>
              <a:rPr lang="en-GB" sz="1800" dirty="0"/>
              <a:t>Framework of App-aware IPv6 Networking (Shuping Peng) [10 : 25/75]</a:t>
            </a:r>
          </a:p>
          <a:p>
            <a:pPr marL="914400" lvl="1" indent="-514350">
              <a:buFont typeface="+mj-lt"/>
              <a:buAutoNum type="alphaLcParenR"/>
            </a:pPr>
            <a:r>
              <a:rPr lang="en-US" altLang="zh-CN" sz="1800" dirty="0"/>
              <a:t>Firewall and Service Tickets</a:t>
            </a:r>
            <a:r>
              <a:rPr lang="en-GB" sz="1800" dirty="0"/>
              <a:t> (Tom Herbert) [10 : 35/75]</a:t>
            </a:r>
          </a:p>
          <a:p>
            <a:pPr marL="914400" lvl="1" indent="-514350">
              <a:buFont typeface="+mj-lt"/>
              <a:buAutoNum type="alphaLcParenR"/>
            </a:pPr>
            <a:r>
              <a:rPr lang="en-GB" sz="1800" dirty="0"/>
              <a:t>SRH Metadata for Simplified Firewall (Jim </a:t>
            </a:r>
            <a:r>
              <a:rPr lang="en-GB" sz="1800" dirty="0" err="1"/>
              <a:t>Guichard</a:t>
            </a:r>
            <a:r>
              <a:rPr lang="en-GB" sz="1800" dirty="0"/>
              <a:t>) </a:t>
            </a:r>
            <a:r>
              <a:rPr lang="en-GB" altLang="zh-CN" sz="1800" dirty="0"/>
              <a:t>[5 : 40/75]</a:t>
            </a:r>
            <a:endParaRPr lang="en-GB" sz="1800" dirty="0"/>
          </a:p>
          <a:p>
            <a:pPr marL="514350" indent="-514350">
              <a:buFont typeface="+mj-lt"/>
              <a:buAutoNum type="arabicPeriod"/>
            </a:pPr>
            <a:r>
              <a:rPr lang="en-GB" sz="2000" b="1" dirty="0"/>
              <a:t>App-aware Services</a:t>
            </a:r>
          </a:p>
          <a:p>
            <a:pPr marL="914400" lvl="1" indent="-514350">
              <a:buFont typeface="+mj-lt"/>
              <a:buAutoNum type="alphaLcParenR"/>
            </a:pPr>
            <a:r>
              <a:rPr lang="en-GB" altLang="zh-CN" sz="1800" dirty="0"/>
              <a:t>IPv6-based DetNet (</a:t>
            </a:r>
            <a:r>
              <a:rPr lang="en-GB" altLang="zh-CN" sz="1800" dirty="0" err="1"/>
              <a:t>Yongqing</a:t>
            </a:r>
            <a:r>
              <a:rPr lang="en-GB" altLang="zh-CN" sz="1800" dirty="0"/>
              <a:t> Zhu) [5 : 45/75]</a:t>
            </a:r>
          </a:p>
          <a:p>
            <a:pPr marL="914400" lvl="1" indent="-514350">
              <a:buFont typeface="+mj-lt"/>
              <a:buAutoNum type="alphaLcParenR"/>
            </a:pPr>
            <a:r>
              <a:rPr lang="en-GB" altLang="zh-CN" sz="1800" dirty="0"/>
              <a:t>SRv6 Path Segment (</a:t>
            </a:r>
            <a:r>
              <a:rPr lang="en-GB" altLang="zh-CN" sz="1800" dirty="0" err="1"/>
              <a:t>Fengwei</a:t>
            </a:r>
            <a:r>
              <a:rPr lang="en-GB" altLang="zh-CN" sz="1800" dirty="0"/>
              <a:t> Qin) [5 : 50/75]</a:t>
            </a:r>
          </a:p>
          <a:p>
            <a:pPr marL="914400" lvl="1" indent="-514350">
              <a:buFont typeface="+mj-lt"/>
              <a:buAutoNum type="alphaLcParenR"/>
            </a:pPr>
            <a:r>
              <a:rPr lang="en-GB" altLang="zh-CN" sz="1800" dirty="0"/>
              <a:t>IPv6-based IFIT (</a:t>
            </a:r>
            <a:r>
              <a:rPr lang="en-US" altLang="zh-CN" sz="1800" dirty="0"/>
              <a:t>In-situ Flow Information Telemetry) </a:t>
            </a:r>
            <a:r>
              <a:rPr lang="en-GB" altLang="zh-CN" sz="1800" dirty="0"/>
              <a:t>(Tianran Zhou) [5 : 55/75]</a:t>
            </a:r>
          </a:p>
          <a:p>
            <a:pPr marL="514350" indent="-514350">
              <a:buFont typeface="+mj-lt"/>
              <a:buAutoNum type="arabicPeriod"/>
            </a:pPr>
            <a:r>
              <a:rPr lang="en-GB" sz="2000" b="1" dirty="0"/>
              <a:t>Shaping Our Discussion </a:t>
            </a:r>
            <a:r>
              <a:rPr lang="en-GB" sz="2000" dirty="0"/>
              <a:t>(Chairs and Room) [15 : 70/75]</a:t>
            </a:r>
          </a:p>
          <a:p>
            <a:pPr marL="514350" indent="-514350">
              <a:buFont typeface="+mj-lt"/>
              <a:buAutoNum type="arabicPeriod"/>
            </a:pPr>
            <a:r>
              <a:rPr lang="en-GB" sz="2000" b="1" dirty="0"/>
              <a:t>Wrap Up </a:t>
            </a:r>
            <a:r>
              <a:rPr lang="en-GB" sz="2000" dirty="0"/>
              <a:t>(Chairs) [5 : 75/75]</a:t>
            </a:r>
          </a:p>
        </p:txBody>
      </p:sp>
      <p:sp>
        <p:nvSpPr>
          <p:cNvPr id="4" name="Rectangle 3">
            <a:extLst>
              <a:ext uri="{FF2B5EF4-FFF2-40B4-BE49-F238E27FC236}">
                <a16:creationId xmlns:a16="http://schemas.microsoft.com/office/drawing/2014/main" id="{D7BF3381-B6DB-4D1F-8846-5C1EBAE3D00C}"/>
              </a:ext>
            </a:extLst>
          </p:cNvPr>
          <p:cNvSpPr/>
          <p:nvPr/>
        </p:nvSpPr>
        <p:spPr>
          <a:xfrm>
            <a:off x="4083725" y="6463387"/>
            <a:ext cx="976549" cy="369332"/>
          </a:xfrm>
          <a:prstGeom prst="rect">
            <a:avLst/>
          </a:prstGeom>
        </p:spPr>
        <p:txBody>
          <a:bodyPr wrap="none">
            <a:spAutoFit/>
          </a:bodyPr>
          <a:lstStyle/>
          <a:p>
            <a:r>
              <a:rPr lang="en-US" altLang="zh-CN" dirty="0"/>
              <a:t>IETF 105</a:t>
            </a:r>
            <a:endParaRPr lang="en-GB" dirty="0"/>
          </a:p>
        </p:txBody>
      </p:sp>
    </p:spTree>
    <p:extLst>
      <p:ext uri="{BB962C8B-B14F-4D97-AF65-F5344CB8AC3E}">
        <p14:creationId xmlns:p14="http://schemas.microsoft.com/office/powerpoint/2010/main" val="176997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Shaping the Discussion</a:t>
            </a:r>
          </a:p>
        </p:txBody>
      </p:sp>
      <p:sp>
        <p:nvSpPr>
          <p:cNvPr id="3" name="内容占位符 2"/>
          <p:cNvSpPr>
            <a:spLocks noGrp="1"/>
          </p:cNvSpPr>
          <p:nvPr>
            <p:ph idx="1"/>
          </p:nvPr>
        </p:nvSpPr>
        <p:spPr>
          <a:xfrm>
            <a:off x="451372" y="1268760"/>
            <a:ext cx="8229600" cy="4963690"/>
          </a:xfrm>
        </p:spPr>
        <p:txBody>
          <a:bodyPr>
            <a:noAutofit/>
          </a:bodyPr>
          <a:lstStyle/>
          <a:p>
            <a:r>
              <a:rPr lang="en-US" altLang="zh-CN" sz="2000" dirty="0"/>
              <a:t>Is this work valuable?</a:t>
            </a:r>
            <a:endParaRPr lang="en-US" sz="2000" dirty="0"/>
          </a:p>
          <a:p>
            <a:pPr lvl="1"/>
            <a:r>
              <a:rPr lang="en-US" sz="1600" dirty="0"/>
              <a:t>Did we capture and discuss the key issues, any more use cases or requirements?</a:t>
            </a:r>
          </a:p>
          <a:p>
            <a:r>
              <a:rPr lang="en-US" sz="2000" dirty="0"/>
              <a:t>What are the key challenges and </a:t>
            </a:r>
            <a:r>
              <a:rPr lang="en-US" sz="2000" dirty="0" err="1"/>
              <a:t>iusses</a:t>
            </a:r>
            <a:r>
              <a:rPr lang="en-US" sz="2000" dirty="0"/>
              <a:t> posed by APN6?</a:t>
            </a:r>
          </a:p>
          <a:p>
            <a:pPr lvl="1"/>
            <a:r>
              <a:rPr lang="en-US" sz="1600" dirty="0"/>
              <a:t>Impact of net neutrality?</a:t>
            </a:r>
          </a:p>
          <a:p>
            <a:pPr lvl="1"/>
            <a:r>
              <a:rPr lang="en-US" sz="1600" dirty="0"/>
              <a:t>Security and privacy issues if application info is exposed?</a:t>
            </a:r>
          </a:p>
          <a:p>
            <a:pPr lvl="1"/>
            <a:r>
              <a:rPr lang="en-US" sz="1600" dirty="0"/>
              <a:t>New extension headers which will interact with existing headers?</a:t>
            </a:r>
          </a:p>
          <a:p>
            <a:pPr lvl="1"/>
            <a:r>
              <a:rPr lang="en-US" sz="1600" dirty="0"/>
              <a:t>If app-ware info is encapsulated by the host/app, what are the additional challenges, including: change of sockets, app-aware ID allocation, processing overhead, etc. </a:t>
            </a:r>
          </a:p>
          <a:p>
            <a:pPr lvl="1"/>
            <a:r>
              <a:rPr lang="en-US" sz="1600" dirty="0"/>
              <a:t>What did we miss?</a:t>
            </a:r>
          </a:p>
          <a:p>
            <a:r>
              <a:rPr lang="en-US" sz="2000" dirty="0"/>
              <a:t>Is this an important problem, and would the IETF be the best place?</a:t>
            </a:r>
          </a:p>
          <a:p>
            <a:pPr lvl="1"/>
            <a:r>
              <a:rPr lang="en-US" sz="1600" dirty="0"/>
              <a:t>If so, RG or WG?</a:t>
            </a:r>
          </a:p>
          <a:p>
            <a:pPr lvl="2"/>
            <a:r>
              <a:rPr lang="en-US" sz="1600" dirty="0"/>
              <a:t>Host-based app-aware solution – RG?</a:t>
            </a:r>
          </a:p>
          <a:p>
            <a:pPr lvl="2"/>
            <a:r>
              <a:rPr lang="en-US" sz="1600" dirty="0"/>
              <a:t>Network-based app-aware solution – WG? </a:t>
            </a:r>
          </a:p>
          <a:p>
            <a:pPr lvl="1"/>
            <a:r>
              <a:rPr lang="en-US" sz="1600" dirty="0"/>
              <a:t>WG(s) in RTG and/or INT areas?</a:t>
            </a:r>
          </a:p>
          <a:p>
            <a:pPr lvl="1"/>
            <a:r>
              <a:rPr lang="en-US" sz="1600" dirty="0"/>
              <a:t>Independent WG or existing WGs such as 6MAN?</a:t>
            </a:r>
          </a:p>
          <a:p>
            <a:r>
              <a:rPr lang="en-US" sz="2000" dirty="0"/>
              <a:t>Do we have enough support to continue the discussion, do we need a mailing list?</a:t>
            </a:r>
          </a:p>
        </p:txBody>
      </p:sp>
      <p:sp>
        <p:nvSpPr>
          <p:cNvPr id="4" name="Rectangle 3">
            <a:extLst>
              <a:ext uri="{FF2B5EF4-FFF2-40B4-BE49-F238E27FC236}">
                <a16:creationId xmlns:a16="http://schemas.microsoft.com/office/drawing/2014/main" id="{CAEF4F74-6F10-49BA-BF0F-D10C1343A5FE}"/>
              </a:ext>
            </a:extLst>
          </p:cNvPr>
          <p:cNvSpPr/>
          <p:nvPr/>
        </p:nvSpPr>
        <p:spPr>
          <a:xfrm>
            <a:off x="4083725" y="6463387"/>
            <a:ext cx="976549" cy="369332"/>
          </a:xfrm>
          <a:prstGeom prst="rect">
            <a:avLst/>
          </a:prstGeom>
        </p:spPr>
        <p:txBody>
          <a:bodyPr wrap="none">
            <a:spAutoFit/>
          </a:bodyPr>
          <a:lstStyle/>
          <a:p>
            <a:r>
              <a:rPr lang="en-US" altLang="zh-CN" dirty="0"/>
              <a:t>IETF 105</a:t>
            </a:r>
            <a:endParaRPr lang="en-GB" dirty="0"/>
          </a:p>
        </p:txBody>
      </p:sp>
    </p:spTree>
    <p:extLst>
      <p:ext uri="{BB962C8B-B14F-4D97-AF65-F5344CB8AC3E}">
        <p14:creationId xmlns:p14="http://schemas.microsoft.com/office/powerpoint/2010/main" val="3132299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7068</TotalTime>
  <Words>564</Words>
  <Application>Microsoft Office PowerPoint</Application>
  <PresentationFormat>On-screen Show (4:3)</PresentationFormat>
  <Paragraphs>70</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主题</vt:lpstr>
      <vt:lpstr>Application-aware IPv6 Networking (APN6)  Side Meeting</vt:lpstr>
      <vt:lpstr>Welcome to APN6</vt:lpstr>
      <vt:lpstr>Note Well</vt:lpstr>
      <vt:lpstr>Agenda</vt:lpstr>
      <vt:lpstr>Shaping the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Zhoutianran</dc:creator>
  <cp:lastModifiedBy>Daniel King</cp:lastModifiedBy>
  <cp:revision>111</cp:revision>
  <dcterms:created xsi:type="dcterms:W3CDTF">2016-11-07T07:24:12Z</dcterms:created>
  <dcterms:modified xsi:type="dcterms:W3CDTF">2019-07-25T11:51:14Z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(3)mQ04pyQbuhV23jmWLX8LTSSJCUbzTUqERxm7spDz3nKHbJeHq3dey8VOPRYaO5mLImuPHW8+
4RaIB06Wz+tCOvmWBEdtSvgpsAmVqUXHVfY2A3xOD+Th2ounnRG0QuQ+Z8Vxwmp7VteQAJoT
YumsnXsCYmelFn5Xzbbnx+NMxLhMorwkfrNpHr2iMTpU+mUugaGBB6Ph4CLqzbzp0tOyKFxS
yUCq/dgckN7jFmpUBM</vt:lpwstr>
  </property>
  <property fmtid="{D5CDD505-2E9C-101B-9397-08002B2CF9AE}" pid="3" name="_2015_ms_pID_7253431">
    <vt:lpwstr>TAnZxTBORcGhWRgnnS0mV/dJFLwElOEiizj5Mo9XxjfR64BLTdMUYN
LFuY8oKbdGxm59MKX/+mmsT8ff6F83GGMpEG8/21wbFIWQ2z039qZCoJjEYiqkA0Pn9iC3a/
MADYarpwFzXBaMtzOKygmeDZLEJ7/pKgLrk0rbeaTev/2s34zYttfGfFT+FwmZRT855xE/SQ
GAynTaxhDIBo/nVhd0+1Uv0PJFHrNU4o204J</vt:lpwstr>
  </property>
  <property fmtid="{D5CDD505-2E9C-101B-9397-08002B2CF9AE}" pid="4" name="_2015_ms_pID_7253432">
    <vt:lpwstr>EUY9/TixlOEDxf7kWfOw9As=</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1563414948</vt:lpwstr>
  </property>
</Properties>
</file>