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3" r:id="rId2"/>
    <p:sldId id="288" r:id="rId3"/>
    <p:sldId id="263" r:id="rId4"/>
    <p:sldId id="274" r:id="rId5"/>
    <p:sldId id="280" r:id="rId6"/>
    <p:sldId id="286" r:id="rId7"/>
    <p:sldId id="287"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86993" autoAdjust="0"/>
  </p:normalViewPr>
  <p:slideViewPr>
    <p:cSldViewPr snapToGrid="0">
      <p:cViewPr varScale="1">
        <p:scale>
          <a:sx n="89" d="100"/>
          <a:sy n="89" d="100"/>
        </p:scale>
        <p:origin x="2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A8D23-FE39-465A-82F5-3164CAA00867}" type="datetimeFigureOut">
              <a:rPr lang="en-US" smtClean="0"/>
              <a:t>7/22/2019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09E02-9166-4F30-9F71-4E9F9A07970A}" type="slidenum">
              <a:rPr lang="en-US" smtClean="0"/>
              <a:t>‹#›</a:t>
            </a:fld>
            <a:endParaRPr lang="en-US"/>
          </a:p>
        </p:txBody>
      </p:sp>
    </p:spTree>
    <p:extLst>
      <p:ext uri="{BB962C8B-B14F-4D97-AF65-F5344CB8AC3E}">
        <p14:creationId xmlns:p14="http://schemas.microsoft.com/office/powerpoint/2010/main" val="211384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ools.ietf.org/html/draft-li-6man-srv6-path-segment-encap-00#section-2.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draft-li-6man-srv6-path-segment-encap-00</a:t>
            </a:r>
            <a:endParaRPr lang="en-US" dirty="0"/>
          </a:p>
        </p:txBody>
      </p:sp>
      <p:sp>
        <p:nvSpPr>
          <p:cNvPr id="4" name="灯片编号占位符 3"/>
          <p:cNvSpPr>
            <a:spLocks noGrp="1"/>
          </p:cNvSpPr>
          <p:nvPr>
            <p:ph type="sldNum" sz="quarter" idx="10"/>
          </p:nvPr>
        </p:nvSpPr>
        <p:spPr/>
        <p:txBody>
          <a:bodyPr/>
          <a:lstStyle/>
          <a:p>
            <a:fld id="{2A609E02-9166-4F30-9F71-4E9F9A07970A}" type="slidenum">
              <a:rPr lang="en-US" smtClean="0"/>
              <a:t>1</a:t>
            </a:fld>
            <a:endParaRPr lang="en-US"/>
          </a:p>
        </p:txBody>
      </p:sp>
    </p:spTree>
    <p:extLst>
      <p:ext uri="{BB962C8B-B14F-4D97-AF65-F5344CB8AC3E}">
        <p14:creationId xmlns:p14="http://schemas.microsoft.com/office/powerpoint/2010/main" val="372918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9B328058-29F7-46C6-8D38-03A129804023}" type="slidenum">
              <a:rPr lang="en-US" altLang="zh-CN" smtClean="0"/>
              <a:pPr/>
              <a:t>2</a:t>
            </a:fld>
            <a:endParaRPr lang="en-US" altLang="zh-CN"/>
          </a:p>
        </p:txBody>
      </p:sp>
    </p:spTree>
    <p:extLst>
      <p:ext uri="{BB962C8B-B14F-4D97-AF65-F5344CB8AC3E}">
        <p14:creationId xmlns:p14="http://schemas.microsoft.com/office/powerpoint/2010/main" val="2965444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 SRv6 Path Segment MUST appear only once in a SID list, and it MUST appear at the last entry, so the SRv6 Path Segment MUST NOT be copied to the IPv6 destination address. The format of the SRv6 Path Segment follows the format described in </a:t>
            </a:r>
            <a:r>
              <a:rPr lang="en-US" dirty="0" smtClean="0">
                <a:hlinkClick r:id="rId3"/>
              </a:rPr>
              <a:t>section 2.2</a:t>
            </a:r>
            <a:r>
              <a:rPr lang="en-US" dirty="0" smtClean="0"/>
              <a:t>.</a:t>
            </a:r>
            <a:endParaRPr lang="en-US" dirty="0"/>
          </a:p>
        </p:txBody>
      </p:sp>
      <p:sp>
        <p:nvSpPr>
          <p:cNvPr id="4" name="灯片编号占位符 3"/>
          <p:cNvSpPr>
            <a:spLocks noGrp="1"/>
          </p:cNvSpPr>
          <p:nvPr>
            <p:ph type="sldNum" sz="quarter" idx="10"/>
          </p:nvPr>
        </p:nvSpPr>
        <p:spPr/>
        <p:txBody>
          <a:bodyPr/>
          <a:lstStyle/>
          <a:p>
            <a:fld id="{2A609E02-9166-4F30-9F71-4E9F9A07970A}" type="slidenum">
              <a:rPr lang="en-US" smtClean="0"/>
              <a:t>3</a:t>
            </a:fld>
            <a:endParaRPr lang="en-US"/>
          </a:p>
        </p:txBody>
      </p:sp>
    </p:spTree>
    <p:extLst>
      <p:ext uri="{BB962C8B-B14F-4D97-AF65-F5344CB8AC3E}">
        <p14:creationId xmlns:p14="http://schemas.microsoft.com/office/powerpoint/2010/main" val="1688862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A609E02-9166-4F30-9F71-4E9F9A07970A}" type="slidenum">
              <a:rPr lang="en-US" smtClean="0"/>
              <a:t>4</a:t>
            </a:fld>
            <a:endParaRPr lang="en-US"/>
          </a:p>
        </p:txBody>
      </p:sp>
    </p:spTree>
    <p:extLst>
      <p:ext uri="{BB962C8B-B14F-4D97-AF65-F5344CB8AC3E}">
        <p14:creationId xmlns:p14="http://schemas.microsoft.com/office/powerpoint/2010/main" val="139280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A609E02-9166-4F30-9F71-4E9F9A07970A}" type="slidenum">
              <a:rPr lang="en-US" smtClean="0"/>
              <a:t>5</a:t>
            </a:fld>
            <a:endParaRPr lang="en-US"/>
          </a:p>
        </p:txBody>
      </p:sp>
    </p:spTree>
    <p:extLst>
      <p:ext uri="{BB962C8B-B14F-4D97-AF65-F5344CB8AC3E}">
        <p14:creationId xmlns:p14="http://schemas.microsoft.com/office/powerpoint/2010/main" val="350206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1" kern="1200" dirty="0" smtClean="0">
                <a:solidFill>
                  <a:schemeClr val="tx1"/>
                </a:solidFill>
                <a:effectLst/>
                <a:latin typeface="+mn-lt"/>
                <a:ea typeface="+mn-ea"/>
                <a:cs typeface="+mn-cs"/>
              </a:rPr>
              <a:t>SR Bi-directional Path Sub-TLV</a:t>
            </a:r>
          </a:p>
          <a:p>
            <a:r>
              <a:rPr lang="en-US" dirty="0" smtClean="0"/>
              <a:t/>
            </a:r>
            <a:br>
              <a:rPr lang="en-US" dirty="0" smtClean="0"/>
            </a:br>
            <a:endParaRPr lang="en-US" dirty="0"/>
          </a:p>
        </p:txBody>
      </p:sp>
      <p:sp>
        <p:nvSpPr>
          <p:cNvPr id="4" name="灯片编号占位符 3"/>
          <p:cNvSpPr>
            <a:spLocks noGrp="1"/>
          </p:cNvSpPr>
          <p:nvPr>
            <p:ph type="sldNum" sz="quarter" idx="10"/>
          </p:nvPr>
        </p:nvSpPr>
        <p:spPr/>
        <p:txBody>
          <a:bodyPr/>
          <a:lstStyle/>
          <a:p>
            <a:fld id="{2A609E02-9166-4F30-9F71-4E9F9A07970A}" type="slidenum">
              <a:rPr lang="en-US" smtClean="0"/>
              <a:t>6</a:t>
            </a:fld>
            <a:endParaRPr lang="en-US"/>
          </a:p>
        </p:txBody>
      </p:sp>
    </p:spTree>
    <p:extLst>
      <p:ext uri="{BB962C8B-B14F-4D97-AF65-F5344CB8AC3E}">
        <p14:creationId xmlns:p14="http://schemas.microsoft.com/office/powerpoint/2010/main" val="1200240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A609E02-9166-4F30-9F71-4E9F9A07970A}" type="slidenum">
              <a:rPr lang="en-US" smtClean="0"/>
              <a:t>8</a:t>
            </a:fld>
            <a:endParaRPr lang="en-US"/>
          </a:p>
        </p:txBody>
      </p:sp>
    </p:spTree>
    <p:extLst>
      <p:ext uri="{BB962C8B-B14F-4D97-AF65-F5344CB8AC3E}">
        <p14:creationId xmlns:p14="http://schemas.microsoft.com/office/powerpoint/2010/main" val="3267355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821FD1C1-C2E1-4D2D-8C3D-6FABB0EC5C15}" type="datetimeFigureOut">
              <a:rPr lang="en-US" smtClean="0"/>
              <a:t>7/22/2019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4D7311F-CB76-4D47-864F-AED663027297}" type="slidenum">
              <a:rPr lang="en-US" smtClean="0"/>
              <a:t>‹#›</a:t>
            </a:fld>
            <a:endParaRPr lang="en-US"/>
          </a:p>
        </p:txBody>
      </p:sp>
    </p:spTree>
    <p:extLst>
      <p:ext uri="{BB962C8B-B14F-4D97-AF65-F5344CB8AC3E}">
        <p14:creationId xmlns:p14="http://schemas.microsoft.com/office/powerpoint/2010/main" val="148192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821FD1C1-C2E1-4D2D-8C3D-6FABB0EC5C15}" type="datetimeFigureOut">
              <a:rPr lang="en-US" smtClean="0"/>
              <a:t>7/22/2019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4D7311F-CB76-4D47-864F-AED663027297}" type="slidenum">
              <a:rPr lang="en-US" smtClean="0"/>
              <a:t>‹#›</a:t>
            </a:fld>
            <a:endParaRPr lang="en-US"/>
          </a:p>
        </p:txBody>
      </p:sp>
    </p:spTree>
    <p:extLst>
      <p:ext uri="{BB962C8B-B14F-4D97-AF65-F5344CB8AC3E}">
        <p14:creationId xmlns:p14="http://schemas.microsoft.com/office/powerpoint/2010/main" val="315854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821FD1C1-C2E1-4D2D-8C3D-6FABB0EC5C15}" type="datetimeFigureOut">
              <a:rPr lang="en-US" smtClean="0"/>
              <a:t>7/22/2019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4D7311F-CB76-4D47-864F-AED663027297}" type="slidenum">
              <a:rPr lang="en-US" smtClean="0"/>
              <a:t>‹#›</a:t>
            </a:fld>
            <a:endParaRPr lang="en-US"/>
          </a:p>
        </p:txBody>
      </p:sp>
    </p:spTree>
    <p:extLst>
      <p:ext uri="{BB962C8B-B14F-4D97-AF65-F5344CB8AC3E}">
        <p14:creationId xmlns:p14="http://schemas.microsoft.com/office/powerpoint/2010/main" val="1868915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10" name="标题 9"/>
          <p:cNvSpPr>
            <a:spLocks noGrp="1"/>
          </p:cNvSpPr>
          <p:nvPr>
            <p:ph type="title" hasCustomPrompt="1"/>
          </p:nvPr>
        </p:nvSpPr>
        <p:spPr>
          <a:xfrm>
            <a:off x="575733" y="173966"/>
            <a:ext cx="10972800" cy="615553"/>
          </a:xfrm>
          <a:prstGeom prst="rect">
            <a:avLst/>
          </a:prstGeom>
        </p:spPr>
        <p:txBody>
          <a:bodyPr lIns="0" tIns="0" rIns="0" bIns="0" anchor="ctr" anchorCtr="0">
            <a:spAutoFit/>
          </a:bodyPr>
          <a:lstStyle>
            <a:lvl1pPr>
              <a:defRPr/>
            </a:lvl1pPr>
          </a:lstStyle>
          <a:p>
            <a:r>
              <a:rPr lang="en-US" altLang="zh-CN" dirty="0" smtClean="0"/>
              <a:t>HEADLINE TEXT TO BE PLACED HERE</a:t>
            </a:r>
            <a:endParaRPr lang="zh-CN" altLang="en-US" dirty="0"/>
          </a:p>
        </p:txBody>
      </p:sp>
    </p:spTree>
    <p:extLst>
      <p:ext uri="{BB962C8B-B14F-4D97-AF65-F5344CB8AC3E}">
        <p14:creationId xmlns:p14="http://schemas.microsoft.com/office/powerpoint/2010/main" val="321943249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1620">
          <p15:clr>
            <a:srgbClr val="FBAE40"/>
          </p15:clr>
        </p15:guide>
        <p15:guide id="4294967295"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821FD1C1-C2E1-4D2D-8C3D-6FABB0EC5C15}" type="datetimeFigureOut">
              <a:rPr lang="en-US" smtClean="0"/>
              <a:t>7/22/2019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4D7311F-CB76-4D47-864F-AED663027297}" type="slidenum">
              <a:rPr lang="en-US" smtClean="0"/>
              <a:t>‹#›</a:t>
            </a:fld>
            <a:endParaRPr lang="en-US"/>
          </a:p>
        </p:txBody>
      </p:sp>
    </p:spTree>
    <p:extLst>
      <p:ext uri="{BB962C8B-B14F-4D97-AF65-F5344CB8AC3E}">
        <p14:creationId xmlns:p14="http://schemas.microsoft.com/office/powerpoint/2010/main" val="405702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1FD1C1-C2E1-4D2D-8C3D-6FABB0EC5C15}" type="datetimeFigureOut">
              <a:rPr lang="en-US" smtClean="0"/>
              <a:t>7/22/2019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4D7311F-CB76-4D47-864F-AED663027297}" type="slidenum">
              <a:rPr lang="en-US" smtClean="0"/>
              <a:t>‹#›</a:t>
            </a:fld>
            <a:endParaRPr lang="en-US"/>
          </a:p>
        </p:txBody>
      </p:sp>
    </p:spTree>
    <p:extLst>
      <p:ext uri="{BB962C8B-B14F-4D97-AF65-F5344CB8AC3E}">
        <p14:creationId xmlns:p14="http://schemas.microsoft.com/office/powerpoint/2010/main" val="239792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821FD1C1-C2E1-4D2D-8C3D-6FABB0EC5C15}" type="datetimeFigureOut">
              <a:rPr lang="en-US" smtClean="0"/>
              <a:t>7/22/2019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4D7311F-CB76-4D47-864F-AED663027297}" type="slidenum">
              <a:rPr lang="en-US" smtClean="0"/>
              <a:t>‹#›</a:t>
            </a:fld>
            <a:endParaRPr lang="en-US"/>
          </a:p>
        </p:txBody>
      </p:sp>
    </p:spTree>
    <p:extLst>
      <p:ext uri="{BB962C8B-B14F-4D97-AF65-F5344CB8AC3E}">
        <p14:creationId xmlns:p14="http://schemas.microsoft.com/office/powerpoint/2010/main" val="429209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821FD1C1-C2E1-4D2D-8C3D-6FABB0EC5C15}" type="datetimeFigureOut">
              <a:rPr lang="en-US" smtClean="0"/>
              <a:t>7/22/2019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4D7311F-CB76-4D47-864F-AED663027297}" type="slidenum">
              <a:rPr lang="en-US" smtClean="0"/>
              <a:t>‹#›</a:t>
            </a:fld>
            <a:endParaRPr lang="en-US"/>
          </a:p>
        </p:txBody>
      </p:sp>
    </p:spTree>
    <p:extLst>
      <p:ext uri="{BB962C8B-B14F-4D97-AF65-F5344CB8AC3E}">
        <p14:creationId xmlns:p14="http://schemas.microsoft.com/office/powerpoint/2010/main" val="282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821FD1C1-C2E1-4D2D-8C3D-6FABB0EC5C15}" type="datetimeFigureOut">
              <a:rPr lang="en-US" smtClean="0"/>
              <a:t>7/22/2019</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4D7311F-CB76-4D47-864F-AED663027297}" type="slidenum">
              <a:rPr lang="en-US" smtClean="0"/>
              <a:t>‹#›</a:t>
            </a:fld>
            <a:endParaRPr lang="en-US"/>
          </a:p>
        </p:txBody>
      </p:sp>
    </p:spTree>
    <p:extLst>
      <p:ext uri="{BB962C8B-B14F-4D97-AF65-F5344CB8AC3E}">
        <p14:creationId xmlns:p14="http://schemas.microsoft.com/office/powerpoint/2010/main" val="291927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1FD1C1-C2E1-4D2D-8C3D-6FABB0EC5C15}" type="datetimeFigureOut">
              <a:rPr lang="en-US" smtClean="0"/>
              <a:t>7/22/2019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4D7311F-CB76-4D47-864F-AED663027297}" type="slidenum">
              <a:rPr lang="en-US" smtClean="0"/>
              <a:t>‹#›</a:t>
            </a:fld>
            <a:endParaRPr lang="en-US"/>
          </a:p>
        </p:txBody>
      </p:sp>
    </p:spTree>
    <p:extLst>
      <p:ext uri="{BB962C8B-B14F-4D97-AF65-F5344CB8AC3E}">
        <p14:creationId xmlns:p14="http://schemas.microsoft.com/office/powerpoint/2010/main" val="260220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1FD1C1-C2E1-4D2D-8C3D-6FABB0EC5C15}" type="datetimeFigureOut">
              <a:rPr lang="en-US" smtClean="0"/>
              <a:t>7/22/2019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4D7311F-CB76-4D47-864F-AED663027297}" type="slidenum">
              <a:rPr lang="en-US" smtClean="0"/>
              <a:t>‹#›</a:t>
            </a:fld>
            <a:endParaRPr lang="en-US"/>
          </a:p>
        </p:txBody>
      </p:sp>
    </p:spTree>
    <p:extLst>
      <p:ext uri="{BB962C8B-B14F-4D97-AF65-F5344CB8AC3E}">
        <p14:creationId xmlns:p14="http://schemas.microsoft.com/office/powerpoint/2010/main" val="193695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1FD1C1-C2E1-4D2D-8C3D-6FABB0EC5C15}" type="datetimeFigureOut">
              <a:rPr lang="en-US" smtClean="0"/>
              <a:t>7/22/2019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4D7311F-CB76-4D47-864F-AED663027297}" type="slidenum">
              <a:rPr lang="en-US" smtClean="0"/>
              <a:t>‹#›</a:t>
            </a:fld>
            <a:endParaRPr lang="en-US"/>
          </a:p>
        </p:txBody>
      </p:sp>
    </p:spTree>
    <p:extLst>
      <p:ext uri="{BB962C8B-B14F-4D97-AF65-F5344CB8AC3E}">
        <p14:creationId xmlns:p14="http://schemas.microsoft.com/office/powerpoint/2010/main" val="21956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FD1C1-C2E1-4D2D-8C3D-6FABB0EC5C15}" type="datetimeFigureOut">
              <a:rPr lang="en-US" smtClean="0"/>
              <a:t>7/22/2019</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7311F-CB76-4D47-864F-AED663027297}" type="slidenum">
              <a:rPr lang="en-US" smtClean="0"/>
              <a:t>‹#›</a:t>
            </a:fld>
            <a:endParaRPr lang="en-US"/>
          </a:p>
        </p:txBody>
      </p:sp>
    </p:spTree>
    <p:extLst>
      <p:ext uri="{BB962C8B-B14F-4D97-AF65-F5344CB8AC3E}">
        <p14:creationId xmlns:p14="http://schemas.microsoft.com/office/powerpoint/2010/main" val="3956332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tools.ietf.org/html/draft-li-idr-sr-policy-path-segment-distribution-00#ref-I-D.ietf-idr-segment-routing-te-polic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ools.ietf.org/html/draft-li-6man-srv6-path-segment-encap-00#ref-I-D.li-pce-sr-path-segmen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tools.ietf.org/html/draft-li-6man-srv6-path-segment-encap-00#ref-I-D.li-idr-sr-policy-path-segment-distribut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0694" y="1150888"/>
            <a:ext cx="9144000" cy="2609460"/>
          </a:xfrm>
        </p:spPr>
        <p:txBody>
          <a:bodyPr>
            <a:normAutofit/>
          </a:bodyPr>
          <a:lstStyle/>
          <a:p>
            <a:r>
              <a:rPr lang="en-US" sz="4800" dirty="0" smtClean="0">
                <a:solidFill>
                  <a:srgbClr val="C00000"/>
                </a:solidFill>
              </a:rPr>
              <a:t>Path Segment Encapsulation in SRv6</a:t>
            </a:r>
            <a:r>
              <a:rPr lang="en-US" sz="5400" dirty="0" smtClean="0">
                <a:solidFill>
                  <a:srgbClr val="C00000"/>
                </a:solidFill>
              </a:rPr>
              <a:t/>
            </a:r>
            <a:br>
              <a:rPr lang="en-US" sz="5400" dirty="0" smtClean="0">
                <a:solidFill>
                  <a:srgbClr val="C00000"/>
                </a:solidFill>
              </a:rPr>
            </a:br>
            <a:r>
              <a:rPr lang="en-US" sz="2400" dirty="0">
                <a:solidFill>
                  <a:srgbClr val="C00000"/>
                </a:solidFill>
              </a:rPr>
              <a:t/>
            </a:r>
            <a:br>
              <a:rPr lang="en-US" sz="2400" dirty="0">
                <a:solidFill>
                  <a:srgbClr val="C00000"/>
                </a:solidFill>
              </a:rPr>
            </a:br>
            <a:r>
              <a:rPr lang="en-US" sz="2400" dirty="0" smtClean="0"/>
              <a:t>draft-li-6man-srv6-path-segment-encap-00</a:t>
            </a:r>
            <a:endParaRPr lang="en-US" sz="2400" dirty="0">
              <a:solidFill>
                <a:srgbClr val="C00000"/>
              </a:solidFill>
            </a:endParaRPr>
          </a:p>
        </p:txBody>
      </p:sp>
      <p:sp>
        <p:nvSpPr>
          <p:cNvPr id="3" name="副标题 2"/>
          <p:cNvSpPr>
            <a:spLocks noGrp="1"/>
          </p:cNvSpPr>
          <p:nvPr>
            <p:ph type="subTitle" idx="1"/>
          </p:nvPr>
        </p:nvSpPr>
        <p:spPr>
          <a:xfrm>
            <a:off x="1430694" y="5580892"/>
            <a:ext cx="9144000" cy="953699"/>
          </a:xfrm>
        </p:spPr>
        <p:txBody>
          <a:bodyPr>
            <a:normAutofit/>
          </a:bodyPr>
          <a:lstStyle/>
          <a:p>
            <a:r>
              <a:rPr lang="en-US" sz="1800" dirty="0" smtClean="0"/>
              <a:t>Cheng Li/Weiqiang Cheng/</a:t>
            </a:r>
            <a:r>
              <a:rPr lang="en-US" sz="1800" dirty="0" err="1" smtClean="0"/>
              <a:t>Dhruv</a:t>
            </a:r>
            <a:r>
              <a:rPr lang="en-US" sz="1800" dirty="0" smtClean="0"/>
              <a:t> </a:t>
            </a:r>
            <a:r>
              <a:rPr lang="en-US" sz="1800" dirty="0" err="1" smtClean="0"/>
              <a:t>Dhoby</a:t>
            </a:r>
            <a:r>
              <a:rPr lang="en-US" sz="1800" dirty="0" smtClean="0"/>
              <a:t>/</a:t>
            </a:r>
            <a:r>
              <a:rPr lang="en-US" sz="1800" dirty="0" err="1" smtClean="0"/>
              <a:t>Zhenbin</a:t>
            </a:r>
            <a:r>
              <a:rPr lang="en-US" sz="1800" dirty="0" smtClean="0"/>
              <a:t> Li</a:t>
            </a:r>
          </a:p>
          <a:p>
            <a:r>
              <a:rPr lang="en-US" sz="1800" dirty="0" smtClean="0"/>
              <a:t>IETF#105</a:t>
            </a:r>
          </a:p>
          <a:p>
            <a:endParaRPr lang="en-US" sz="1800" dirty="0"/>
          </a:p>
        </p:txBody>
      </p:sp>
      <p:sp>
        <p:nvSpPr>
          <p:cNvPr id="4" name="副标题 2"/>
          <p:cNvSpPr txBox="1">
            <a:spLocks/>
          </p:cNvSpPr>
          <p:nvPr/>
        </p:nvSpPr>
        <p:spPr>
          <a:xfrm>
            <a:off x="1430694" y="2891212"/>
            <a:ext cx="9144000" cy="404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solidFill>
                  <a:schemeClr val="bg1">
                    <a:lumMod val="85000"/>
                  </a:schemeClr>
                </a:solidFill>
              </a:rPr>
              <a:t>_______________________________________________________________________</a:t>
            </a:r>
          </a:p>
          <a:p>
            <a:endParaRPr lang="en-US" sz="1800" dirty="0">
              <a:solidFill>
                <a:schemeClr val="bg1">
                  <a:lumMod val="85000"/>
                </a:schemeClr>
              </a:solidFill>
            </a:endParaRPr>
          </a:p>
        </p:txBody>
      </p:sp>
      <p:sp>
        <p:nvSpPr>
          <p:cNvPr id="5" name="副标题 2"/>
          <p:cNvSpPr txBox="1">
            <a:spLocks/>
          </p:cNvSpPr>
          <p:nvPr/>
        </p:nvSpPr>
        <p:spPr>
          <a:xfrm>
            <a:off x="4702629" y="5672332"/>
            <a:ext cx="2640564" cy="7459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solidFill>
                  <a:schemeClr val="bg1">
                    <a:lumMod val="85000"/>
                  </a:schemeClr>
                </a:solidFill>
              </a:rPr>
              <a:t>________</a:t>
            </a:r>
          </a:p>
          <a:p>
            <a:endParaRPr lang="en-US" sz="1800" dirty="0">
              <a:solidFill>
                <a:schemeClr val="bg1">
                  <a:lumMod val="85000"/>
                </a:schemeClr>
              </a:solidFill>
            </a:endParaRPr>
          </a:p>
        </p:txBody>
      </p:sp>
      <p:sp>
        <p:nvSpPr>
          <p:cNvPr id="6" name="副标题 2"/>
          <p:cNvSpPr txBox="1">
            <a:spLocks/>
          </p:cNvSpPr>
          <p:nvPr/>
        </p:nvSpPr>
        <p:spPr>
          <a:xfrm>
            <a:off x="1430694" y="4330198"/>
            <a:ext cx="9144000" cy="9536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smtClean="0"/>
          </a:p>
          <a:p>
            <a:r>
              <a:rPr lang="en-US" sz="1800" dirty="0" smtClean="0"/>
              <a:t>Presenter: </a:t>
            </a:r>
            <a:r>
              <a:rPr lang="en-US" sz="1800" dirty="0" err="1" smtClean="0"/>
              <a:t>Fengwei</a:t>
            </a:r>
            <a:r>
              <a:rPr lang="en-US" sz="1800" dirty="0" smtClean="0"/>
              <a:t> Qin (China Mobile)</a:t>
            </a:r>
            <a:endParaRPr lang="en-US" sz="1800" dirty="0"/>
          </a:p>
        </p:txBody>
      </p:sp>
    </p:spTree>
    <p:extLst>
      <p:ext uri="{BB962C8B-B14F-4D97-AF65-F5344CB8AC3E}">
        <p14:creationId xmlns:p14="http://schemas.microsoft.com/office/powerpoint/2010/main" val="3913824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454" y="186800"/>
            <a:ext cx="10972800" cy="498598"/>
          </a:xfrm>
        </p:spPr>
        <p:txBody>
          <a:bodyPr/>
          <a:lstStyle/>
          <a:p>
            <a:pPr algn="l"/>
            <a:r>
              <a:rPr lang="en-US" sz="3600" b="1" dirty="0">
                <a:solidFill>
                  <a:srgbClr val="C00000"/>
                </a:solidFill>
              </a:rPr>
              <a:t>SRv6 Path </a:t>
            </a:r>
            <a:r>
              <a:rPr lang="en-US" sz="3600" b="1" dirty="0" smtClean="0">
                <a:solidFill>
                  <a:srgbClr val="C00000"/>
                </a:solidFill>
              </a:rPr>
              <a:t>Segment</a:t>
            </a:r>
            <a:endParaRPr lang="en-US" sz="3600" b="1" dirty="0">
              <a:solidFill>
                <a:srgbClr val="C00000"/>
              </a:solidFill>
            </a:endParaRPr>
          </a:p>
        </p:txBody>
      </p:sp>
      <p:sp>
        <p:nvSpPr>
          <p:cNvPr id="3" name="内容占位符 2"/>
          <p:cNvSpPr txBox="1">
            <a:spLocks/>
          </p:cNvSpPr>
          <p:nvPr/>
        </p:nvSpPr>
        <p:spPr>
          <a:xfrm>
            <a:off x="827690" y="5556785"/>
            <a:ext cx="10929142" cy="704165"/>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baseline="0">
                <a:solidFill>
                  <a:schemeClr val="tx1"/>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3733" kern="1200" baseline="0">
                <a:solidFill>
                  <a:schemeClr val="tx1"/>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baseline="0">
                <a:solidFill>
                  <a:schemeClr val="tx1"/>
                </a:solidFill>
                <a:latin typeface="微软雅黑" pitchFamily="34" charset="-122"/>
                <a:ea typeface="微软雅黑" pitchFamily="34" charset="-122"/>
                <a:cs typeface="+mn-cs"/>
              </a:defRPr>
            </a:lvl3pPr>
            <a:lvl4pPr marL="2133547" indent="-304792" algn="l" defTabSz="1219170" rtl="0" eaLnBrk="1" latinLnBrk="0" hangingPunct="1">
              <a:spcBef>
                <a:spcPct val="20000"/>
              </a:spcBef>
              <a:buFont typeface="Arial" pitchFamily="34" charset="0"/>
              <a:buChar char="–"/>
              <a:defRPr sz="2667" kern="1200" baseline="0">
                <a:solidFill>
                  <a:schemeClr val="tx1"/>
                </a:solidFill>
                <a:latin typeface="微软雅黑" pitchFamily="34" charset="-122"/>
                <a:ea typeface="微软雅黑" pitchFamily="34" charset="-122"/>
                <a:cs typeface="+mn-cs"/>
              </a:defRPr>
            </a:lvl4pPr>
            <a:lvl5pPr marL="2743131" indent="-304792" algn="l" defTabSz="1219170" rtl="0" eaLnBrk="1" latinLnBrk="0" hangingPunct="1">
              <a:spcBef>
                <a:spcPct val="20000"/>
              </a:spcBef>
              <a:buFont typeface="Arial" pitchFamily="34" charset="0"/>
              <a:buChar char="»"/>
              <a:defRPr sz="2667" kern="1200" baseline="0">
                <a:solidFill>
                  <a:schemeClr val="tx1"/>
                </a:solidFill>
                <a:latin typeface="微软雅黑" pitchFamily="34" charset="-122"/>
                <a:ea typeface="微软雅黑" pitchFamily="34" charset="-122"/>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600" dirty="0" smtClean="0">
                <a:latin typeface="Arial" panose="020B0604020202020204" pitchFamily="34" charset="0"/>
                <a:cs typeface="Arial" panose="020B0604020202020204" pitchFamily="34" charset="0"/>
              </a:rPr>
              <a:t>SRv6 Path </a:t>
            </a:r>
            <a:r>
              <a:rPr lang="en-US" sz="1600" dirty="0">
                <a:latin typeface="Arial" panose="020B0604020202020204" pitchFamily="34" charset="0"/>
                <a:cs typeface="Arial" panose="020B0604020202020204" pitchFamily="34" charset="0"/>
              </a:rPr>
              <a:t>Segment </a:t>
            </a:r>
            <a:r>
              <a:rPr lang="en-US" sz="1600" dirty="0">
                <a:latin typeface="Arial" panose="020B0604020202020204" pitchFamily="34" charset="0"/>
                <a:cs typeface="Arial" panose="020B0604020202020204" pitchFamily="34" charset="0"/>
              </a:rPr>
              <a:t>is proposed </a:t>
            </a:r>
            <a:r>
              <a:rPr lang="en-US" sz="1600" dirty="0">
                <a:latin typeface="Arial" panose="020B0604020202020204" pitchFamily="34" charset="0"/>
                <a:cs typeface="Arial" panose="020B0604020202020204" pitchFamily="34" charset="0"/>
              </a:rPr>
              <a:t>in </a:t>
            </a:r>
            <a:r>
              <a:rPr lang="en-US" altLang="en-US" sz="1600" dirty="0" smtClean="0">
                <a:solidFill>
                  <a:srgbClr val="C00000"/>
                </a:solidFill>
                <a:latin typeface="Arial" panose="020B0604020202020204" pitchFamily="34" charset="0"/>
                <a:cs typeface="Arial" panose="020B0604020202020204" pitchFamily="34" charset="0"/>
              </a:rPr>
              <a:t>draft-li-spring-srv6-path-segment</a:t>
            </a:r>
            <a:r>
              <a:rPr lang="en-US" sz="1600" dirty="0">
                <a:latin typeface="Arial" panose="020B0604020202020204" pitchFamily="34" charset="0"/>
                <a:cs typeface="Arial" panose="020B0604020202020204" pitchFamily="34" charset="0"/>
              </a:rPr>
              <a:t>.</a:t>
            </a:r>
            <a:r>
              <a:rPr lang="en-GB" sz="1600" dirty="0">
                <a:solidFill>
                  <a:srgbClr val="000000"/>
                </a:solidFill>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A SRv6 Path </a:t>
            </a:r>
            <a:r>
              <a:rPr lang="en-US" sz="1600" dirty="0">
                <a:latin typeface="Arial" panose="020B0604020202020204" pitchFamily="34" charset="0"/>
                <a:cs typeface="Arial" panose="020B0604020202020204" pitchFamily="34" charset="0"/>
              </a:rPr>
              <a:t>Segment is inserted as the last segment in the </a:t>
            </a:r>
            <a:r>
              <a:rPr lang="en-US" sz="1600" dirty="0">
                <a:latin typeface="Arial" panose="020B0604020202020204" pitchFamily="34" charset="0"/>
                <a:cs typeface="Arial" panose="020B0604020202020204" pitchFamily="34" charset="0"/>
              </a:rPr>
              <a:t>SID list without affecting the </a:t>
            </a:r>
            <a:r>
              <a:rPr lang="en-US" sz="1600" dirty="0">
                <a:latin typeface="Arial" panose="020B0604020202020204" pitchFamily="34" charset="0"/>
                <a:cs typeface="Arial" panose="020B0604020202020204" pitchFamily="34" charset="0"/>
              </a:rPr>
              <a:t>original SID list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3"/>
          <a:stretch>
            <a:fillRect/>
          </a:stretch>
        </p:blipFill>
        <p:spPr>
          <a:xfrm>
            <a:off x="677083" y="1005840"/>
            <a:ext cx="10440945" cy="4195481"/>
          </a:xfrm>
          <a:prstGeom prst="rect">
            <a:avLst/>
          </a:prstGeom>
        </p:spPr>
      </p:pic>
    </p:spTree>
    <p:extLst>
      <p:ext uri="{BB962C8B-B14F-4D97-AF65-F5344CB8AC3E}">
        <p14:creationId xmlns:p14="http://schemas.microsoft.com/office/powerpoint/2010/main" val="42098448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453" y="-1443"/>
            <a:ext cx="12060983" cy="1325563"/>
          </a:xfrm>
        </p:spPr>
        <p:txBody>
          <a:bodyPr>
            <a:normAutofit/>
          </a:bodyPr>
          <a:lstStyle/>
          <a:p>
            <a:r>
              <a:rPr lang="en-US" sz="4000" dirty="0">
                <a:solidFill>
                  <a:srgbClr val="C00000"/>
                </a:solidFill>
              </a:rPr>
              <a:t>Path Segment Encapsulation in </a:t>
            </a:r>
            <a:r>
              <a:rPr lang="en-US" sz="4000" dirty="0" smtClean="0">
                <a:solidFill>
                  <a:srgbClr val="C00000"/>
                </a:solidFill>
              </a:rPr>
              <a:t>SRv6</a:t>
            </a:r>
            <a:endParaRPr lang="en-US" sz="4000" dirty="0">
              <a:solidFill>
                <a:srgbClr val="C00000"/>
              </a:solidFill>
            </a:endParaRPr>
          </a:p>
        </p:txBody>
      </p:sp>
      <p:sp>
        <p:nvSpPr>
          <p:cNvPr id="3" name="内容占位符 2"/>
          <p:cNvSpPr>
            <a:spLocks noGrp="1"/>
          </p:cNvSpPr>
          <p:nvPr>
            <p:ph idx="1"/>
          </p:nvPr>
        </p:nvSpPr>
        <p:spPr>
          <a:xfrm>
            <a:off x="534946" y="1213408"/>
            <a:ext cx="6001616" cy="4917410"/>
          </a:xfrm>
        </p:spPr>
        <p:txBody>
          <a:bodyPr>
            <a:normAutofit fontScale="92500" lnSpcReduction="20000"/>
          </a:bodyPr>
          <a:lstStyle/>
          <a:p>
            <a:r>
              <a:rPr lang="en-US" altLang="en-US" sz="2000" dirty="0">
                <a:solidFill>
                  <a:srgbClr val="000000"/>
                </a:solidFill>
              </a:rPr>
              <a:t>Depending on the use case, an SRv6 Path Segment can identify: </a:t>
            </a:r>
            <a:endParaRPr lang="en-US" altLang="en-US" sz="2000" dirty="0" smtClean="0">
              <a:solidFill>
                <a:srgbClr val="000000"/>
              </a:solidFill>
            </a:endParaRPr>
          </a:p>
          <a:p>
            <a:pPr marL="685800" lvl="2">
              <a:spcBef>
                <a:spcPts val="1000"/>
              </a:spcBef>
            </a:pPr>
            <a:r>
              <a:rPr lang="en-US" altLang="en-US" sz="1900" dirty="0">
                <a:solidFill>
                  <a:srgbClr val="000000"/>
                </a:solidFill>
              </a:rPr>
              <a:t>an SRv6 path within an SRv6 domain </a:t>
            </a:r>
          </a:p>
          <a:p>
            <a:pPr marL="685800" lvl="2">
              <a:spcBef>
                <a:spcPts val="1000"/>
              </a:spcBef>
            </a:pPr>
            <a:r>
              <a:rPr lang="en-US" altLang="en-US" sz="1900" dirty="0" smtClean="0">
                <a:solidFill>
                  <a:srgbClr val="000000"/>
                </a:solidFill>
              </a:rPr>
              <a:t>a </a:t>
            </a:r>
            <a:r>
              <a:rPr lang="en-US" altLang="en-US" sz="1900" dirty="0">
                <a:solidFill>
                  <a:srgbClr val="000000"/>
                </a:solidFill>
              </a:rPr>
              <a:t>Candidate-paths or a SID-List in a SRv6 </a:t>
            </a:r>
            <a:r>
              <a:rPr lang="en-US" altLang="en-US" sz="1900" dirty="0" smtClean="0">
                <a:solidFill>
                  <a:srgbClr val="000000"/>
                </a:solidFill>
              </a:rPr>
              <a:t>Policy. </a:t>
            </a:r>
          </a:p>
          <a:p>
            <a:pPr marL="685800" lvl="2">
              <a:spcBef>
                <a:spcPts val="1000"/>
              </a:spcBef>
            </a:pPr>
            <a:r>
              <a:rPr lang="en-US" altLang="en-US" sz="1900" dirty="0">
                <a:solidFill>
                  <a:srgbClr val="000000"/>
                </a:solidFill>
              </a:rPr>
              <a:t>an SRv6 </a:t>
            </a:r>
            <a:r>
              <a:rPr lang="en-US" altLang="en-US" sz="1900" dirty="0" smtClean="0">
                <a:solidFill>
                  <a:srgbClr val="000000"/>
                </a:solidFill>
              </a:rPr>
              <a:t>Policy</a:t>
            </a:r>
          </a:p>
          <a:p>
            <a:pPr marL="685800" lvl="2">
              <a:spcBef>
                <a:spcPts val="1000"/>
              </a:spcBef>
            </a:pPr>
            <a:endParaRPr lang="en-US" sz="1300" dirty="0" smtClean="0">
              <a:hlinkClick r:id="rId3" tooltip="&quot;Advertising Segment Routing Policies in BGP&quot;"/>
            </a:endParaRPr>
          </a:p>
          <a:p>
            <a:r>
              <a:rPr lang="en-US" altLang="en-US" sz="2000" dirty="0" smtClean="0">
                <a:solidFill>
                  <a:srgbClr val="000000"/>
                </a:solidFill>
              </a:rPr>
              <a:t>To indicate the existence of Path Segment in the SRH, a P-bit is defined. </a:t>
            </a:r>
          </a:p>
          <a:p>
            <a:pPr marL="685800" lvl="2">
              <a:lnSpc>
                <a:spcPct val="100000"/>
              </a:lnSpc>
              <a:spcBef>
                <a:spcPts val="1000"/>
              </a:spcBef>
            </a:pPr>
            <a:r>
              <a:rPr lang="en-US" sz="1900" dirty="0" smtClean="0">
                <a:solidFill>
                  <a:srgbClr val="000000"/>
                </a:solidFill>
              </a:rPr>
              <a:t>P-bit</a:t>
            </a:r>
            <a:r>
              <a:rPr lang="en-US" sz="1900" dirty="0">
                <a:solidFill>
                  <a:srgbClr val="000000"/>
                </a:solidFill>
              </a:rPr>
              <a:t>: set when SRv6 Path Segment is inserted. It SHOULD be ignored when a node does not support SRv6 Path Segment processing</a:t>
            </a:r>
            <a:r>
              <a:rPr lang="en-US" sz="1900" dirty="0" smtClean="0">
                <a:solidFill>
                  <a:srgbClr val="000000"/>
                </a:solidFill>
              </a:rPr>
              <a:t>.</a:t>
            </a:r>
          </a:p>
          <a:p>
            <a:pPr marL="685800" lvl="2">
              <a:lnSpc>
                <a:spcPct val="100000"/>
              </a:lnSpc>
              <a:spcBef>
                <a:spcPts val="1000"/>
              </a:spcBef>
            </a:pPr>
            <a:endParaRPr lang="en-US" sz="1700" dirty="0" smtClean="0"/>
          </a:p>
          <a:p>
            <a:r>
              <a:rPr lang="en-US" sz="2000" dirty="0" smtClean="0"/>
              <a:t>The </a:t>
            </a:r>
            <a:r>
              <a:rPr lang="en-US" sz="2000" dirty="0"/>
              <a:t>SRv6 Path Segment MUST appear only once in a SID list, and it MUST appear at the last </a:t>
            </a:r>
            <a:r>
              <a:rPr lang="en-US" sz="2000" dirty="0" smtClean="0"/>
              <a:t>entry.</a:t>
            </a:r>
          </a:p>
          <a:p>
            <a:pPr marL="0" indent="0">
              <a:buNone/>
            </a:pPr>
            <a:endParaRPr lang="en-US" sz="1700" dirty="0" smtClean="0"/>
          </a:p>
          <a:p>
            <a:r>
              <a:rPr lang="en-US" sz="2000" dirty="0" smtClean="0"/>
              <a:t>The </a:t>
            </a:r>
            <a:r>
              <a:rPr lang="en-US" sz="2000" dirty="0"/>
              <a:t>SRv6 Path Segment MUST NOT be copied to the IPv6 destination address. </a:t>
            </a:r>
            <a:endParaRPr lang="en-US" sz="2000" dirty="0" smtClean="0"/>
          </a:p>
        </p:txBody>
      </p:sp>
      <p:graphicFrame>
        <p:nvGraphicFramePr>
          <p:cNvPr id="7" name="表格 6"/>
          <p:cNvGraphicFramePr>
            <a:graphicFrameLocks noGrp="1"/>
          </p:cNvGraphicFramePr>
          <p:nvPr>
            <p:extLst>
              <p:ext uri="{D42A27DB-BD31-4B8C-83A1-F6EECF244321}">
                <p14:modId xmlns:p14="http://schemas.microsoft.com/office/powerpoint/2010/main" val="695299062"/>
              </p:ext>
            </p:extLst>
          </p:nvPr>
        </p:nvGraphicFramePr>
        <p:xfrm>
          <a:off x="6721373" y="1213408"/>
          <a:ext cx="4532989" cy="3570572"/>
        </p:xfrm>
        <a:graphic>
          <a:graphicData uri="http://schemas.openxmlformats.org/drawingml/2006/table">
            <a:tbl>
              <a:tblPr firstRow="1" bandRow="1">
                <a:tableStyleId>{5C22544A-7EE6-4342-B048-85BDC9FD1C3A}</a:tableStyleId>
              </a:tblPr>
              <a:tblGrid>
                <a:gridCol w="1163704"/>
                <a:gridCol w="955424"/>
                <a:gridCol w="208280"/>
                <a:gridCol w="1163704"/>
                <a:gridCol w="1041877"/>
              </a:tblGrid>
              <a:tr h="339628">
                <a:tc>
                  <a:txBody>
                    <a:bodyPr/>
                    <a:lstStyle/>
                    <a:p>
                      <a:pPr algn="ctr"/>
                      <a:r>
                        <a:rPr lang="en-US" sz="1200" b="1" dirty="0" smtClean="0">
                          <a:solidFill>
                            <a:schemeClr val="tx1"/>
                          </a:solidFill>
                        </a:rPr>
                        <a:t>Next Header</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200" b="1" dirty="0" err="1" smtClean="0">
                          <a:solidFill>
                            <a:schemeClr val="tx1"/>
                          </a:solidFill>
                        </a:rPr>
                        <a:t>Hdr</a:t>
                      </a:r>
                      <a:r>
                        <a:rPr lang="en-US" sz="1200" b="1" dirty="0" smtClean="0">
                          <a:solidFill>
                            <a:schemeClr val="tx1"/>
                          </a:solidFill>
                        </a:rPr>
                        <a:t> Ext Len </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a:r>
                        <a:rPr lang="en-US" sz="1200" b="1" dirty="0" smtClean="0">
                          <a:solidFill>
                            <a:schemeClr val="tx1"/>
                          </a:solidFill>
                        </a:rPr>
                        <a:t>Routing</a:t>
                      </a:r>
                      <a:r>
                        <a:rPr lang="en-US" sz="1200" b="1" baseline="0" dirty="0" smtClean="0">
                          <a:solidFill>
                            <a:schemeClr val="tx1"/>
                          </a:solidFill>
                        </a:rPr>
                        <a:t> Type</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1" dirty="0" smtClean="0">
                          <a:solidFill>
                            <a:schemeClr val="tx1"/>
                          </a:solidFill>
                        </a:rPr>
                        <a:t>Segment Left</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65669">
                <a:tc>
                  <a:txBody>
                    <a:bodyPr/>
                    <a:lstStyle/>
                    <a:p>
                      <a:pPr algn="ctr"/>
                      <a:r>
                        <a:rPr lang="en-US" sz="1200" b="1" dirty="0" smtClean="0">
                          <a:solidFill>
                            <a:schemeClr val="tx1"/>
                          </a:solidFill>
                        </a:rPr>
                        <a:t>Last Entry</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1" dirty="0" smtClean="0">
                          <a:solidFill>
                            <a:schemeClr val="tx1"/>
                          </a:solidFill>
                        </a:rPr>
                        <a:t>Flags</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1" dirty="0" smtClean="0">
                          <a:solidFill>
                            <a:srgbClr val="C00000"/>
                          </a:solidFill>
                        </a:rPr>
                        <a:t>P</a:t>
                      </a:r>
                      <a:endParaRPr lang="en-US" sz="12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200" b="1" dirty="0" smtClean="0">
                          <a:solidFill>
                            <a:schemeClr val="tx1"/>
                          </a:solidFill>
                        </a:rPr>
                        <a:t>Tags</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A9D9"/>
                    </a:solidFill>
                  </a:tcPr>
                </a:tc>
              </a:tr>
              <a:tr h="573055">
                <a:tc gridSpan="5">
                  <a:txBody>
                    <a:bodyPr/>
                    <a:lstStyle/>
                    <a:p>
                      <a:pPr algn="ctr"/>
                      <a:r>
                        <a:rPr lang="en-US" sz="2000" b="0" dirty="0" smtClean="0">
                          <a:solidFill>
                            <a:schemeClr val="bg1"/>
                          </a:solidFill>
                        </a:rPr>
                        <a:t>Segment</a:t>
                      </a:r>
                      <a:r>
                        <a:rPr lang="en-US" sz="2000" b="0" baseline="0" dirty="0" smtClean="0">
                          <a:solidFill>
                            <a:schemeClr val="bg1"/>
                          </a:solidFill>
                        </a:rPr>
                        <a:t> List</a:t>
                      </a:r>
                      <a:r>
                        <a:rPr lang="en-US" sz="2000" b="0" dirty="0" smtClean="0">
                          <a:solidFill>
                            <a:schemeClr val="bg1"/>
                          </a:solidFill>
                        </a:rPr>
                        <a:t>[0]</a:t>
                      </a:r>
                      <a:endParaRPr lang="en-US" sz="20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3055">
                <a:tc gridSpan="5">
                  <a:txBody>
                    <a:bodyPr/>
                    <a:lstStyle/>
                    <a:p>
                      <a:pPr algn="ctr"/>
                      <a:r>
                        <a:rPr lang="en-US" sz="2000" b="0" dirty="0" smtClean="0">
                          <a:solidFill>
                            <a:schemeClr val="bg1"/>
                          </a:solidFill>
                        </a:rPr>
                        <a:t>Segment</a:t>
                      </a:r>
                      <a:r>
                        <a:rPr lang="en-US" sz="2000" b="0" baseline="0" dirty="0" smtClean="0">
                          <a:solidFill>
                            <a:schemeClr val="bg1"/>
                          </a:solidFill>
                        </a:rPr>
                        <a:t> List</a:t>
                      </a:r>
                      <a:r>
                        <a:rPr lang="en-US" sz="2000" b="0" dirty="0" smtClean="0">
                          <a:solidFill>
                            <a:schemeClr val="bg1"/>
                          </a:solidFill>
                        </a:rPr>
                        <a:t>[1]</a:t>
                      </a:r>
                      <a:endParaRPr lang="en-US" sz="20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3055">
                <a:tc gridSpan="5">
                  <a:txBody>
                    <a:bodyPr/>
                    <a:lstStyle/>
                    <a:p>
                      <a:pPr algn="ctr"/>
                      <a:r>
                        <a:rPr lang="en-US" sz="2000" b="0" dirty="0" smtClean="0">
                          <a:solidFill>
                            <a:schemeClr val="bg1"/>
                          </a:solidFill>
                        </a:rPr>
                        <a:t>…</a:t>
                      </a:r>
                      <a:endParaRPr lang="en-US" sz="20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3055">
                <a:tc gridSpan="5">
                  <a:txBody>
                    <a:bodyPr/>
                    <a:lstStyle/>
                    <a:p>
                      <a:pPr algn="ctr"/>
                      <a:r>
                        <a:rPr lang="en-US" sz="2000" b="0" dirty="0" smtClean="0">
                          <a:solidFill>
                            <a:schemeClr val="bg1"/>
                          </a:solidFill>
                        </a:rPr>
                        <a:t>Segment</a:t>
                      </a:r>
                      <a:r>
                        <a:rPr lang="en-US" sz="2000" b="0" baseline="0" dirty="0" smtClean="0">
                          <a:solidFill>
                            <a:schemeClr val="bg1"/>
                          </a:solidFill>
                        </a:rPr>
                        <a:t> List</a:t>
                      </a:r>
                      <a:r>
                        <a:rPr lang="en-US" sz="2000" b="0" dirty="0" smtClean="0">
                          <a:solidFill>
                            <a:schemeClr val="bg1"/>
                          </a:solidFill>
                        </a:rPr>
                        <a:t>[n</a:t>
                      </a:r>
                      <a:r>
                        <a:rPr lang="en-US" altLang="zh-CN" sz="2000" b="0" dirty="0" smtClean="0">
                          <a:solidFill>
                            <a:schemeClr val="bg1"/>
                          </a:solidFill>
                        </a:rPr>
                        <a:t>-1</a:t>
                      </a:r>
                      <a:r>
                        <a:rPr lang="en-US" sz="2000" b="0" dirty="0" smtClean="0">
                          <a:solidFill>
                            <a:schemeClr val="bg1"/>
                          </a:solidFill>
                        </a:rPr>
                        <a:t>]</a:t>
                      </a:r>
                      <a:endParaRPr lang="en-US" sz="20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3055">
                <a:tc gridSpan="5">
                  <a:txBody>
                    <a:bodyPr/>
                    <a:lstStyle/>
                    <a:p>
                      <a:pPr algn="ctr"/>
                      <a:r>
                        <a:rPr lang="en-US" sz="2000" b="0" dirty="0" smtClean="0">
                          <a:solidFill>
                            <a:schemeClr val="bg1"/>
                          </a:solidFill>
                        </a:rPr>
                        <a:t>SRv6</a:t>
                      </a:r>
                      <a:r>
                        <a:rPr lang="en-US" sz="2000" b="0" baseline="0" dirty="0" smtClean="0">
                          <a:solidFill>
                            <a:schemeClr val="bg1"/>
                          </a:solidFill>
                        </a:rPr>
                        <a:t> </a:t>
                      </a:r>
                      <a:r>
                        <a:rPr lang="en-US" sz="2000" b="0" dirty="0" smtClean="0">
                          <a:solidFill>
                            <a:schemeClr val="bg1"/>
                          </a:solidFill>
                        </a:rPr>
                        <a:t>Path</a:t>
                      </a:r>
                      <a:r>
                        <a:rPr lang="en-US" sz="2000" b="0" baseline="0" dirty="0" smtClean="0">
                          <a:solidFill>
                            <a:schemeClr val="bg1"/>
                          </a:solidFill>
                        </a:rPr>
                        <a:t> Segment</a:t>
                      </a:r>
                      <a:endParaRPr lang="en-US" sz="20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9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右大括号 7"/>
          <p:cNvSpPr/>
          <p:nvPr/>
        </p:nvSpPr>
        <p:spPr>
          <a:xfrm>
            <a:off x="11254362" y="1936454"/>
            <a:ext cx="140463" cy="2847526"/>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0" dirty="0"/>
          </a:p>
        </p:txBody>
      </p:sp>
      <p:sp>
        <p:nvSpPr>
          <p:cNvPr id="9" name="矩形 8"/>
          <p:cNvSpPr/>
          <p:nvPr/>
        </p:nvSpPr>
        <p:spPr>
          <a:xfrm>
            <a:off x="11254362" y="3067829"/>
            <a:ext cx="1084074" cy="584775"/>
          </a:xfrm>
          <a:prstGeom prst="rect">
            <a:avLst/>
          </a:prstGeom>
        </p:spPr>
        <p:txBody>
          <a:bodyPr wrap="square">
            <a:spAutoFit/>
          </a:bodyPr>
          <a:lstStyle/>
          <a:p>
            <a:pPr algn="ctr">
              <a:buNone/>
            </a:pPr>
            <a:r>
              <a:rPr lang="en-US" sz="1600" dirty="0" smtClean="0"/>
              <a:t>SRv6</a:t>
            </a:r>
          </a:p>
          <a:p>
            <a:pPr algn="ctr">
              <a:buNone/>
            </a:pPr>
            <a:r>
              <a:rPr lang="en-US" sz="1600" dirty="0" smtClean="0"/>
              <a:t>SID List</a:t>
            </a:r>
            <a:endParaRPr lang="en-US" sz="1600" dirty="0"/>
          </a:p>
        </p:txBody>
      </p:sp>
    </p:spTree>
    <p:extLst>
      <p:ext uri="{BB962C8B-B14F-4D97-AF65-F5344CB8AC3E}">
        <p14:creationId xmlns:p14="http://schemas.microsoft.com/office/powerpoint/2010/main" val="3944395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392" y="-80553"/>
            <a:ext cx="10515600" cy="1325563"/>
          </a:xfrm>
        </p:spPr>
        <p:txBody>
          <a:bodyPr>
            <a:normAutofit/>
          </a:bodyPr>
          <a:lstStyle/>
          <a:p>
            <a:r>
              <a:rPr lang="en-US" sz="4000" dirty="0" smtClean="0">
                <a:solidFill>
                  <a:srgbClr val="C00000"/>
                </a:solidFill>
              </a:rPr>
              <a:t>Format of SRv6 Path Segment</a:t>
            </a:r>
            <a:endParaRPr lang="en-US" sz="4000" dirty="0">
              <a:solidFill>
                <a:srgbClr val="C00000"/>
              </a:solidFill>
            </a:endParaRPr>
          </a:p>
        </p:txBody>
      </p:sp>
      <p:sp>
        <p:nvSpPr>
          <p:cNvPr id="3" name="内容占位符 2"/>
          <p:cNvSpPr>
            <a:spLocks noGrp="1"/>
          </p:cNvSpPr>
          <p:nvPr>
            <p:ph idx="1"/>
          </p:nvPr>
        </p:nvSpPr>
        <p:spPr>
          <a:xfrm>
            <a:off x="710381" y="1039045"/>
            <a:ext cx="10515600" cy="4351338"/>
          </a:xfrm>
        </p:spPr>
        <p:txBody>
          <a:bodyPr>
            <a:normAutofit/>
          </a:bodyPr>
          <a:lstStyle/>
          <a:p>
            <a:r>
              <a:rPr lang="en-US" altLang="zh-CN" sz="2000" dirty="0"/>
              <a:t>This document defines two formats of SRv6 Path Segment.</a:t>
            </a:r>
          </a:p>
          <a:p>
            <a:pPr lvl="1"/>
            <a:r>
              <a:rPr lang="en-US" altLang="en-US" sz="2000" dirty="0"/>
              <a:t>SRv6 Path Segment: Locator and Local </a:t>
            </a:r>
            <a:r>
              <a:rPr lang="en-US" altLang="en-US" sz="2000" dirty="0" smtClean="0"/>
              <a:t>ID</a:t>
            </a:r>
          </a:p>
          <a:p>
            <a:pPr lvl="2"/>
            <a:r>
              <a:rPr lang="en-US" sz="1800" dirty="0" smtClean="0"/>
              <a:t>where </a:t>
            </a:r>
            <a:r>
              <a:rPr lang="en-US" sz="1800" dirty="0"/>
              <a:t>the LOC part identifies the egress node that allocates the Path Segment, </a:t>
            </a:r>
            <a:endParaRPr lang="en-US" sz="1800" dirty="0" smtClean="0"/>
          </a:p>
          <a:p>
            <a:pPr lvl="2"/>
            <a:r>
              <a:rPr lang="en-US" sz="1800" dirty="0" smtClean="0"/>
              <a:t>the </a:t>
            </a:r>
            <a:r>
              <a:rPr lang="en-US" sz="1800" dirty="0"/>
              <a:t>FUNCT part is an unique local ID to identify an SRv6 Path towards to the egress on the egress</a:t>
            </a:r>
          </a:p>
          <a:p>
            <a:pPr marL="457200" lvl="1" indent="0">
              <a:buNone/>
            </a:pPr>
            <a:endParaRPr lang="en-US" altLang="en-US" sz="2000" dirty="0"/>
          </a:p>
          <a:p>
            <a:pPr marL="457200" lvl="1" indent="0">
              <a:buNone/>
            </a:pPr>
            <a:endParaRPr lang="en-US" altLang="en-US" sz="2000" dirty="0" smtClean="0"/>
          </a:p>
          <a:p>
            <a:pPr marL="457200" lvl="1" indent="0">
              <a:buNone/>
            </a:pPr>
            <a:endParaRPr lang="en-US" altLang="en-US" sz="2000" dirty="0"/>
          </a:p>
          <a:p>
            <a:pPr marL="457200" lvl="1" indent="0">
              <a:buNone/>
            </a:pPr>
            <a:endParaRPr lang="en-US" altLang="en-US" sz="2000" dirty="0" smtClean="0"/>
          </a:p>
          <a:p>
            <a:pPr marL="457200" lvl="1" indent="0">
              <a:buNone/>
            </a:pPr>
            <a:endParaRPr lang="en-US" altLang="en-US" sz="2000" dirty="0"/>
          </a:p>
          <a:p>
            <a:pPr lvl="1"/>
            <a:r>
              <a:rPr lang="en-US" sz="2000" dirty="0"/>
              <a:t>SRv6 Path Segment: Global </a:t>
            </a:r>
            <a:r>
              <a:rPr lang="en-US" sz="2000" dirty="0" smtClean="0"/>
              <a:t>ID</a:t>
            </a:r>
          </a:p>
          <a:p>
            <a:pPr lvl="2"/>
            <a:r>
              <a:rPr lang="en-US" sz="1800" dirty="0" smtClean="0"/>
              <a:t>the </a:t>
            </a:r>
            <a:r>
              <a:rPr lang="en-US" sz="1800" dirty="0"/>
              <a:t>SRv6 Path Segment will not be copied to the IPv6 Destination Address, so the SRv6 Path Segment ID can be allocated from an independent 128-bits ID Space. </a:t>
            </a:r>
            <a:endParaRPr lang="en-US" sz="1800" dirty="0" smtClean="0"/>
          </a:p>
          <a:p>
            <a:pPr lvl="2"/>
            <a:r>
              <a:rPr lang="en-US" sz="1800" dirty="0" smtClean="0"/>
              <a:t>In </a:t>
            </a:r>
            <a:r>
              <a:rPr lang="en-US" sz="1800" dirty="0"/>
              <a:t>this case, a new table should be maintained at the node for SRv6 Path Segment.</a:t>
            </a:r>
          </a:p>
          <a:p>
            <a:pPr lvl="1"/>
            <a:endParaRPr lang="en-US" sz="2000" dirty="0"/>
          </a:p>
          <a:p>
            <a:endParaRPr lang="en-US" sz="2000" dirty="0"/>
          </a:p>
          <a:p>
            <a:endParaRPr lang="en-US" sz="2000" dirty="0"/>
          </a:p>
        </p:txBody>
      </p:sp>
      <p:graphicFrame>
        <p:nvGraphicFramePr>
          <p:cNvPr id="13" name="表格 12"/>
          <p:cNvGraphicFramePr>
            <a:graphicFrameLocks noGrp="1"/>
          </p:cNvGraphicFramePr>
          <p:nvPr>
            <p:extLst>
              <p:ext uri="{D42A27DB-BD31-4B8C-83A1-F6EECF244321}">
                <p14:modId xmlns:p14="http://schemas.microsoft.com/office/powerpoint/2010/main" val="4119773988"/>
              </p:ext>
            </p:extLst>
          </p:nvPr>
        </p:nvGraphicFramePr>
        <p:xfrm>
          <a:off x="2117725" y="2761436"/>
          <a:ext cx="8128000" cy="3708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Locator</a:t>
                      </a:r>
                      <a:endParaRPr lang="en-US" dirty="0"/>
                    </a:p>
                  </a:txBody>
                  <a:tcPr/>
                </a:tc>
                <a:tc>
                  <a:txBody>
                    <a:bodyPr/>
                    <a:lstStyle/>
                    <a:p>
                      <a:r>
                        <a:rPr lang="en-US" dirty="0" smtClean="0"/>
                        <a:t>Function</a:t>
                      </a:r>
                      <a:r>
                        <a:rPr lang="en-US" baseline="0" dirty="0" smtClean="0"/>
                        <a:t> ID</a:t>
                      </a:r>
                      <a:endParaRPr lang="en-US" dirty="0"/>
                    </a:p>
                  </a:txBody>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4094049780"/>
              </p:ext>
            </p:extLst>
          </p:nvPr>
        </p:nvGraphicFramePr>
        <p:xfrm>
          <a:off x="2117725" y="5390383"/>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dirty="0" smtClean="0"/>
                        <a:t>Global</a:t>
                      </a:r>
                      <a:r>
                        <a:rPr lang="en-US" baseline="0" dirty="0" smtClean="0"/>
                        <a:t> ID/PSID</a:t>
                      </a:r>
                      <a:endParaRPr lang="en-US" dirty="0"/>
                    </a:p>
                  </a:txBody>
                  <a:tcPr/>
                </a:tc>
              </a:tr>
            </a:tbl>
          </a:graphicData>
        </a:graphic>
      </p:graphicFrame>
      <p:sp>
        <p:nvSpPr>
          <p:cNvPr id="15" name="左大括号 14"/>
          <p:cNvSpPr/>
          <p:nvPr/>
        </p:nvSpPr>
        <p:spPr>
          <a:xfrm rot="16200000">
            <a:off x="6051708" y="-690901"/>
            <a:ext cx="260034" cy="8128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左大括号 15"/>
          <p:cNvSpPr/>
          <p:nvPr/>
        </p:nvSpPr>
        <p:spPr>
          <a:xfrm rot="16200000">
            <a:off x="6051707" y="1945936"/>
            <a:ext cx="260034" cy="8128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文本框 16"/>
          <p:cNvSpPr txBox="1"/>
          <p:nvPr/>
        </p:nvSpPr>
        <p:spPr>
          <a:xfrm>
            <a:off x="5722192" y="3563217"/>
            <a:ext cx="933269" cy="369332"/>
          </a:xfrm>
          <a:prstGeom prst="rect">
            <a:avLst/>
          </a:prstGeom>
          <a:noFill/>
        </p:spPr>
        <p:txBody>
          <a:bodyPr wrap="none" rtlCol="0">
            <a:spAutoFit/>
          </a:bodyPr>
          <a:lstStyle/>
          <a:p>
            <a:r>
              <a:rPr lang="en-US" dirty="0" smtClean="0"/>
              <a:t>128 Bits</a:t>
            </a:r>
            <a:endParaRPr lang="en-US" dirty="0"/>
          </a:p>
        </p:txBody>
      </p:sp>
      <p:sp>
        <p:nvSpPr>
          <p:cNvPr id="18" name="文本框 17"/>
          <p:cNvSpPr txBox="1"/>
          <p:nvPr/>
        </p:nvSpPr>
        <p:spPr>
          <a:xfrm>
            <a:off x="5722192" y="6139953"/>
            <a:ext cx="933269" cy="369332"/>
          </a:xfrm>
          <a:prstGeom prst="rect">
            <a:avLst/>
          </a:prstGeom>
          <a:noFill/>
        </p:spPr>
        <p:txBody>
          <a:bodyPr wrap="none" rtlCol="0">
            <a:spAutoFit/>
          </a:bodyPr>
          <a:lstStyle/>
          <a:p>
            <a:r>
              <a:rPr lang="en-US" dirty="0" smtClean="0"/>
              <a:t>128 Bits</a:t>
            </a:r>
            <a:endParaRPr lang="en-US" dirty="0"/>
          </a:p>
        </p:txBody>
      </p:sp>
    </p:spTree>
    <p:extLst>
      <p:ext uri="{BB962C8B-B14F-4D97-AF65-F5344CB8AC3E}">
        <p14:creationId xmlns:p14="http://schemas.microsoft.com/office/powerpoint/2010/main" val="3317765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292" y="-114300"/>
            <a:ext cx="10515600" cy="1325563"/>
          </a:xfrm>
        </p:spPr>
        <p:txBody>
          <a:bodyPr>
            <a:normAutofit/>
          </a:bodyPr>
          <a:lstStyle/>
          <a:p>
            <a:r>
              <a:rPr lang="en-US" sz="4000" dirty="0" smtClean="0">
                <a:solidFill>
                  <a:srgbClr val="C00000"/>
                </a:solidFill>
              </a:rPr>
              <a:t>Processing of SRv6 </a:t>
            </a:r>
            <a:r>
              <a:rPr lang="en-US" sz="4000" dirty="0">
                <a:solidFill>
                  <a:srgbClr val="C00000"/>
                </a:solidFill>
              </a:rPr>
              <a:t>Path Segment</a:t>
            </a:r>
          </a:p>
        </p:txBody>
      </p:sp>
      <p:sp>
        <p:nvSpPr>
          <p:cNvPr id="3" name="内容占位符 2"/>
          <p:cNvSpPr>
            <a:spLocks noGrp="1"/>
          </p:cNvSpPr>
          <p:nvPr>
            <p:ph idx="1"/>
          </p:nvPr>
        </p:nvSpPr>
        <p:spPr>
          <a:xfrm>
            <a:off x="710380" y="1039045"/>
            <a:ext cx="11005370" cy="5599880"/>
          </a:xfrm>
        </p:spPr>
        <p:txBody>
          <a:bodyPr>
            <a:normAutofit/>
          </a:bodyPr>
          <a:lstStyle/>
          <a:p>
            <a:r>
              <a:rPr lang="en-US" altLang="en-US" sz="2000" dirty="0">
                <a:solidFill>
                  <a:srgbClr val="000000"/>
                </a:solidFill>
              </a:rPr>
              <a:t>An SRv6 Path Segment can be allocated through several ways, such </a:t>
            </a:r>
            <a:r>
              <a:rPr lang="en-US" altLang="en-US" sz="2000" dirty="0" smtClean="0">
                <a:solidFill>
                  <a:srgbClr val="000000"/>
                </a:solidFill>
              </a:rPr>
              <a:t>as</a:t>
            </a:r>
            <a:endParaRPr lang="en-US" altLang="en-US" sz="1800" dirty="0" smtClean="0">
              <a:solidFill>
                <a:srgbClr val="000000"/>
              </a:solidFill>
            </a:endParaRPr>
          </a:p>
          <a:p>
            <a:pPr lvl="1"/>
            <a:r>
              <a:rPr lang="en-US" altLang="en-US" sz="1800" dirty="0" smtClean="0">
                <a:solidFill>
                  <a:srgbClr val="000000"/>
                </a:solidFill>
              </a:rPr>
              <a:t>PCEP </a:t>
            </a:r>
            <a:r>
              <a:rPr lang="en-US" altLang="en-US" sz="1800" dirty="0">
                <a:solidFill>
                  <a:srgbClr val="000000"/>
                </a:solidFill>
              </a:rPr>
              <a:t>[</a:t>
            </a:r>
            <a:r>
              <a:rPr lang="en-US" altLang="en-US" sz="1800" dirty="0">
                <a:solidFill>
                  <a:srgbClr val="000000"/>
                </a:solidFill>
                <a:hlinkClick r:id="rId3" tooltip="&quot;Path Computation Element Communication Protocol (PCEP) Extension for Path Segment in Segment Routing (SR)&quot;"/>
              </a:rPr>
              <a:t>I-D.li-</a:t>
            </a:r>
            <a:r>
              <a:rPr lang="en-US" altLang="en-US" sz="1800" dirty="0" err="1">
                <a:solidFill>
                  <a:srgbClr val="000000"/>
                </a:solidFill>
                <a:hlinkClick r:id="rId3" tooltip="&quot;Path Computation Element Communication Protocol (PCEP) Extension for Path Segment in Segment Routing (SR)&quot;"/>
              </a:rPr>
              <a:t>pce</a:t>
            </a:r>
            <a:r>
              <a:rPr lang="en-US" altLang="en-US" sz="1800" dirty="0">
                <a:solidFill>
                  <a:srgbClr val="000000"/>
                </a:solidFill>
                <a:hlinkClick r:id="rId3" tooltip="&quot;Path Computation Element Communication Protocol (PCEP) Extension for Path Segment in Segment Routing (SR)&quot;"/>
              </a:rPr>
              <a:t>-</a:t>
            </a:r>
            <a:r>
              <a:rPr lang="en-US" altLang="en-US" sz="1800" dirty="0" err="1">
                <a:solidFill>
                  <a:srgbClr val="000000"/>
                </a:solidFill>
                <a:hlinkClick r:id="rId3" tooltip="&quot;Path Computation Element Communication Protocol (PCEP) Extension for Path Segment in Segment Routing (SR)&quot;"/>
              </a:rPr>
              <a:t>sr</a:t>
            </a:r>
            <a:r>
              <a:rPr lang="en-US" altLang="en-US" sz="1800" dirty="0">
                <a:solidFill>
                  <a:srgbClr val="000000"/>
                </a:solidFill>
                <a:hlinkClick r:id="rId3" tooltip="&quot;Path Computation Element Communication Protocol (PCEP) Extension for Path Segment in Segment Routing (SR)&quot;"/>
              </a:rPr>
              <a:t>-path-segment</a:t>
            </a:r>
            <a:r>
              <a:rPr lang="en-US" altLang="en-US" sz="1800" dirty="0" smtClean="0">
                <a:solidFill>
                  <a:srgbClr val="000000"/>
                </a:solidFill>
              </a:rPr>
              <a:t>] </a:t>
            </a:r>
          </a:p>
          <a:p>
            <a:pPr lvl="1"/>
            <a:r>
              <a:rPr lang="en-US" altLang="en-US" sz="1800" dirty="0">
                <a:solidFill>
                  <a:srgbClr val="000000"/>
                </a:solidFill>
              </a:rPr>
              <a:t>BGP [</a:t>
            </a:r>
            <a:r>
              <a:rPr lang="en-US" altLang="en-US" sz="1800" dirty="0">
                <a:solidFill>
                  <a:srgbClr val="000000"/>
                </a:solidFill>
                <a:hlinkClick r:id="rId4" tooltip="&quot;Segment Routing Policies for Path Segment and Bidirectional Path&quot;"/>
              </a:rPr>
              <a:t>I-D.li-</a:t>
            </a:r>
            <a:r>
              <a:rPr lang="en-US" altLang="en-US" sz="1800" dirty="0" err="1">
                <a:solidFill>
                  <a:srgbClr val="000000"/>
                </a:solidFill>
                <a:hlinkClick r:id="rId4" tooltip="&quot;Segment Routing Policies for Path Segment and Bidirectional Path&quot;"/>
              </a:rPr>
              <a:t>idr</a:t>
            </a:r>
            <a:r>
              <a:rPr lang="en-US" altLang="en-US" sz="1800" dirty="0">
                <a:solidFill>
                  <a:srgbClr val="000000"/>
                </a:solidFill>
                <a:hlinkClick r:id="rId4" tooltip="&quot;Segment Routing Policies for Path Segment and Bidirectional Path&quot;"/>
              </a:rPr>
              <a:t>-</a:t>
            </a:r>
            <a:r>
              <a:rPr lang="en-US" altLang="en-US" sz="1800" dirty="0" err="1">
                <a:solidFill>
                  <a:srgbClr val="000000"/>
                </a:solidFill>
                <a:hlinkClick r:id="rId4" tooltip="&quot;Segment Routing Policies for Path Segment and Bidirectional Path&quot;"/>
              </a:rPr>
              <a:t>sr</a:t>
            </a:r>
            <a:r>
              <a:rPr lang="en-US" altLang="en-US" sz="1800" dirty="0">
                <a:solidFill>
                  <a:srgbClr val="000000"/>
                </a:solidFill>
                <a:hlinkClick r:id="rId4" tooltip="&quot;Segment Routing Policies for Path Segment and Bidirectional Path&quot;"/>
              </a:rPr>
              <a:t>-policy-path-segment-distribution</a:t>
            </a:r>
            <a:r>
              <a:rPr lang="en-US" altLang="en-US" sz="1800" dirty="0" smtClean="0">
                <a:solidFill>
                  <a:srgbClr val="000000"/>
                </a:solidFill>
              </a:rPr>
              <a:t>]</a:t>
            </a:r>
            <a:endParaRPr lang="en-US" altLang="en-US" sz="1800" dirty="0"/>
          </a:p>
          <a:p>
            <a:r>
              <a:rPr lang="en-US" altLang="en-US" sz="2000" dirty="0">
                <a:solidFill>
                  <a:srgbClr val="000000"/>
                </a:solidFill>
              </a:rPr>
              <a:t>When the SRv6 Path Segment is allocated by the egress, it MUST be distributed to the ingress node.</a:t>
            </a:r>
            <a:r>
              <a:rPr lang="en-US" altLang="en-US" sz="2000" dirty="0"/>
              <a:t> </a:t>
            </a:r>
          </a:p>
          <a:p>
            <a:r>
              <a:rPr lang="en-US" altLang="en-US" sz="2000" dirty="0">
                <a:solidFill>
                  <a:srgbClr val="000000"/>
                </a:solidFill>
              </a:rPr>
              <a:t>An SRv6 Path Segment may be distributed to </a:t>
            </a:r>
            <a:r>
              <a:rPr lang="en-US" altLang="en-US" sz="2000" dirty="0" smtClean="0">
                <a:solidFill>
                  <a:srgbClr val="000000"/>
                </a:solidFill>
              </a:rPr>
              <a:t>the SRv6 </a:t>
            </a:r>
            <a:r>
              <a:rPr lang="en-US" altLang="en-US" sz="2000" dirty="0">
                <a:solidFill>
                  <a:srgbClr val="000000"/>
                </a:solidFill>
              </a:rPr>
              <a:t>nodes along the </a:t>
            </a:r>
            <a:r>
              <a:rPr lang="en-US" altLang="en-US" sz="2000" dirty="0" smtClean="0">
                <a:solidFill>
                  <a:srgbClr val="000000"/>
                </a:solidFill>
              </a:rPr>
              <a:t>path depending on use cases.</a:t>
            </a:r>
            <a:endParaRPr lang="en-US" altLang="en-US" sz="2000" dirty="0"/>
          </a:p>
          <a:p>
            <a:r>
              <a:rPr lang="en-US" altLang="en-US" sz="2000" dirty="0">
                <a:solidFill>
                  <a:srgbClr val="000000"/>
                </a:solidFill>
              </a:rPr>
              <a:t>When the SRv6 Path Segment is used, the following rules apply:</a:t>
            </a:r>
            <a:r>
              <a:rPr lang="en-US" altLang="en-US" sz="2000" dirty="0"/>
              <a:t> </a:t>
            </a:r>
          </a:p>
          <a:p>
            <a:pPr lvl="1"/>
            <a:r>
              <a:rPr lang="en-US" altLang="en-US" sz="1800" dirty="0" smtClean="0">
                <a:solidFill>
                  <a:srgbClr val="000000"/>
                </a:solidFill>
              </a:rPr>
              <a:t>The </a:t>
            </a:r>
            <a:r>
              <a:rPr lang="en-US" altLang="en-US" sz="1800" dirty="0">
                <a:solidFill>
                  <a:srgbClr val="000000"/>
                </a:solidFill>
              </a:rPr>
              <a:t>SRv6 Path Segment MUST appear only once in a SID list, and it MUST appear at the last entry. </a:t>
            </a:r>
            <a:endParaRPr lang="en-US" altLang="en-US" sz="1800" dirty="0" smtClean="0">
              <a:solidFill>
                <a:srgbClr val="000000"/>
              </a:solidFill>
            </a:endParaRPr>
          </a:p>
          <a:p>
            <a:pPr lvl="1"/>
            <a:r>
              <a:rPr lang="en-US" altLang="en-US" sz="1800" dirty="0" smtClean="0">
                <a:solidFill>
                  <a:srgbClr val="000000"/>
                </a:solidFill>
              </a:rPr>
              <a:t>Only </a:t>
            </a:r>
            <a:r>
              <a:rPr lang="en-US" altLang="en-US" sz="1800" dirty="0">
                <a:solidFill>
                  <a:srgbClr val="000000"/>
                </a:solidFill>
              </a:rPr>
              <a:t>the one that appears at the last entry in the SID list will be processed. SRv6 Path Segment appears at other location in the SID list will be treated as an error.</a:t>
            </a:r>
            <a:r>
              <a:rPr lang="en-US" altLang="en-US" sz="1800" dirty="0"/>
              <a:t> </a:t>
            </a:r>
            <a:endParaRPr lang="en-US" altLang="en-US" sz="1800" dirty="0" smtClean="0"/>
          </a:p>
          <a:p>
            <a:pPr lvl="1"/>
            <a:r>
              <a:rPr lang="en-US" sz="1800" dirty="0">
                <a:solidFill>
                  <a:srgbClr val="000000"/>
                </a:solidFill>
              </a:rPr>
              <a:t>When an SRv6 Path Segment is inserted, the SL MUST be initiated to be less than the value of Last Entry, and will not point to SRv6 Path Segment</a:t>
            </a:r>
            <a:r>
              <a:rPr lang="en-US" sz="1800" dirty="0" smtClean="0">
                <a:solidFill>
                  <a:srgbClr val="000000"/>
                </a:solidFill>
              </a:rPr>
              <a:t>.</a:t>
            </a:r>
          </a:p>
          <a:p>
            <a:pPr lvl="1"/>
            <a:r>
              <a:rPr lang="en-US" sz="1800" dirty="0"/>
              <a:t>The SRv6 Path Segment MUST NOT be copied to the IPv6 destination address.</a:t>
            </a:r>
          </a:p>
          <a:p>
            <a:pPr lvl="1"/>
            <a:r>
              <a:rPr lang="en-US" sz="1800" dirty="0"/>
              <a:t>Penultimate Segment Popping (</a:t>
            </a:r>
            <a:r>
              <a:rPr lang="en-US" sz="1800" dirty="0" smtClean="0"/>
              <a:t>PSP) </a:t>
            </a:r>
            <a:r>
              <a:rPr lang="en-US" sz="1800" dirty="0"/>
              <a:t>MUST be disabled.</a:t>
            </a:r>
          </a:p>
          <a:p>
            <a:pPr lvl="1"/>
            <a:r>
              <a:rPr lang="en-US" sz="1800" dirty="0"/>
              <a:t>The ingress needs to set the P-bit when an SRv6 Path Segment is inserted in the SID List.</a:t>
            </a:r>
          </a:p>
          <a:p>
            <a:pPr lvl="1"/>
            <a:r>
              <a:rPr lang="en-US" sz="1800" dirty="0"/>
              <a:t>The specific SRv6 Path Segment processing depends on use cases, and it is out of scope of this document</a:t>
            </a:r>
            <a:r>
              <a:rPr lang="en-US" sz="1800" dirty="0" smtClean="0"/>
              <a:t>.</a:t>
            </a:r>
            <a:endParaRPr lang="en-US" sz="2000" dirty="0"/>
          </a:p>
          <a:p>
            <a:endParaRPr lang="en-US" sz="2000" dirty="0" smtClean="0"/>
          </a:p>
          <a:p>
            <a:endParaRPr lang="en-US" sz="2000" dirty="0"/>
          </a:p>
        </p:txBody>
      </p:sp>
      <p:sp>
        <p:nvSpPr>
          <p:cNvPr id="4"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015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967" y="0"/>
            <a:ext cx="10515600" cy="1325563"/>
          </a:xfrm>
        </p:spPr>
        <p:txBody>
          <a:bodyPr>
            <a:normAutofit/>
          </a:bodyPr>
          <a:lstStyle/>
          <a:p>
            <a:r>
              <a:rPr lang="en-US" sz="4000" dirty="0" smtClean="0">
                <a:solidFill>
                  <a:srgbClr val="C00000"/>
                </a:solidFill>
              </a:rPr>
              <a:t>Next Step</a:t>
            </a:r>
            <a:endParaRPr lang="en-US" sz="4000" dirty="0">
              <a:solidFill>
                <a:srgbClr val="C00000"/>
              </a:solidFill>
            </a:endParaRPr>
          </a:p>
        </p:txBody>
      </p:sp>
      <p:sp>
        <p:nvSpPr>
          <p:cNvPr id="3" name="内容占位符 2"/>
          <p:cNvSpPr>
            <a:spLocks noGrp="1"/>
          </p:cNvSpPr>
          <p:nvPr>
            <p:ph idx="1"/>
          </p:nvPr>
        </p:nvSpPr>
        <p:spPr>
          <a:xfrm>
            <a:off x="710381" y="1039045"/>
            <a:ext cx="10515600" cy="2485205"/>
          </a:xfrm>
        </p:spPr>
        <p:txBody>
          <a:bodyPr>
            <a:normAutofit/>
          </a:bodyPr>
          <a:lstStyle/>
          <a:p>
            <a:r>
              <a:rPr lang="en-US" sz="2000" dirty="0" smtClean="0"/>
              <a:t>Comments are welcome!</a:t>
            </a:r>
          </a:p>
          <a:p>
            <a:r>
              <a:rPr lang="en-US" sz="2000" dirty="0" smtClean="0"/>
              <a:t>Discuss the format of SRv6 Path Segment.</a:t>
            </a:r>
          </a:p>
        </p:txBody>
      </p:sp>
    </p:spTree>
    <p:extLst>
      <p:ext uri="{BB962C8B-B14F-4D97-AF65-F5344CB8AC3E}">
        <p14:creationId xmlns:p14="http://schemas.microsoft.com/office/powerpoint/2010/main" val="3303281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599" y="2537300"/>
            <a:ext cx="10515600" cy="1325563"/>
          </a:xfrm>
        </p:spPr>
        <p:txBody>
          <a:bodyPr>
            <a:normAutofit/>
          </a:bodyPr>
          <a:lstStyle/>
          <a:p>
            <a:pPr algn="ctr"/>
            <a:r>
              <a:rPr lang="en-US" sz="5400" dirty="0" smtClean="0">
                <a:solidFill>
                  <a:srgbClr val="C00000"/>
                </a:solidFill>
              </a:rPr>
              <a:t>Thank you</a:t>
            </a:r>
            <a:endParaRPr lang="en-US" sz="5400" dirty="0">
              <a:solidFill>
                <a:srgbClr val="C00000"/>
              </a:solidFill>
            </a:endParaRPr>
          </a:p>
        </p:txBody>
      </p:sp>
      <p:sp>
        <p:nvSpPr>
          <p:cNvPr id="3" name="内容占位符 2"/>
          <p:cNvSpPr>
            <a:spLocks noGrp="1"/>
          </p:cNvSpPr>
          <p:nvPr>
            <p:ph idx="1"/>
          </p:nvPr>
        </p:nvSpPr>
        <p:spPr>
          <a:xfrm>
            <a:off x="1168398" y="3364467"/>
            <a:ext cx="9652000" cy="996791"/>
          </a:xfrm>
        </p:spPr>
        <p:txBody>
          <a:bodyPr/>
          <a:lstStyle/>
          <a:p>
            <a:pPr marL="0" indent="0" algn="ctr">
              <a:buNone/>
            </a:pPr>
            <a:r>
              <a:rPr lang="en-US" dirty="0" smtClean="0">
                <a:solidFill>
                  <a:schemeClr val="bg1">
                    <a:lumMod val="65000"/>
                  </a:schemeClr>
                </a:solidFill>
              </a:rPr>
              <a:t>================</a:t>
            </a:r>
          </a:p>
        </p:txBody>
      </p:sp>
      <p:sp>
        <p:nvSpPr>
          <p:cNvPr id="5" name="灯片编号占位符 4"/>
          <p:cNvSpPr>
            <a:spLocks noGrp="1"/>
          </p:cNvSpPr>
          <p:nvPr>
            <p:ph type="sldNum" sz="quarter" idx="12"/>
          </p:nvPr>
        </p:nvSpPr>
        <p:spPr/>
        <p:txBody>
          <a:bodyPr/>
          <a:lstStyle/>
          <a:p>
            <a:fld id="{44D7311F-CB76-4D47-864F-AED663027297}" type="slidenum">
              <a:rPr lang="en-US" smtClean="0"/>
              <a:t>7</a:t>
            </a:fld>
            <a:endParaRPr lang="en-US"/>
          </a:p>
        </p:txBody>
      </p:sp>
    </p:spTree>
    <p:extLst>
      <p:ext uri="{BB962C8B-B14F-4D97-AF65-F5344CB8AC3E}">
        <p14:creationId xmlns:p14="http://schemas.microsoft.com/office/powerpoint/2010/main" val="1186419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6593" y="-67193"/>
            <a:ext cx="10515600" cy="1325563"/>
          </a:xfrm>
        </p:spPr>
        <p:txBody>
          <a:bodyPr>
            <a:normAutofit/>
          </a:bodyPr>
          <a:lstStyle/>
          <a:p>
            <a:r>
              <a:rPr lang="en-US" sz="4000" dirty="0" smtClean="0">
                <a:solidFill>
                  <a:srgbClr val="C00000"/>
                </a:solidFill>
              </a:rPr>
              <a:t>Motivation</a:t>
            </a:r>
            <a:endParaRPr lang="en-US" sz="4000" dirty="0">
              <a:solidFill>
                <a:srgbClr val="C00000"/>
              </a:solidFill>
            </a:endParaRPr>
          </a:p>
        </p:txBody>
      </p:sp>
      <p:sp>
        <p:nvSpPr>
          <p:cNvPr id="3" name="内容占位符 2"/>
          <p:cNvSpPr>
            <a:spLocks noGrp="1"/>
          </p:cNvSpPr>
          <p:nvPr>
            <p:ph idx="1"/>
          </p:nvPr>
        </p:nvSpPr>
        <p:spPr>
          <a:xfrm>
            <a:off x="508519" y="963095"/>
            <a:ext cx="11207232" cy="5046014"/>
          </a:xfrm>
        </p:spPr>
        <p:txBody>
          <a:bodyPr>
            <a:noAutofit/>
          </a:bodyPr>
          <a:lstStyle/>
          <a:p>
            <a:r>
              <a:rPr lang="en-US" sz="2200" dirty="0" smtClean="0"/>
              <a:t>In SR-MPLS, no label or only the last label may be left in the MPLS label stack when the packet reaches the egress node. Thus, the egress node cannot determine from which SR path the packet comes.</a:t>
            </a:r>
          </a:p>
          <a:p>
            <a:r>
              <a:rPr lang="en-US" sz="2200" dirty="0" smtClean="0"/>
              <a:t>To support use cases like end-2-end 1+1 path protection, bidirectional path correlation or performance measurement(PM), the ability to implement path identification is the pre-condition</a:t>
            </a:r>
          </a:p>
          <a:p>
            <a:r>
              <a:rPr lang="en-US" sz="2200" b="1" dirty="0" smtClean="0"/>
              <a:t>draft-</a:t>
            </a:r>
            <a:r>
              <a:rPr lang="en-US" sz="2200" b="1" dirty="0" err="1" smtClean="0"/>
              <a:t>ietf</a:t>
            </a:r>
            <a:r>
              <a:rPr lang="en-US" sz="2200" b="1" dirty="0" smtClean="0"/>
              <a:t>-spring-</a:t>
            </a:r>
            <a:r>
              <a:rPr lang="en-US" sz="2200" b="1" dirty="0" err="1" smtClean="0"/>
              <a:t>mpls</a:t>
            </a:r>
            <a:r>
              <a:rPr lang="en-US" sz="2200" b="1" dirty="0" smtClean="0"/>
              <a:t>-path-segment</a:t>
            </a:r>
            <a:r>
              <a:rPr lang="en-US" sz="2200" dirty="0" smtClean="0"/>
              <a:t> introduces a new Path Segment to unique identify an SR-MPLS.</a:t>
            </a:r>
          </a:p>
          <a:p>
            <a:r>
              <a:rPr lang="en-US" sz="2200" b="1" dirty="0" smtClean="0"/>
              <a:t>In SRv6, the </a:t>
            </a:r>
            <a:r>
              <a:rPr lang="en-US" sz="2200" b="1" dirty="0"/>
              <a:t>segment list may not be a good key to identify an SRv6 path as the length of segment list is too long and </a:t>
            </a:r>
            <a:r>
              <a:rPr lang="en-US" sz="2200" b="1" dirty="0" smtClean="0"/>
              <a:t>flexible</a:t>
            </a:r>
            <a:r>
              <a:rPr lang="en-US" sz="2200" b="1" dirty="0"/>
              <a:t>. </a:t>
            </a:r>
            <a:endParaRPr lang="en-US" sz="2200" b="1" dirty="0" smtClean="0"/>
          </a:p>
          <a:p>
            <a:r>
              <a:rPr lang="en-US" sz="2200" b="1" dirty="0" smtClean="0"/>
              <a:t>In reduced mode, the first Segment is not inserted in the SRH, so the path info </a:t>
            </a:r>
            <a:r>
              <a:rPr lang="en-US" sz="2200" b="1" dirty="0"/>
              <a:t>is </a:t>
            </a:r>
            <a:r>
              <a:rPr lang="en-US" sz="2200" b="1" dirty="0" smtClean="0"/>
              <a:t>incomplete, and a path ID is needed to identify the path.</a:t>
            </a:r>
          </a:p>
          <a:p>
            <a:r>
              <a:rPr lang="en-US" sz="2200" dirty="0" smtClean="0"/>
              <a:t>An SRv6 Path Segment that can identify an SRv6 path, </a:t>
            </a:r>
            <a:r>
              <a:rPr lang="en-US" altLang="en-US" sz="2200" dirty="0" smtClean="0">
                <a:solidFill>
                  <a:srgbClr val="000000"/>
                </a:solidFill>
              </a:rPr>
              <a:t>Candidate-paths or SRv6 Policy</a:t>
            </a:r>
            <a:r>
              <a:rPr lang="en-US" sz="2200" dirty="0" smtClean="0"/>
              <a:t> is proposed in </a:t>
            </a:r>
            <a:r>
              <a:rPr lang="en-US" sz="2200" b="1" dirty="0" smtClean="0"/>
              <a:t>draft-li-spring-srv6-path-segment-02.</a:t>
            </a:r>
          </a:p>
          <a:p>
            <a:r>
              <a:rPr lang="en-US" sz="2200" dirty="0" smtClean="0"/>
              <a:t>This document defines the encapsulation of  SRv6 Path Segment</a:t>
            </a:r>
            <a:endParaRPr lang="en-US" sz="2200" dirty="0"/>
          </a:p>
        </p:txBody>
      </p:sp>
    </p:spTree>
    <p:extLst>
      <p:ext uri="{BB962C8B-B14F-4D97-AF65-F5344CB8AC3E}">
        <p14:creationId xmlns:p14="http://schemas.microsoft.com/office/powerpoint/2010/main" val="1374399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3342</TotalTime>
  <Words>801</Words>
  <Application>Microsoft Office PowerPoint</Application>
  <PresentationFormat>宽屏</PresentationFormat>
  <Paragraphs>95</Paragraphs>
  <Slides>8</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微软雅黑</vt:lpstr>
      <vt:lpstr>Arial</vt:lpstr>
      <vt:lpstr>Calibri</vt:lpstr>
      <vt:lpstr>Calibri Light</vt:lpstr>
      <vt:lpstr>Office 主题</vt:lpstr>
      <vt:lpstr>Path Segment Encapsulation in SRv6  draft-li-6man-srv6-path-segment-encap-00</vt:lpstr>
      <vt:lpstr>SRv6 Path Segment</vt:lpstr>
      <vt:lpstr>Path Segment Encapsulation in SRv6</vt:lpstr>
      <vt:lpstr>Format of SRv6 Path Segment</vt:lpstr>
      <vt:lpstr>Processing of SRv6 Path Segment</vt:lpstr>
      <vt:lpstr>Next Step</vt:lpstr>
      <vt:lpstr>Thank you</vt:lpstr>
      <vt:lpstr>Motivation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Segment in PCEP</dc:title>
  <dc:creator>Chengli (IP Technology Research)</dc:creator>
  <cp:lastModifiedBy>Lizhenbin</cp:lastModifiedBy>
  <cp:revision>131</cp:revision>
  <dcterms:created xsi:type="dcterms:W3CDTF">2018-07-09T08:27:28Z</dcterms:created>
  <dcterms:modified xsi:type="dcterms:W3CDTF">2019-07-21T17:49:33Z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(3)cbxRw/Pn2JI4cxIXEiTq1R11D3nEocTW3bA0eivIIFFPfbcg8P7NaUoKbLhmeVLeQOfhAGMU
rCGX17DoxqjxfIs2YkfvfbmrC+XD3fe4T5Mi/ePwwGX6f7G+FkUInimaL6S271leqtlmBcBt
Lk3w6ozG5GfIleBXLUJP3VbQCi3DqMapzdG2qxq/5x/K6oFtX7UhtVsNHXQYMpnIS+42iA6E
PhuozS3m/oUncwd6r3</vt:lpwstr>
  </property>
  <property fmtid="{D5CDD505-2E9C-101B-9397-08002B2CF9AE}" pid="3" name="_2015_ms_pID_7253431">
    <vt:lpwstr>OrrV0ub1a9MRHmmxsGDk1xrMlN9uCz3ZSF5f6BXtpAiLxtzBFQ9K02
ltc4ld0iSJ9qrxBtCTFcv416sAhg3sT9JJf1M1BLO6GcvyIZwySGMadgw7ZWszMZ5mz07ibT
x+JiMkeUv2nh1bD+lJwfplueJN65aPrYwKA0TeH2Rn+tQyzXWq7B/awojuxN64mgFrODhS6k
egJNS61abQAglKQnqNsfjQ/6OECxslrKLZWS</vt:lpwstr>
  </property>
  <property fmtid="{D5CDD505-2E9C-101B-9397-08002B2CF9AE}" pid="4" name="_2015_ms_pID_7253432">
    <vt:lpwstr>W3oajBwjf52x8qYBKsqMS3I=</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1563526404</vt:lpwstr>
  </property>
</Properties>
</file>