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73" r:id="rId3"/>
    <p:sldId id="368" r:id="rId4"/>
    <p:sldId id="370" r:id="rId5"/>
    <p:sldId id="358" r:id="rId6"/>
    <p:sldId id="357" r:id="rId7"/>
    <p:sldId id="364" r:id="rId8"/>
    <p:sldId id="365" r:id="rId9"/>
    <p:sldId id="366" r:id="rId10"/>
    <p:sldId id="361" r:id="rId11"/>
    <p:sldId id="367" r:id="rId12"/>
    <p:sldId id="3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gxuesong (Geng Xuesong)" initials="G(X" lastIdx="1" clrIdx="0">
    <p:extLst>
      <p:ext uri="{19B8F6BF-5375-455C-9EA6-DF929625EA0E}">
        <p15:presenceInfo xmlns:p15="http://schemas.microsoft.com/office/powerpoint/2012/main" userId="S-1-5-21-147214757-305610072-1517763936-41833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2C7"/>
    <a:srgbClr val="3883CE"/>
    <a:srgbClr val="BFBFBF"/>
    <a:srgbClr val="B2B2B2"/>
    <a:srgbClr val="99CCFF"/>
    <a:srgbClr val="FFFFFF"/>
    <a:srgbClr val="5B9BD5"/>
    <a:srgbClr val="FF0000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4" autoAdjust="0"/>
    <p:restoredTop sz="91448" autoAdjust="0"/>
  </p:normalViewPr>
  <p:slideViewPr>
    <p:cSldViewPr snapToGrid="0">
      <p:cViewPr varScale="1">
        <p:scale>
          <a:sx n="64" d="100"/>
          <a:sy n="64" d="100"/>
        </p:scale>
        <p:origin x="88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193F7-E609-4F1E-9D18-74A2CCF5F34A}" type="datetimeFigureOut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5EC9-CD7B-48BE-9B34-A80504CE54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3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05EC9-CD7B-48BE-9B34-A80504CE54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7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D4C6-E09E-4BD7-846A-22C1F1496207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76F-94EE-4B8B-9106-1DC7EED81C96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5AE5B-EA08-4B06-B4AC-9A7DCE4CE160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71CA-E4E4-4315-8BCE-C9C6EC4ACA16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855B-99E1-4963-8474-AC1D63FC1D89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9171-C82B-4426-895F-6C37A2464520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6711-B593-4827-A106-319EF07502AA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3B2A-A008-4956-84A0-CD5A27212082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9314-F6CF-49E8-80FA-44D1BD65060D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2981-06D7-40D9-90BF-8FB50C2FE932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CDCC-A5F5-4B8F-8DF8-0F74504DCB7C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670E-487C-49EC-AC47-17BFCEC4A944}" type="datetime1">
              <a:rPr lang="zh-CN" altLang="en-US" smtClean="0"/>
              <a:pPr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208" y="410609"/>
            <a:ext cx="11230970" cy="2387600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DetNet SRv6 Data Plane Encapsulation</a:t>
            </a:r>
            <a:endParaRPr lang="zh-CN" alt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74080" y="4118010"/>
            <a:ext cx="5229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Xuesong Geng  (</a:t>
            </a:r>
            <a:r>
              <a:rPr lang="en-US" altLang="zh-CN" sz="2000" u="sng" dirty="0">
                <a:solidFill>
                  <a:srgbClr val="1E72C7"/>
                </a:solidFill>
              </a:rPr>
              <a:t>gengxuesong@huawei.com</a:t>
            </a:r>
            <a:r>
              <a:rPr lang="en-US" altLang="zh-CN" sz="2000" dirty="0" smtClean="0"/>
              <a:t>)  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    Mach Chen    (</a:t>
            </a:r>
            <a:r>
              <a:rPr lang="en-US" altLang="zh-CN" sz="2000" dirty="0" smtClean="0">
                <a:hlinkClick r:id="rId3"/>
              </a:rPr>
              <a:t>mach.chen@huawei.com</a:t>
            </a:r>
            <a:r>
              <a:rPr lang="en-US" altLang="zh-CN" sz="2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 err="1" smtClean="0"/>
              <a:t>Yongqing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Zhu (</a:t>
            </a:r>
            <a:r>
              <a:rPr lang="en-US" altLang="zh-CN" sz="2000" u="sng" dirty="0" smtClean="0">
                <a:solidFill>
                  <a:srgbClr val="1E72C7"/>
                </a:solidFill>
              </a:rPr>
              <a:t>zhuyq.gd@chinatelecom.cn</a:t>
            </a:r>
            <a:r>
              <a:rPr lang="en-US" altLang="zh-CN" sz="2000" dirty="0" smtClean="0"/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4552393" y="3039338"/>
            <a:ext cx="3074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Arial Unicode MS" pitchFamily="34" charset="-122"/>
                <a:ea typeface="PT Mono"/>
                <a:cs typeface="宋体" pitchFamily="2" charset="-122"/>
              </a:rPr>
              <a:t>draft-geng-dp-sol-srv6-01</a:t>
            </a:r>
            <a:endParaRPr lang="en-US" altLang="zh-CN" sz="2000" dirty="0">
              <a:solidFill>
                <a:srgbClr val="000000"/>
              </a:solidFill>
              <a:latin typeface="Arial Unicode MS" pitchFamily="34" charset="-122"/>
              <a:ea typeface="PT Mono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963" y="148368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SRv6 Data Plane Solution Option2-Encapsulation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10" name="左大括号 9"/>
          <p:cNvSpPr/>
          <p:nvPr/>
        </p:nvSpPr>
        <p:spPr bwMode="auto">
          <a:xfrm>
            <a:off x="1379529" y="2059186"/>
            <a:ext cx="116322" cy="410445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5259" y="1486020"/>
            <a:ext cx="109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Flow Identification(20bits) and Sequence Number(28bits) are carried as arguments in the SID for Relay Node   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 bwMode="auto">
          <a:xfrm>
            <a:off x="49285" y="4188537"/>
            <a:ext cx="1250945" cy="26463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9287" y="3923898"/>
            <a:ext cx="1250945" cy="2646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288" y="3658753"/>
            <a:ext cx="1250945" cy="264639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49286" y="4444028"/>
            <a:ext cx="1250945" cy="26463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Payload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47" y="2019384"/>
            <a:ext cx="5146963" cy="42111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806906" y="2157515"/>
            <a:ext cx="42413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Location &amp; Function</a:t>
            </a:r>
            <a:r>
              <a:rPr lang="en-US" altLang="zh-CN" sz="1600" dirty="0"/>
              <a:t>: the 80 most significant bits that are used </a:t>
            </a:r>
            <a:r>
              <a:rPr lang="en-US" altLang="zh-CN" sz="1600" dirty="0" smtClean="0"/>
              <a:t>for routing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Flow Identification</a:t>
            </a:r>
            <a:r>
              <a:rPr lang="en-US" altLang="zh-CN" sz="1600" dirty="0"/>
              <a:t>: 20 bits, which is used for DetNet </a:t>
            </a:r>
            <a:r>
              <a:rPr lang="en-US" altLang="zh-CN" sz="1600" dirty="0" smtClean="0"/>
              <a:t>flow identification </a:t>
            </a:r>
            <a:r>
              <a:rPr lang="en-US" altLang="zh-CN" sz="1600" dirty="0"/>
              <a:t>in the DetNet relay node;</a:t>
            </a:r>
            <a:endParaRPr lang="en-US" altLang="zh-CN" sz="16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Sequence Number</a:t>
            </a:r>
            <a:r>
              <a:rPr lang="en-US" altLang="zh-CN" sz="1600" dirty="0"/>
              <a:t>: 28 bits, which are used for dis crime packets </a:t>
            </a:r>
            <a:r>
              <a:rPr lang="en-US" altLang="zh-CN" sz="1600" dirty="0" smtClean="0"/>
              <a:t>in the </a:t>
            </a:r>
            <a:r>
              <a:rPr lang="en-US" altLang="zh-CN" sz="1600" dirty="0"/>
              <a:t>same DetNet flow;</a:t>
            </a:r>
            <a:endParaRPr lang="en-US" altLang="zh-CN" sz="1600" dirty="0" smtClean="0"/>
          </a:p>
        </p:txBody>
      </p:sp>
      <p:sp>
        <p:nvSpPr>
          <p:cNvPr id="8" name="矩形 7"/>
          <p:cNvSpPr/>
          <p:nvPr/>
        </p:nvSpPr>
        <p:spPr>
          <a:xfrm>
            <a:off x="1724366" y="3198208"/>
            <a:ext cx="4727275" cy="11710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06164" y="3619812"/>
            <a:ext cx="140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SID for Relay Node  </a:t>
            </a:r>
            <a:endParaRPr lang="zh-CN" altLang="en-US" sz="12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538823" y="3198208"/>
            <a:ext cx="183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530197" y="4358465"/>
            <a:ext cx="191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6633713" y="3923392"/>
            <a:ext cx="0" cy="43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625087" y="3198208"/>
            <a:ext cx="0" cy="460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6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4963" y="148368"/>
            <a:ext cx="11538336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SRv6 Data Plane Solution Option3-Encapsulation</a:t>
            </a:r>
            <a:endParaRPr lang="zh-CN" altLang="en-US" sz="4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314359" y="4443741"/>
            <a:ext cx="1250945" cy="26463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16313" y="4179102"/>
            <a:ext cx="1250945" cy="2646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16314" y="3913957"/>
            <a:ext cx="1250945" cy="264639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16312" y="4699232"/>
            <a:ext cx="1250945" cy="26463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Payload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5" name="左大括号 34"/>
          <p:cNvSpPr/>
          <p:nvPr/>
        </p:nvSpPr>
        <p:spPr bwMode="auto">
          <a:xfrm>
            <a:off x="1663114" y="2083550"/>
            <a:ext cx="195620" cy="4551661"/>
          </a:xfrm>
          <a:prstGeom prst="leftBrac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9096" y="1449735"/>
            <a:ext cx="109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Flow Identification and Sequence Number are carried as in DetNet SID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78" y="2019790"/>
            <a:ext cx="4641206" cy="4432769"/>
          </a:xfrm>
          <a:prstGeom prst="rect">
            <a:avLst/>
          </a:prstGeom>
        </p:spPr>
      </p:pic>
      <p:cxnSp>
        <p:nvCxnSpPr>
          <p:cNvPr id="43" name="直接连接符 42"/>
          <p:cNvCxnSpPr/>
          <p:nvPr/>
        </p:nvCxnSpPr>
        <p:spPr>
          <a:xfrm>
            <a:off x="6539667" y="3179763"/>
            <a:ext cx="183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28027" y="3953511"/>
            <a:ext cx="191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6623984" y="3688365"/>
            <a:ext cx="0" cy="26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625931" y="3179763"/>
            <a:ext cx="0" cy="26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528027" y="3407759"/>
            <a:ext cx="177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SID for Relay Node  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539667" y="5106429"/>
            <a:ext cx="183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528027" y="5880177"/>
            <a:ext cx="191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6623984" y="5615031"/>
            <a:ext cx="0" cy="26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6625931" y="5106429"/>
            <a:ext cx="0" cy="26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528026" y="5348167"/>
            <a:ext cx="177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SID for DetNet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607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25" y="1664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DetNet SRv6 Data Plane Solution Example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>
            <a:off x="3778953" y="3645024"/>
            <a:ext cx="192031" cy="1440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8001106" y="3573016"/>
            <a:ext cx="192031" cy="1440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659585" y="3645024"/>
            <a:ext cx="192031" cy="1440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0244906" y="3571702"/>
            <a:ext cx="192031" cy="14401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9" name="直接连接符 8"/>
          <p:cNvCxnSpPr>
            <a:stCxn id="7" idx="6"/>
            <a:endCxn id="5" idx="2"/>
          </p:cNvCxnSpPr>
          <p:nvPr/>
        </p:nvCxnSpPr>
        <p:spPr bwMode="auto">
          <a:xfrm>
            <a:off x="1851616" y="3717032"/>
            <a:ext cx="1927337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7"/>
            <a:endCxn id="38" idx="2"/>
          </p:cNvCxnSpPr>
          <p:nvPr/>
        </p:nvCxnSpPr>
        <p:spPr bwMode="auto">
          <a:xfrm flipV="1">
            <a:off x="3942862" y="3249874"/>
            <a:ext cx="1938293" cy="416241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8" idx="6"/>
            <a:endCxn id="6" idx="1"/>
          </p:cNvCxnSpPr>
          <p:nvPr/>
        </p:nvCxnSpPr>
        <p:spPr bwMode="auto">
          <a:xfrm>
            <a:off x="5977171" y="3249874"/>
            <a:ext cx="2052057" cy="344233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5" idx="5"/>
            <a:endCxn id="41" idx="2"/>
          </p:cNvCxnSpPr>
          <p:nvPr/>
        </p:nvCxnSpPr>
        <p:spPr bwMode="auto">
          <a:xfrm>
            <a:off x="3942862" y="3767949"/>
            <a:ext cx="1961457" cy="360386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1" idx="6"/>
            <a:endCxn id="6" idx="3"/>
          </p:cNvCxnSpPr>
          <p:nvPr/>
        </p:nvCxnSpPr>
        <p:spPr bwMode="auto">
          <a:xfrm flipV="1">
            <a:off x="6000335" y="3695941"/>
            <a:ext cx="2028893" cy="43239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6"/>
            <a:endCxn id="8" idx="2"/>
          </p:cNvCxnSpPr>
          <p:nvPr/>
        </p:nvCxnSpPr>
        <p:spPr bwMode="auto">
          <a:xfrm flipV="1">
            <a:off x="8193137" y="3643710"/>
            <a:ext cx="2051769" cy="1314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30" idx="3"/>
            <a:endCxn id="7" idx="2"/>
          </p:cNvCxnSpPr>
          <p:nvPr/>
        </p:nvCxnSpPr>
        <p:spPr bwMode="auto">
          <a:xfrm>
            <a:off x="516651" y="3717032"/>
            <a:ext cx="1142934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 bwMode="auto">
          <a:xfrm>
            <a:off x="10436937" y="3635159"/>
            <a:ext cx="564161" cy="0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628556" y="3805727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In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737329" y="3732850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R1</a:t>
            </a:r>
            <a:endParaRPr lang="zh-CN" altLang="en-US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925135" y="3706297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R2</a:t>
            </a:r>
            <a:endParaRPr lang="zh-CN" altLang="en-US" sz="1600" dirty="0"/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690602" y="1246791"/>
            <a:ext cx="0" cy="414046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>
            <a:off x="10364554" y="1071352"/>
            <a:ext cx="0" cy="419137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1690602" y="1667396"/>
            <a:ext cx="8660638" cy="0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364925" y="1510462"/>
            <a:ext cx="68398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SRv6</a:t>
            </a:r>
            <a:endParaRPr lang="zh-CN" altLang="en-US" sz="1600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0436937" y="2389448"/>
            <a:ext cx="1712846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H="1">
            <a:off x="105771" y="2477077"/>
            <a:ext cx="1584831" cy="0"/>
          </a:xfrm>
          <a:prstGeom prst="straightConnector1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046726" y="2218849"/>
            <a:ext cx="57406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IPv6</a:t>
            </a:r>
            <a:endParaRPr lang="zh-CN" altLang="en-US" sz="1500" dirty="0"/>
          </a:p>
        </p:txBody>
      </p:sp>
      <p:sp>
        <p:nvSpPr>
          <p:cNvPr id="29" name="文本框 28"/>
          <p:cNvSpPr txBox="1"/>
          <p:nvPr/>
        </p:nvSpPr>
        <p:spPr>
          <a:xfrm>
            <a:off x="582767" y="2297521"/>
            <a:ext cx="55513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IPv6</a:t>
            </a:r>
            <a:endParaRPr lang="zh-CN" altLang="en-US" sz="1500" dirty="0"/>
          </a:p>
        </p:txBody>
      </p:sp>
      <p:sp>
        <p:nvSpPr>
          <p:cNvPr id="30" name="圆角矩形 29"/>
          <p:cNvSpPr/>
          <p:nvPr/>
        </p:nvSpPr>
        <p:spPr bwMode="auto">
          <a:xfrm>
            <a:off x="228604" y="3594107"/>
            <a:ext cx="288047" cy="24585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11002692" y="3485454"/>
            <a:ext cx="288047" cy="23644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-115989" y="3848698"/>
            <a:ext cx="1074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End Station 1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623977" y="3747237"/>
            <a:ext cx="119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End </a:t>
            </a:r>
          </a:p>
          <a:p>
            <a:pPr algn="ctr"/>
            <a:r>
              <a:rPr lang="en-US" altLang="zh-CN" sz="1600" dirty="0" smtClean="0"/>
              <a:t>Station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38" name="椭圆 37"/>
          <p:cNvSpPr/>
          <p:nvPr/>
        </p:nvSpPr>
        <p:spPr bwMode="auto">
          <a:xfrm>
            <a:off x="5881155" y="3213870"/>
            <a:ext cx="96016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56402" y="3296547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T2</a:t>
            </a:r>
            <a:endParaRPr lang="zh-CN" altLang="en-US" sz="1600" dirty="0"/>
          </a:p>
        </p:txBody>
      </p:sp>
      <p:sp>
        <p:nvSpPr>
          <p:cNvPr id="41" name="椭圆 40"/>
          <p:cNvSpPr/>
          <p:nvPr/>
        </p:nvSpPr>
        <p:spPr bwMode="auto">
          <a:xfrm>
            <a:off x="5904319" y="4092331"/>
            <a:ext cx="96016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750224" y="3795989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T3</a:t>
            </a:r>
            <a:endParaRPr lang="zh-CN" altLang="en-US" sz="1600" dirty="0"/>
          </a:p>
        </p:txBody>
      </p:sp>
      <p:sp>
        <p:nvSpPr>
          <p:cNvPr id="50" name="椭圆 49"/>
          <p:cNvSpPr/>
          <p:nvPr/>
        </p:nvSpPr>
        <p:spPr bwMode="auto">
          <a:xfrm>
            <a:off x="2897982" y="3707629"/>
            <a:ext cx="96016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728013" y="3373777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T1</a:t>
            </a:r>
            <a:endParaRPr lang="zh-CN" altLang="en-US" sz="1600" dirty="0"/>
          </a:p>
        </p:txBody>
      </p:sp>
      <p:sp>
        <p:nvSpPr>
          <p:cNvPr id="72" name="椭圆 71"/>
          <p:cNvSpPr/>
          <p:nvPr/>
        </p:nvSpPr>
        <p:spPr bwMode="auto">
          <a:xfrm>
            <a:off x="9170950" y="3603678"/>
            <a:ext cx="96016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933215" y="3354624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T4</a:t>
            </a:r>
            <a:endParaRPr lang="zh-CN" altLang="en-US" sz="16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10105132" y="3734117"/>
            <a:ext cx="629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Eg</a:t>
            </a:r>
            <a:endParaRPr lang="zh-CN" altLang="en-US" sz="1600" dirty="0"/>
          </a:p>
        </p:txBody>
      </p:sp>
      <p:grpSp>
        <p:nvGrpSpPr>
          <p:cNvPr id="122" name="组合 121"/>
          <p:cNvGrpSpPr/>
          <p:nvPr/>
        </p:nvGrpSpPr>
        <p:grpSpPr>
          <a:xfrm>
            <a:off x="-64366" y="2161972"/>
            <a:ext cx="11657776" cy="4081307"/>
            <a:chOff x="-64366" y="2161972"/>
            <a:chExt cx="11657776" cy="4081307"/>
          </a:xfrm>
        </p:grpSpPr>
        <p:sp>
          <p:nvSpPr>
            <p:cNvPr id="34" name="文本框 33"/>
            <p:cNvSpPr txBox="1"/>
            <p:nvPr/>
          </p:nvSpPr>
          <p:spPr>
            <a:xfrm>
              <a:off x="1584354" y="4138047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(In,T1)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565794" y="4462680"/>
              <a:ext cx="13321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(R1,T1;SL=2)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68288" y="4786341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338833" y="2459104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(In,R1)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365200" y="3078604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3583837" y="4019961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567770" y="4332012"/>
              <a:ext cx="1458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(R2,T2;SL=2)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567771" y="4668255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0606666" y="4357167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-64366" y="4433473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340309" y="2779396"/>
              <a:ext cx="1323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(R1,T1;SL=1)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7628812" y="2518398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(R2,T4)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628812" y="2813902"/>
              <a:ext cx="144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(Eg,T4;SL=2)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7646488" y="3108894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583837" y="5256431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(R1,T3)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567770" y="5568482"/>
              <a:ext cx="1458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(R2,T3;SL=2)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3567771" y="5904725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490949" y="2161972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474882" y="2474023"/>
              <a:ext cx="1458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(R2,T2;SL=1)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474883" y="2810266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540067" y="4229782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(R1,T3)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524000" y="4541833"/>
              <a:ext cx="1458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(R2,T3;SL=1)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524001" y="4878076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8676471" y="3782271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(R2,Eg)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8676471" y="4077775"/>
              <a:ext cx="144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(Eg,T4;SL=1)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8694147" y="4372767"/>
              <a:ext cx="9867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rgbClr val="C00000"/>
                  </a:solidFill>
                </a:rPr>
                <a:t>(ES1,ES2)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3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256" y="771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DetNet Overview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239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Key </a:t>
            </a:r>
            <a:r>
              <a:rPr lang="en-US" altLang="zh-CN" sz="2000" dirty="0" smtClean="0"/>
              <a:t>Features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DetNet provides </a:t>
            </a:r>
            <a:r>
              <a:rPr lang="en-US" altLang="zh-CN" sz="1600" dirty="0"/>
              <a:t>a capability to carry </a:t>
            </a:r>
            <a:r>
              <a:rPr lang="en-US" altLang="zh-CN" sz="1600" dirty="0" smtClean="0"/>
              <a:t>specified unicast </a:t>
            </a:r>
            <a:r>
              <a:rPr lang="en-US" altLang="zh-CN" sz="1600" dirty="0"/>
              <a:t>or multicast data flows for real-time applications </a:t>
            </a:r>
            <a:r>
              <a:rPr lang="en-US" altLang="zh-CN" sz="1600" dirty="0" smtClean="0"/>
              <a:t>with </a:t>
            </a:r>
            <a:r>
              <a:rPr lang="en-US" altLang="zh-CN" sz="1600" dirty="0" smtClean="0">
                <a:solidFill>
                  <a:srgbClr val="FF0000"/>
                </a:solidFill>
              </a:rPr>
              <a:t>extremely </a:t>
            </a:r>
            <a:r>
              <a:rPr lang="en-US" altLang="zh-CN" sz="1600" dirty="0">
                <a:solidFill>
                  <a:srgbClr val="FF0000"/>
                </a:solidFill>
              </a:rPr>
              <a:t>low data loss rates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FF0000"/>
                </a:solidFill>
              </a:rPr>
              <a:t>bounded latency </a:t>
            </a:r>
            <a:r>
              <a:rPr lang="en-US" altLang="zh-CN" sz="1600" dirty="0"/>
              <a:t>within a </a:t>
            </a:r>
            <a:r>
              <a:rPr lang="en-US" altLang="zh-CN" sz="1600" dirty="0" smtClean="0"/>
              <a:t>network domain</a:t>
            </a:r>
            <a:r>
              <a:rPr lang="en-US" altLang="zh-CN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Key </a:t>
            </a:r>
            <a:r>
              <a:rPr lang="en-US" altLang="zh-CN" sz="2000" dirty="0" smtClean="0"/>
              <a:t>Technologies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Resource Allocation / Service Protection / Explicit Route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80" y="3476446"/>
            <a:ext cx="7370296" cy="32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76" y="2079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DetNet SRv6 Data </a:t>
            </a:r>
            <a:r>
              <a:rPr lang="en-US" altLang="zh-CN" sz="4000" dirty="0" smtClean="0"/>
              <a:t>Plane Requirement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1135380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 A </a:t>
            </a:r>
            <a:r>
              <a:rPr lang="en-US" altLang="zh-CN" dirty="0"/>
              <a:t>method of identifying the SRv6 payload type</a:t>
            </a:r>
            <a:r>
              <a:rPr lang="en-US" altLang="zh-CN" dirty="0" smtClean="0"/>
              <a:t>; (e.g., DSCP)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 A </a:t>
            </a:r>
            <a:r>
              <a:rPr lang="en-US" altLang="zh-CN" dirty="0"/>
              <a:t>suitable explicit route to deliver the DetNet flow ; (e.g</a:t>
            </a:r>
            <a:r>
              <a:rPr lang="en-US" altLang="zh-CN" dirty="0" smtClean="0"/>
              <a:t>., Segment List in SRH)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 A </a:t>
            </a:r>
            <a:r>
              <a:rPr lang="en-US" altLang="zh-CN" dirty="0">
                <a:solidFill>
                  <a:srgbClr val="FF0000"/>
                </a:solidFill>
              </a:rPr>
              <a:t>method of indicating packet processing, such as PREOF</a:t>
            </a:r>
            <a:r>
              <a:rPr lang="en-US" altLang="zh-CN" dirty="0" smtClean="0">
                <a:solidFill>
                  <a:srgbClr val="FF0000"/>
                </a:solidFill>
              </a:rPr>
              <a:t>; (detailed in next slides)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A </a:t>
            </a:r>
            <a:r>
              <a:rPr lang="en-US" altLang="zh-CN" dirty="0">
                <a:solidFill>
                  <a:srgbClr val="FF0000"/>
                </a:solidFill>
              </a:rPr>
              <a:t>method of identifying the DetNet flow; (detailed in next slides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A </a:t>
            </a:r>
            <a:r>
              <a:rPr lang="en-US" altLang="zh-CN" dirty="0">
                <a:solidFill>
                  <a:srgbClr val="FF0000"/>
                </a:solidFill>
              </a:rPr>
              <a:t>method of carrying DetNet sequence number; (detailed in next slides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/>
              <a:t> A </a:t>
            </a:r>
            <a:r>
              <a:rPr lang="en-US" altLang="zh-CN" dirty="0"/>
              <a:t>method of carrying queuing and forwarding indication to </a:t>
            </a:r>
            <a:r>
              <a:rPr lang="en-US" altLang="zh-CN" dirty="0" smtClean="0"/>
              <a:t>do </a:t>
            </a:r>
            <a:r>
              <a:rPr lang="en-US" altLang="zh-CN" dirty="0"/>
              <a:t>congestion protection; </a:t>
            </a:r>
            <a:r>
              <a:rPr lang="en-US" altLang="zh-CN" dirty="0" smtClean="0"/>
              <a:t>(not covered in the current version)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11557"/>
            <a:ext cx="6425242" cy="4351338"/>
          </a:xfrm>
        </p:spPr>
        <p:txBody>
          <a:bodyPr>
            <a:normAutofit/>
          </a:bodyPr>
          <a:lstStyle/>
          <a:p>
            <a:endParaRPr lang="en-US" altLang="zh-CN" sz="2000" kern="0" dirty="0" smtClean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Flow Identification(20bits) and Sequence Number(28bits</a:t>
            </a:r>
            <a:r>
              <a:rPr lang="en-US" altLang="zh-CN" sz="2000" dirty="0" smtClean="0"/>
              <a:t>) are carried in: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Option1:  </a:t>
            </a:r>
            <a:r>
              <a:rPr lang="en-US" altLang="zh-CN" sz="2000" dirty="0">
                <a:solidFill>
                  <a:srgbClr val="C00000"/>
                </a:solidFill>
              </a:rPr>
              <a:t>SRH </a:t>
            </a:r>
            <a:r>
              <a:rPr lang="en-US" altLang="zh-CN" sz="2000" dirty="0" smtClean="0">
                <a:solidFill>
                  <a:srgbClr val="C00000"/>
                </a:solidFill>
              </a:rPr>
              <a:t>TLVs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Opiton2 : </a:t>
            </a:r>
            <a:r>
              <a:rPr lang="en-US" altLang="zh-CN" sz="2000" dirty="0" smtClean="0">
                <a:solidFill>
                  <a:srgbClr val="C00000"/>
                </a:solidFill>
              </a:rPr>
              <a:t>arguments </a:t>
            </a:r>
            <a:r>
              <a:rPr lang="en-US" altLang="zh-CN" sz="2000" dirty="0">
                <a:solidFill>
                  <a:srgbClr val="C00000"/>
                </a:solidFill>
              </a:rPr>
              <a:t>in the SID </a:t>
            </a:r>
            <a:r>
              <a:rPr lang="en-US" altLang="zh-CN" sz="2000" dirty="0"/>
              <a:t>for Relay Node   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b="1" kern="0" dirty="0" smtClean="0">
                <a:solidFill>
                  <a:srgbClr val="000000"/>
                </a:solidFill>
              </a:rPr>
              <a:t>Option3: </a:t>
            </a:r>
            <a:r>
              <a:rPr lang="en-US" altLang="zh-CN" sz="2000" kern="0" dirty="0">
                <a:solidFill>
                  <a:srgbClr val="C00000"/>
                </a:solidFill>
              </a:rPr>
              <a:t>DetNet </a:t>
            </a:r>
            <a:r>
              <a:rPr lang="en-US" altLang="zh-CN" sz="2000" kern="0" dirty="0" smtClean="0">
                <a:solidFill>
                  <a:srgbClr val="C00000"/>
                </a:solidFill>
              </a:rPr>
              <a:t>SID </a:t>
            </a:r>
            <a:r>
              <a:rPr lang="en-US" altLang="zh-CN" sz="2000" kern="0" dirty="0" smtClean="0"/>
              <a:t>in segment list</a:t>
            </a:r>
            <a:endParaRPr lang="en-US" altLang="zh-CN" sz="2000" kern="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DetNet SRv6 Data Plane </a:t>
            </a:r>
            <a:r>
              <a:rPr lang="en-US" altLang="zh-CN" sz="4000" dirty="0" smtClean="0"/>
              <a:t>Solution </a:t>
            </a:r>
            <a:endParaRPr lang="zh-CN" altLang="en-US" sz="4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22" y="1421496"/>
            <a:ext cx="5162778" cy="468879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375585" y="5460521"/>
            <a:ext cx="231475" cy="2242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70552" y="5376310"/>
            <a:ext cx="13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375585" y="2821331"/>
            <a:ext cx="231475" cy="2242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70552" y="2737120"/>
            <a:ext cx="13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8329" y="4743139"/>
            <a:ext cx="231475" cy="22428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53296" y="4658928"/>
            <a:ext cx="13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3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377" y="1317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SRv6 Based PREOF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90" name="椭圆 89"/>
          <p:cNvSpPr/>
          <p:nvPr/>
        </p:nvSpPr>
        <p:spPr bwMode="auto">
          <a:xfrm>
            <a:off x="3854561" y="3566744"/>
            <a:ext cx="243368" cy="123598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8214826" y="3566744"/>
            <a:ext cx="243368" cy="123598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2036350" y="3566744"/>
            <a:ext cx="243368" cy="123598"/>
          </a:xfrm>
          <a:prstGeom prst="ellipse">
            <a:avLst/>
          </a:prstGeom>
          <a:solidFill>
            <a:srgbClr val="0070C0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3" name="椭圆 92"/>
          <p:cNvSpPr/>
          <p:nvPr/>
        </p:nvSpPr>
        <p:spPr bwMode="auto">
          <a:xfrm>
            <a:off x="9846086" y="3557341"/>
            <a:ext cx="243368" cy="123598"/>
          </a:xfrm>
          <a:prstGeom prst="ellipse">
            <a:avLst/>
          </a:prstGeom>
          <a:solidFill>
            <a:srgbClr val="3883CE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4" name="直接连接符 93"/>
          <p:cNvCxnSpPr>
            <a:stCxn id="92" idx="6"/>
            <a:endCxn id="90" idx="2"/>
          </p:cNvCxnSpPr>
          <p:nvPr/>
        </p:nvCxnSpPr>
        <p:spPr bwMode="auto">
          <a:xfrm>
            <a:off x="2279718" y="3628543"/>
            <a:ext cx="1574843" cy="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接连接符 94"/>
          <p:cNvCxnSpPr>
            <a:stCxn id="90" idx="7"/>
            <a:endCxn id="119" idx="2"/>
          </p:cNvCxnSpPr>
          <p:nvPr/>
        </p:nvCxnSpPr>
        <p:spPr bwMode="auto">
          <a:xfrm flipV="1">
            <a:off x="4062289" y="3118439"/>
            <a:ext cx="1920586" cy="4664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连接符 95"/>
          <p:cNvCxnSpPr>
            <a:stCxn id="119" idx="1"/>
            <a:endCxn id="91" idx="1"/>
          </p:cNvCxnSpPr>
          <p:nvPr/>
        </p:nvCxnSpPr>
        <p:spPr bwMode="auto">
          <a:xfrm>
            <a:off x="6000695" y="3096589"/>
            <a:ext cx="2249771" cy="48825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/>
          <p:cNvCxnSpPr>
            <a:stCxn id="90" idx="4"/>
            <a:endCxn id="121" idx="2"/>
          </p:cNvCxnSpPr>
          <p:nvPr/>
        </p:nvCxnSpPr>
        <p:spPr bwMode="auto">
          <a:xfrm>
            <a:off x="3976245" y="3690342"/>
            <a:ext cx="1819473" cy="6449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>
            <a:stCxn id="91" idx="6"/>
            <a:endCxn id="93" idx="2"/>
          </p:cNvCxnSpPr>
          <p:nvPr/>
        </p:nvCxnSpPr>
        <p:spPr bwMode="auto">
          <a:xfrm flipV="1">
            <a:off x="8458194" y="3619140"/>
            <a:ext cx="1387892" cy="9403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>
            <a:stCxn id="114" idx="3"/>
            <a:endCxn id="92" idx="2"/>
          </p:cNvCxnSpPr>
          <p:nvPr/>
        </p:nvCxnSpPr>
        <p:spPr bwMode="auto">
          <a:xfrm>
            <a:off x="669264" y="3621324"/>
            <a:ext cx="1367086" cy="7219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/>
          <p:cNvCxnSpPr>
            <a:endCxn id="115" idx="1"/>
          </p:cNvCxnSpPr>
          <p:nvPr/>
        </p:nvCxnSpPr>
        <p:spPr bwMode="auto">
          <a:xfrm flipV="1">
            <a:off x="10089454" y="3625288"/>
            <a:ext cx="1533120" cy="1676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本框 102"/>
          <p:cNvSpPr txBox="1"/>
          <p:nvPr/>
        </p:nvSpPr>
        <p:spPr>
          <a:xfrm>
            <a:off x="1720331" y="3780812"/>
            <a:ext cx="11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Ingress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456058" y="3694225"/>
            <a:ext cx="1376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Relay Node 1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[Replication]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9683527" y="3729628"/>
            <a:ext cx="74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Egress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06" name="直接连接符 105"/>
          <p:cNvCxnSpPr/>
          <p:nvPr/>
        </p:nvCxnSpPr>
        <p:spPr bwMode="auto">
          <a:xfrm>
            <a:off x="2145832" y="1665760"/>
            <a:ext cx="0" cy="1858066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直接连接符 106"/>
          <p:cNvCxnSpPr>
            <a:endCxn id="93" idx="0"/>
          </p:cNvCxnSpPr>
          <p:nvPr/>
        </p:nvCxnSpPr>
        <p:spPr bwMode="auto">
          <a:xfrm>
            <a:off x="9942102" y="1694536"/>
            <a:ext cx="25668" cy="1862805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/>
          <p:cNvCxnSpPr/>
          <p:nvPr/>
        </p:nvCxnSpPr>
        <p:spPr bwMode="auto">
          <a:xfrm>
            <a:off x="2161325" y="1840156"/>
            <a:ext cx="7780777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文本框 108"/>
          <p:cNvSpPr txBox="1"/>
          <p:nvPr/>
        </p:nvSpPr>
        <p:spPr>
          <a:xfrm>
            <a:off x="5815877" y="1670522"/>
            <a:ext cx="866841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SRv6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>
            <a:off x="9942102" y="2311168"/>
            <a:ext cx="1638271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直接箭头连接符 110"/>
          <p:cNvCxnSpPr/>
          <p:nvPr/>
        </p:nvCxnSpPr>
        <p:spPr bwMode="auto">
          <a:xfrm flipH="1">
            <a:off x="127242" y="2342919"/>
            <a:ext cx="2018590" cy="0"/>
          </a:xfrm>
          <a:prstGeom prst="straightConnector1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文本框 111"/>
          <p:cNvSpPr txBox="1"/>
          <p:nvPr/>
        </p:nvSpPr>
        <p:spPr>
          <a:xfrm>
            <a:off x="10345955" y="2149331"/>
            <a:ext cx="727534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IPv6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805144" y="2211672"/>
            <a:ext cx="703548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IPv6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04212" y="3515827"/>
            <a:ext cx="365052" cy="21099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11622574" y="3523826"/>
            <a:ext cx="365052" cy="202924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98699" y="3822208"/>
            <a:ext cx="85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 Station 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1409367" y="3747572"/>
            <a:ext cx="921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End Station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2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9" name="椭圆 118"/>
          <p:cNvSpPr/>
          <p:nvPr/>
        </p:nvSpPr>
        <p:spPr bwMode="auto">
          <a:xfrm>
            <a:off x="5982875" y="3087539"/>
            <a:ext cx="121685" cy="617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5795718" y="4304400"/>
            <a:ext cx="121685" cy="61799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114843" y="3696805"/>
            <a:ext cx="133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Relay Node 2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[Elimination]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352831" y="3255884"/>
            <a:ext cx="1440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Transit Node 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310495" y="3853877"/>
            <a:ext cx="143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Transit Node </a:t>
            </a:r>
            <a:r>
              <a:rPr lang="en-US" altLang="zh-CN" sz="1400" kern="0" noProof="0" dirty="0">
                <a:solidFill>
                  <a:srgbClr val="000000"/>
                </a:solidFill>
              </a:rPr>
              <a:t>2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13103" y="4428357"/>
            <a:ext cx="1406098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495644" y="3067761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94176" y="2807696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 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494177" y="2542551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2663374" y="2895574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2663374" y="2628230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1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5424482" y="2637650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5423014" y="2377585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 2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5423015" y="2112440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2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5258676" y="5551330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5257208" y="5291265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 3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257209" y="5026120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3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7337001" y="5076827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7335533" y="4816762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 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7335534" y="4551617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9137062" y="4790149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9135594" y="4530084"/>
            <a:ext cx="1585367" cy="29541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 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9135595" y="4264939"/>
            <a:ext cx="1585367" cy="295417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 4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10761237" y="4506005"/>
            <a:ext cx="1430763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2663374" y="3170702"/>
            <a:ext cx="1585367" cy="2954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cxnSp>
        <p:nvCxnSpPr>
          <p:cNvPr id="11" name="直接连接符 10"/>
          <p:cNvCxnSpPr>
            <a:stCxn id="121" idx="6"/>
            <a:endCxn id="91" idx="3"/>
          </p:cNvCxnSpPr>
          <p:nvPr/>
        </p:nvCxnSpPr>
        <p:spPr>
          <a:xfrm flipV="1">
            <a:off x="5917403" y="3672241"/>
            <a:ext cx="2333063" cy="663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422913" y="2895574"/>
            <a:ext cx="834295" cy="27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4422913" y="4366199"/>
            <a:ext cx="790375" cy="36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sz="6600" dirty="0"/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zh-CN" sz="5400" dirty="0">
                <a:latin typeface="+mj-lt"/>
                <a:ea typeface="+mj-ea"/>
                <a:cs typeface="+mj-cs"/>
              </a:rPr>
              <a:t>Thanks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3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4963" y="148368"/>
            <a:ext cx="11538336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SRv6 Data Plane Solution Option1-Encapsulation</a:t>
            </a:r>
            <a:endParaRPr lang="zh-CN" altLang="en-US" sz="4000" dirty="0"/>
          </a:p>
        </p:txBody>
      </p:sp>
      <p:sp>
        <p:nvSpPr>
          <p:cNvPr id="12" name="左大括号 11"/>
          <p:cNvSpPr/>
          <p:nvPr/>
        </p:nvSpPr>
        <p:spPr bwMode="auto">
          <a:xfrm>
            <a:off x="1459437" y="1746653"/>
            <a:ext cx="222714" cy="431639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016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07751" y="4044336"/>
            <a:ext cx="1250945" cy="264639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09705" y="3789351"/>
            <a:ext cx="1250945" cy="26463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SRH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109706" y="3524206"/>
            <a:ext cx="1250945" cy="264639"/>
          </a:xfrm>
          <a:prstGeom prst="rect">
            <a:avLst/>
          </a:prstGeom>
          <a:solidFill>
            <a:srgbClr val="99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IPv6 Header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09704" y="4309481"/>
            <a:ext cx="1250945" cy="26463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9200" tIns="39600" rIns="79200" bIns="396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8016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utigerNext LT Regular" pitchFamily="34" charset="0"/>
                <a:ea typeface="ＭＳ Ｐゴシック" pitchFamily="34" charset="-128"/>
              </a:rPr>
              <a:t>Payload</a:t>
            </a: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Next LT Regular" pitchFamily="34" charset="0"/>
              <a:ea typeface="ＭＳ Ｐゴシック" pitchFamily="34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98" y="1704070"/>
            <a:ext cx="5339424" cy="4118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35" y="3928050"/>
            <a:ext cx="4527656" cy="12354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05" y="1598646"/>
            <a:ext cx="4616396" cy="121413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756491" y="5150452"/>
            <a:ext cx="5068437" cy="5283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59981" y="3229199"/>
            <a:ext cx="140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SID for Relay Node  </a:t>
            </a:r>
            <a:endParaRPr lang="zh-CN" altLang="en-US" sz="12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6872931" y="2964102"/>
            <a:ext cx="1832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846554" y="3869682"/>
            <a:ext cx="1919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941444" y="3594978"/>
            <a:ext cx="0" cy="265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959195" y="2964102"/>
            <a:ext cx="0" cy="265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7526547" y="2738340"/>
            <a:ext cx="45173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Type</a:t>
            </a:r>
            <a:r>
              <a:rPr lang="en-US" altLang="zh-CN" sz="1200" dirty="0"/>
              <a:t>: 8bits, to be assigned by IANA</a:t>
            </a:r>
            <a:r>
              <a:rPr lang="en-US" altLang="zh-CN" sz="1200" dirty="0" smtClean="0"/>
              <a:t>.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Length</a:t>
            </a:r>
            <a:r>
              <a:rPr lang="en-US" altLang="zh-CN" sz="1200" dirty="0"/>
              <a:t>: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RESERVED</a:t>
            </a:r>
            <a:r>
              <a:rPr lang="en-US" altLang="zh-CN" sz="1200" dirty="0"/>
              <a:t>: 28 bits, MUST be 0 on transmission and ignored </a:t>
            </a:r>
            <a:r>
              <a:rPr lang="en-US" altLang="zh-CN" sz="1200" dirty="0" smtClean="0"/>
              <a:t>on receipt</a:t>
            </a:r>
            <a:r>
              <a:rPr lang="en-US" altLang="zh-CN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Flow </a:t>
            </a:r>
            <a:r>
              <a:rPr lang="en-US" altLang="zh-CN" sz="1200" dirty="0"/>
              <a:t>Identification: 20 bits, which is used for identifying </a:t>
            </a:r>
            <a:r>
              <a:rPr lang="en-US" altLang="zh-CN" sz="1200" dirty="0" smtClean="0"/>
              <a:t>DetNet flow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  <p:sp>
        <p:nvSpPr>
          <p:cNvPr id="30" name="矩形 29"/>
          <p:cNvSpPr/>
          <p:nvPr/>
        </p:nvSpPr>
        <p:spPr>
          <a:xfrm>
            <a:off x="7526547" y="5159747"/>
            <a:ext cx="4432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Type: 8 bits, to be assigned by IANA.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Length: 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RESERVED: 20 bits.  MUST be 0 on transmission and ignored on receipt.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Sequence Number: 28 bits, which is used for indicating sequence number of a DetNet flow.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184963" y="1262440"/>
            <a:ext cx="1090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Flow Identification(32bits) and Sequence Number(32bits) are carried as TLVs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2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84963" y="148368"/>
            <a:ext cx="1153833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SRv6 Data Plane Solution </a:t>
            </a:r>
            <a:r>
              <a:rPr lang="en-US" altLang="zh-CN" sz="4000" dirty="0" smtClean="0"/>
              <a:t>Option1-Replication </a:t>
            </a:r>
            <a:r>
              <a:rPr lang="en-US" altLang="zh-CN" sz="4000" dirty="0"/>
              <a:t>Function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445294" y="1189715"/>
            <a:ext cx="10449868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End. </a:t>
            </a:r>
            <a:r>
              <a:rPr lang="en-US" altLang="zh-CN" sz="1600" dirty="0" err="1" smtClean="0"/>
              <a:t>B.Replication</a:t>
            </a:r>
            <a:r>
              <a:rPr lang="en-US" altLang="zh-CN" sz="1600" dirty="0" smtClean="0"/>
              <a:t>: Packet Replication Function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NH=SRH &amp; SL&gt;0 </a:t>
            </a:r>
            <a:r>
              <a:rPr lang="en-US" altLang="zh-CN" sz="1600" dirty="0" smtClean="0"/>
              <a:t>THEN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extract </a:t>
            </a:r>
            <a:r>
              <a:rPr lang="en-US" altLang="zh-CN" sz="1600" dirty="0"/>
              <a:t>the DetNet TLV values from the </a:t>
            </a:r>
            <a:r>
              <a:rPr lang="en-US" altLang="zh-CN" sz="1600" dirty="0" smtClean="0"/>
              <a:t>SRH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create </a:t>
            </a:r>
            <a:r>
              <a:rPr lang="en-US" altLang="zh-CN" sz="1600" dirty="0"/>
              <a:t>two new outer IPv6+SRH headers: IPv6-SRH-1 and </a:t>
            </a:r>
            <a:r>
              <a:rPr lang="en-US" altLang="zh-CN" sz="1600" dirty="0" smtClean="0"/>
              <a:t>IPv6-SRH-2 Insert </a:t>
            </a:r>
            <a:r>
              <a:rPr lang="en-US" altLang="zh-CN" sz="1600" dirty="0"/>
              <a:t>the policy-instructed segment lists in each newly </a:t>
            </a:r>
            <a:r>
              <a:rPr lang="en-US" altLang="zh-CN" sz="1600" dirty="0" smtClean="0"/>
              <a:t>created SRH </a:t>
            </a:r>
            <a:r>
              <a:rPr lang="en-US" altLang="zh-CN" sz="1600" dirty="0"/>
              <a:t>(SRH-1 and SRH-2).  Also, add the extracted DetNet TLVs </a:t>
            </a:r>
            <a:r>
              <a:rPr lang="en-US" altLang="zh-CN" sz="1600" dirty="0" smtClean="0"/>
              <a:t>into SRH-1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SRH-2.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remove </a:t>
            </a:r>
            <a:r>
              <a:rPr lang="en-US" altLang="zh-CN" sz="1600" dirty="0"/>
              <a:t>the incoming outer IPv6+SRH </a:t>
            </a:r>
            <a:r>
              <a:rPr lang="en-US" altLang="zh-CN" sz="1600" dirty="0" smtClean="0"/>
              <a:t>header.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create </a:t>
            </a:r>
            <a:r>
              <a:rPr lang="en-US" altLang="zh-CN" sz="1600" dirty="0"/>
              <a:t>a duplication of the incoming </a:t>
            </a:r>
            <a:r>
              <a:rPr lang="en-US" altLang="zh-CN" sz="1600" dirty="0" smtClean="0"/>
              <a:t>packet.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encapsulate </a:t>
            </a:r>
            <a:r>
              <a:rPr lang="en-US" altLang="zh-CN" sz="1600" dirty="0"/>
              <a:t>the original packet into the first outer </a:t>
            </a:r>
            <a:r>
              <a:rPr lang="en-US" altLang="zh-CN" sz="1600" dirty="0" smtClean="0"/>
              <a:t>IPv6+SRH header</a:t>
            </a:r>
            <a:r>
              <a:rPr lang="en-US" altLang="zh-CN" sz="1600" dirty="0"/>
              <a:t>: (IPv6-SRH-1) (original packet</a:t>
            </a:r>
            <a:r>
              <a:rPr lang="en-US" altLang="zh-CN" sz="16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encapsulate </a:t>
            </a:r>
            <a:r>
              <a:rPr lang="en-US" altLang="zh-CN" sz="1600" dirty="0"/>
              <a:t>the duplicate packet into the second outer </a:t>
            </a:r>
            <a:r>
              <a:rPr lang="en-US" altLang="zh-CN" sz="1600" dirty="0" smtClean="0"/>
              <a:t>IPv6+SRH header</a:t>
            </a:r>
            <a:r>
              <a:rPr lang="en-US" altLang="zh-CN" sz="1600" dirty="0"/>
              <a:t>: (IPv6-SRH-2) (duplicate packet</a:t>
            </a:r>
            <a:r>
              <a:rPr lang="en-US" altLang="zh-CN" sz="1600" dirty="0" smtClean="0"/>
              <a:t>)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set </a:t>
            </a:r>
            <a:r>
              <a:rPr lang="en-US" altLang="zh-CN" sz="1600" dirty="0"/>
              <a:t>the IPv6 SA as the local address of this node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set </a:t>
            </a:r>
            <a:r>
              <a:rPr lang="en-US" altLang="zh-CN" sz="1600" dirty="0"/>
              <a:t>the IPv6 DA of IPv6-SRH-1 to the first segment of the </a:t>
            </a:r>
            <a:r>
              <a:rPr lang="en-US" altLang="zh-CN" sz="1600" dirty="0" smtClean="0"/>
              <a:t>SRv6 Policy </a:t>
            </a:r>
            <a:r>
              <a:rPr lang="en-US" altLang="zh-CN" sz="1600" dirty="0"/>
              <a:t>in of SRH-1 segment list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set </a:t>
            </a:r>
            <a:r>
              <a:rPr lang="en-US" altLang="zh-CN" sz="1600" dirty="0"/>
              <a:t>the IPv6 DA of IPv6-SRH-2 to the first segment of the </a:t>
            </a:r>
            <a:r>
              <a:rPr lang="en-US" altLang="zh-CN" sz="1600" dirty="0" smtClean="0"/>
              <a:t>SRv6 Policy </a:t>
            </a:r>
            <a:r>
              <a:rPr lang="en-US" altLang="zh-CN" sz="1600" dirty="0"/>
              <a:t>in of SRH-2 segment list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ELSE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drop </a:t>
            </a:r>
            <a:r>
              <a:rPr lang="en-US" altLang="zh-CN" sz="1600" dirty="0"/>
              <a:t>the packet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82741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5679" y="1337118"/>
            <a:ext cx="112176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End. B. Elimination: Packet Elimination </a:t>
            </a:r>
            <a:r>
              <a:rPr lang="en-US" altLang="zh-CN" sz="1600" dirty="0"/>
              <a:t>Function </a:t>
            </a:r>
            <a:endParaRPr lang="en-US" altLang="zh-CN" sz="1600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IF </a:t>
            </a:r>
            <a:r>
              <a:rPr lang="en-US" altLang="zh-CN" sz="1600" dirty="0"/>
              <a:t>NH=SRH &amp; SL&gt;0 &amp; "the packet is not a redundant packet" </a:t>
            </a:r>
            <a:r>
              <a:rPr lang="en-US" altLang="zh-CN" sz="1600" dirty="0" smtClean="0"/>
              <a:t>THEN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do </a:t>
            </a:r>
            <a:r>
              <a:rPr lang="en-US" altLang="zh-CN" sz="1600" dirty="0"/>
              <a:t>not decrement SL nor update the IPv6 DA with SRH[SL</a:t>
            </a:r>
            <a:r>
              <a:rPr lang="en-US" altLang="zh-CN" sz="1600" dirty="0" smtClean="0"/>
              <a:t>]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extract </a:t>
            </a:r>
            <a:r>
              <a:rPr lang="en-US" altLang="zh-CN" sz="1600" dirty="0"/>
              <a:t>the value of DetNet TLVs from the SRH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create </a:t>
            </a:r>
            <a:r>
              <a:rPr lang="en-US" altLang="zh-CN" sz="1600" dirty="0"/>
              <a:t>a new outer IPv6+SRH </a:t>
            </a:r>
            <a:r>
              <a:rPr lang="en-US" altLang="zh-CN" sz="1600" dirty="0" smtClean="0"/>
              <a:t>header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insert </a:t>
            </a:r>
            <a:r>
              <a:rPr lang="en-US" altLang="zh-CN" sz="1600" dirty="0"/>
              <a:t>the policy-instructed segment lists in the newly </a:t>
            </a:r>
            <a:r>
              <a:rPr lang="en-US" altLang="zh-CN" sz="1600" dirty="0" smtClean="0"/>
              <a:t>created SRH </a:t>
            </a:r>
            <a:r>
              <a:rPr lang="en-US" altLang="zh-CN" sz="1600" dirty="0"/>
              <a:t>and add the retrieved DetNet TLVs in the newly created </a:t>
            </a:r>
            <a:r>
              <a:rPr lang="en-US" altLang="zh-CN" sz="1600" dirty="0" smtClean="0"/>
              <a:t>SRH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remove </a:t>
            </a:r>
            <a:r>
              <a:rPr lang="en-US" altLang="zh-CN" sz="1600" dirty="0"/>
              <a:t>the incoming outer IPv6+SRH header</a:t>
            </a:r>
            <a:r>
              <a:rPr lang="en-US" altLang="zh-CN" sz="1600" dirty="0" smtClean="0"/>
              <a:t>.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set </a:t>
            </a:r>
            <a:r>
              <a:rPr lang="en-US" altLang="zh-CN" sz="1600" dirty="0"/>
              <a:t>the IPv6 DA to the first segment of the SRv6 Policy in </a:t>
            </a:r>
            <a:r>
              <a:rPr lang="en-US" altLang="zh-CN" sz="1600" dirty="0" smtClean="0"/>
              <a:t>the newly </a:t>
            </a:r>
            <a:r>
              <a:rPr lang="en-US" altLang="zh-CN" sz="1600" dirty="0"/>
              <a:t>created </a:t>
            </a:r>
            <a:r>
              <a:rPr lang="en-US" altLang="zh-CN" sz="1600" dirty="0" smtClean="0"/>
              <a:t>SRH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 smtClean="0"/>
              <a:t>ELSE</a:t>
            </a:r>
            <a:endParaRPr lang="en-US" altLang="zh-C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drop </a:t>
            </a:r>
            <a:r>
              <a:rPr lang="en-US" altLang="zh-CN" sz="1600" dirty="0"/>
              <a:t>the packet</a:t>
            </a:r>
            <a:endParaRPr lang="en-US" altLang="zh-CN" sz="1600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84963" y="148368"/>
            <a:ext cx="11538336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SRv6 Data Plane Solution </a:t>
            </a:r>
            <a:r>
              <a:rPr lang="en-US" altLang="zh-CN" sz="4000" dirty="0" smtClean="0"/>
              <a:t>Option1-Elimination </a:t>
            </a:r>
            <a:r>
              <a:rPr lang="en-US" altLang="zh-CN" sz="4000" dirty="0" smtClean="0"/>
              <a:t>Function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162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61544</TotalTime>
  <Words>912</Words>
  <Application>Microsoft Office PowerPoint</Application>
  <PresentationFormat>宽屏</PresentationFormat>
  <Paragraphs>180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 Unicode MS</vt:lpstr>
      <vt:lpstr>FrutigerNext LT Regular</vt:lpstr>
      <vt:lpstr>ＭＳ Ｐゴシック</vt:lpstr>
      <vt:lpstr>PT Mono</vt:lpstr>
      <vt:lpstr>宋体</vt:lpstr>
      <vt:lpstr>Arial</vt:lpstr>
      <vt:lpstr>Calibri</vt:lpstr>
      <vt:lpstr>Calibri Light</vt:lpstr>
      <vt:lpstr>Wingdings</vt:lpstr>
      <vt:lpstr>Office 主题</vt:lpstr>
      <vt:lpstr>DetNet SRv6 Data Plane Encapsulation</vt:lpstr>
      <vt:lpstr>DetNet Overview</vt:lpstr>
      <vt:lpstr>DetNet SRv6 Data Plane Requirement</vt:lpstr>
      <vt:lpstr>DetNet SRv6 Data Plane Solution </vt:lpstr>
      <vt:lpstr>SRv6 Based PREOF</vt:lpstr>
      <vt:lpstr>PowerPoint 演示文稿</vt:lpstr>
      <vt:lpstr>SRv6 Data Plane Solution Option1-Encapsulation</vt:lpstr>
      <vt:lpstr>SRv6 Data Plane Solution Option1-Replication Function</vt:lpstr>
      <vt:lpstr>SRv6 Data Plane Solution Option1-Elimination Function</vt:lpstr>
      <vt:lpstr>SRv6 Data Plane Solution Option2-Encapsulation</vt:lpstr>
      <vt:lpstr>SRv6 Data Plane Solution Option3-Encapsulation</vt:lpstr>
      <vt:lpstr>DetNet SRv6 Data Plane Solution 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FlexE Tunnel Extension</dc:title>
  <dc:creator>gengxuesong@huawei.com</dc:creator>
  <cp:lastModifiedBy>Gengxuesong (Geng Xuesong)</cp:lastModifiedBy>
  <cp:revision>2339</cp:revision>
  <dcterms:created xsi:type="dcterms:W3CDTF">2015-05-05T08:02:14Z</dcterms:created>
  <dcterms:modified xsi:type="dcterms:W3CDTF">2019-07-23T14:24:08Z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(3)E2rvK/zJsFeSnMXnHNz20dBcT/FJ8QRTJeSwVVZFa8ooDe86u8UPimNvIlEdLoDLkZsumZ0s
jiDzBw6TjZu9B7JmBLQbsytvmzFUZ1lBchHaoO6Wz/xppxqFEUzaHGnclNIprZkP5XUGMcGj
DNN4HKg6N5x9ujnpEWykyai6XUjx6/eH1vzYnFl00WJHP8Smwlsb8u7cQ9iBC6sknwX6WyX1
Q5riC8K9r0A+MMeBsu</vt:lpwstr>
  </property>
  <property fmtid="{D5CDD505-2E9C-101B-9397-08002B2CF9AE}" pid="3" name="_2015_ms_pID_7253431">
    <vt:lpwstr>Xr8gHrdyrQ0QaZlWyGHph/PTbgPDHnCB1cQq9d5hHCMsrAfsot0+8P
D5Ed2KP9mnkh6OMbZnBGCXK1lrKCM6tFfEmvzYcb+TKFd/GwQ5GFwJSeOSFjdlTt5HSbTnI+
fPfxj/Bdx3P+XbtRlO7/Qyj3CMvD5crX/I4075ouW7uw7oOpHTCdsuxaYURxvyE/aA5wa5ND
bUj9DCL+EFelGZX/+Y0lSM0oblUTGPYpjH/J</vt:lpwstr>
  </property>
  <property fmtid="{D5CDD505-2E9C-101B-9397-08002B2CF9AE}" pid="4" name="_2015_ms_pID_7253432">
    <vt:lpwstr>C7GZ8XxhBgNkEqM46xx8hAQ=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1563265127</vt:lpwstr>
  </property>
</Properties>
</file>