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6"/>
  </p:notesMasterIdLst>
  <p:handoutMasterIdLst>
    <p:handoutMasterId r:id="rId17"/>
  </p:handout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985000" cy="9283700"/>
  <p:defaultTextStyle>
    <a:defPPr>
      <a:defRPr lang="en-GB"/>
    </a:defPPr>
    <a:lvl1pPr algn="l" rtl="0" eaLnBrk="0" fontAlgn="base" hangingPunct="0">
      <a:spcBef>
        <a:spcPct val="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000" kern="1200">
        <a:solidFill>
          <a:schemeClr val="tx1"/>
        </a:solidFill>
        <a:latin typeface="Arial" charset="0"/>
        <a:ea typeface="+mn-ea"/>
        <a:cs typeface="Arial" charset="0"/>
      </a:defRPr>
    </a:lvl6pPr>
    <a:lvl7pPr marL="2743200" algn="l" defTabSz="914400" rtl="0" eaLnBrk="1" latinLnBrk="0" hangingPunct="1">
      <a:defRPr sz="1000" kern="1200">
        <a:solidFill>
          <a:schemeClr val="tx1"/>
        </a:solidFill>
        <a:latin typeface="Arial" charset="0"/>
        <a:ea typeface="+mn-ea"/>
        <a:cs typeface="Arial" charset="0"/>
      </a:defRPr>
    </a:lvl7pPr>
    <a:lvl8pPr marL="3200400" algn="l" defTabSz="914400" rtl="0" eaLnBrk="1" latinLnBrk="0" hangingPunct="1">
      <a:defRPr sz="1000" kern="1200">
        <a:solidFill>
          <a:schemeClr val="tx1"/>
        </a:solidFill>
        <a:latin typeface="Arial" charset="0"/>
        <a:ea typeface="+mn-ea"/>
        <a:cs typeface="Arial" charset="0"/>
      </a:defRPr>
    </a:lvl8pPr>
    <a:lvl9pPr marL="3657600" algn="l" defTabSz="914400" rtl="0" eaLnBrk="1" latinLnBrk="0" hangingPunct="1">
      <a:defRPr sz="1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CCECFF"/>
    <a:srgbClr val="CCFFCC"/>
    <a:srgbClr val="FF66FF"/>
    <a:srgbClr val="FF3300"/>
    <a:srgbClr val="00FF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87" autoAdjust="0"/>
    <p:restoredTop sz="98141" autoAdjust="0"/>
  </p:normalViewPr>
  <p:slideViewPr>
    <p:cSldViewPr>
      <p:cViewPr>
        <p:scale>
          <a:sx n="80" d="100"/>
          <a:sy n="80" d="100"/>
        </p:scale>
        <p:origin x="-5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60" d="100"/>
          <a:sy n="60" d="100"/>
        </p:scale>
        <p:origin x="-1808" y="-72"/>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0951" tIns="45473" rIns="90951" bIns="45473" numCol="1" anchor="t" anchorCtr="0" compatLnSpc="1">
            <a:prstTxWarp prst="textNoShape">
              <a:avLst/>
            </a:prstTxWarp>
          </a:bodyPr>
          <a:lstStyle>
            <a:lvl1pPr defTabSz="909038">
              <a:defRPr sz="1200">
                <a:latin typeface="Arial" charset="0"/>
                <a:cs typeface="+mn-cs"/>
              </a:defRPr>
            </a:lvl1pPr>
          </a:lstStyle>
          <a:p>
            <a:pPr>
              <a:defRPr/>
            </a:pPr>
            <a:endParaRPr lang="en-US"/>
          </a:p>
        </p:txBody>
      </p:sp>
      <p:sp>
        <p:nvSpPr>
          <p:cNvPr id="30723"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0951" tIns="45473" rIns="90951" bIns="45473" numCol="1" anchor="t" anchorCtr="0" compatLnSpc="1">
            <a:prstTxWarp prst="textNoShape">
              <a:avLst/>
            </a:prstTxWarp>
          </a:bodyPr>
          <a:lstStyle>
            <a:lvl1pPr algn="r" defTabSz="909038">
              <a:defRPr sz="1200">
                <a:latin typeface="Arial" charset="0"/>
                <a:cs typeface="+mn-cs"/>
              </a:defRPr>
            </a:lvl1pPr>
          </a:lstStyle>
          <a:p>
            <a:pPr>
              <a:defRPr/>
            </a:pPr>
            <a:endParaRPr lang="en-US"/>
          </a:p>
        </p:txBody>
      </p:sp>
      <p:sp>
        <p:nvSpPr>
          <p:cNvPr id="30724" name="Rectangle 4"/>
          <p:cNvSpPr>
            <a:spLocks noGrp="1" noChangeArrowheads="1"/>
          </p:cNvSpPr>
          <p:nvPr>
            <p:ph type="ftr" sz="quarter" idx="2"/>
          </p:nvPr>
        </p:nvSpPr>
        <p:spPr bwMode="auto">
          <a:xfrm>
            <a:off x="0" y="8820150"/>
            <a:ext cx="3027363" cy="463550"/>
          </a:xfrm>
          <a:prstGeom prst="rect">
            <a:avLst/>
          </a:prstGeom>
          <a:noFill/>
          <a:ln w="9525">
            <a:noFill/>
            <a:miter lim="800000"/>
            <a:headEnd/>
            <a:tailEnd/>
          </a:ln>
          <a:effectLst/>
        </p:spPr>
        <p:txBody>
          <a:bodyPr vert="horz" wrap="square" lIns="90951" tIns="45473" rIns="90951" bIns="45473" numCol="1" anchor="b" anchorCtr="0" compatLnSpc="1">
            <a:prstTxWarp prst="textNoShape">
              <a:avLst/>
            </a:prstTxWarp>
          </a:bodyPr>
          <a:lstStyle>
            <a:lvl1pPr defTabSz="909038">
              <a:defRPr sz="1200">
                <a:latin typeface="Arial" charset="0"/>
                <a:cs typeface="+mn-cs"/>
              </a:defRPr>
            </a:lvl1pPr>
          </a:lstStyle>
          <a:p>
            <a:pPr>
              <a:defRPr/>
            </a:pPr>
            <a:endParaRPr lang="en-US"/>
          </a:p>
        </p:txBody>
      </p:sp>
      <p:sp>
        <p:nvSpPr>
          <p:cNvPr id="30725" name="Rectangle 5"/>
          <p:cNvSpPr>
            <a:spLocks noGrp="1" noChangeArrowheads="1"/>
          </p:cNvSpPr>
          <p:nvPr>
            <p:ph type="sldNum" sz="quarter" idx="3"/>
          </p:nvPr>
        </p:nvSpPr>
        <p:spPr bwMode="auto">
          <a:xfrm>
            <a:off x="3957638" y="8820150"/>
            <a:ext cx="3027362" cy="463550"/>
          </a:xfrm>
          <a:prstGeom prst="rect">
            <a:avLst/>
          </a:prstGeom>
          <a:noFill/>
          <a:ln w="9525">
            <a:noFill/>
            <a:miter lim="800000"/>
            <a:headEnd/>
            <a:tailEnd/>
          </a:ln>
          <a:effectLst/>
        </p:spPr>
        <p:txBody>
          <a:bodyPr vert="horz" wrap="square" lIns="90951" tIns="45473" rIns="90951" bIns="45473" numCol="1" anchor="b" anchorCtr="0" compatLnSpc="1">
            <a:prstTxWarp prst="textNoShape">
              <a:avLst/>
            </a:prstTxWarp>
          </a:bodyPr>
          <a:lstStyle>
            <a:lvl1pPr algn="r" defTabSz="909038">
              <a:defRPr sz="1200">
                <a:latin typeface="Arial" charset="0"/>
                <a:cs typeface="+mn-cs"/>
              </a:defRPr>
            </a:lvl1pPr>
          </a:lstStyle>
          <a:p>
            <a:pPr>
              <a:defRPr/>
            </a:pPr>
            <a:fld id="{EF8E5A12-3BD0-4677-B5CD-68A7DDB01745}" type="slidenum">
              <a:rPr lang="en-US"/>
              <a:pPr>
                <a:defRPr/>
              </a:pPr>
              <a:t>‹#›</a:t>
            </a:fld>
            <a:endParaRPr lang="en-US" dirty="0"/>
          </a:p>
        </p:txBody>
      </p:sp>
    </p:spTree>
    <p:extLst>
      <p:ext uri="{BB962C8B-B14F-4D97-AF65-F5344CB8AC3E}">
        <p14:creationId xmlns:p14="http://schemas.microsoft.com/office/powerpoint/2010/main" val="213697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0951" tIns="45473" rIns="90951" bIns="45473" numCol="1" anchor="t" anchorCtr="0" compatLnSpc="1">
            <a:prstTxWarp prst="textNoShape">
              <a:avLst/>
            </a:prstTxWarp>
          </a:bodyPr>
          <a:lstStyle>
            <a:lvl1pPr defTabSz="909038">
              <a:defRPr sz="1200">
                <a:latin typeface="Arial" charset="0"/>
                <a:cs typeface="+mn-cs"/>
              </a:defRPr>
            </a:lvl1pPr>
          </a:lstStyle>
          <a:p>
            <a:pPr>
              <a:defRPr/>
            </a:pPr>
            <a:endParaRPr lang="en-GB"/>
          </a:p>
        </p:txBody>
      </p:sp>
      <p:sp>
        <p:nvSpPr>
          <p:cNvPr id="7171"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0951" tIns="45473" rIns="90951" bIns="45473" numCol="1" anchor="t" anchorCtr="0" compatLnSpc="1">
            <a:prstTxWarp prst="textNoShape">
              <a:avLst/>
            </a:prstTxWarp>
          </a:bodyPr>
          <a:lstStyle>
            <a:lvl1pPr algn="r" defTabSz="909038">
              <a:defRPr sz="1200">
                <a:latin typeface="Arial" charset="0"/>
                <a:cs typeface="+mn-cs"/>
              </a:defRPr>
            </a:lvl1pPr>
          </a:lstStyle>
          <a:p>
            <a:pPr>
              <a:defRPr/>
            </a:pPr>
            <a:endParaRPr lang="en-GB"/>
          </a:p>
        </p:txBody>
      </p:sp>
      <p:sp>
        <p:nvSpPr>
          <p:cNvPr id="9421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31863" y="4410075"/>
            <a:ext cx="5121275" cy="4176713"/>
          </a:xfrm>
          <a:prstGeom prst="rect">
            <a:avLst/>
          </a:prstGeom>
          <a:noFill/>
          <a:ln w="9525">
            <a:noFill/>
            <a:miter lim="800000"/>
            <a:headEnd/>
            <a:tailEnd/>
          </a:ln>
          <a:effectLst/>
        </p:spPr>
        <p:txBody>
          <a:bodyPr vert="horz" wrap="square" lIns="90951" tIns="45473" rIns="90951" bIns="4547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74" name="Rectangle 6"/>
          <p:cNvSpPr>
            <a:spLocks noGrp="1" noChangeArrowheads="1"/>
          </p:cNvSpPr>
          <p:nvPr>
            <p:ph type="ftr" sz="quarter" idx="4"/>
          </p:nvPr>
        </p:nvSpPr>
        <p:spPr bwMode="auto">
          <a:xfrm>
            <a:off x="0" y="8820150"/>
            <a:ext cx="3027363" cy="463550"/>
          </a:xfrm>
          <a:prstGeom prst="rect">
            <a:avLst/>
          </a:prstGeom>
          <a:noFill/>
          <a:ln w="9525">
            <a:noFill/>
            <a:miter lim="800000"/>
            <a:headEnd/>
            <a:tailEnd/>
          </a:ln>
          <a:effectLst/>
        </p:spPr>
        <p:txBody>
          <a:bodyPr vert="horz" wrap="square" lIns="90951" tIns="45473" rIns="90951" bIns="45473" numCol="1" anchor="b" anchorCtr="0" compatLnSpc="1">
            <a:prstTxWarp prst="textNoShape">
              <a:avLst/>
            </a:prstTxWarp>
          </a:bodyPr>
          <a:lstStyle>
            <a:lvl1pPr defTabSz="909038">
              <a:defRPr sz="1200">
                <a:latin typeface="Arial" charset="0"/>
                <a:cs typeface="+mn-cs"/>
              </a:defRPr>
            </a:lvl1pPr>
          </a:lstStyle>
          <a:p>
            <a:pPr>
              <a:defRPr/>
            </a:pPr>
            <a:endParaRPr lang="en-GB"/>
          </a:p>
        </p:txBody>
      </p:sp>
      <p:sp>
        <p:nvSpPr>
          <p:cNvPr id="7175" name="Rectangle 7"/>
          <p:cNvSpPr>
            <a:spLocks noGrp="1" noChangeArrowheads="1"/>
          </p:cNvSpPr>
          <p:nvPr>
            <p:ph type="sldNum" sz="quarter" idx="5"/>
          </p:nvPr>
        </p:nvSpPr>
        <p:spPr bwMode="auto">
          <a:xfrm>
            <a:off x="3957638" y="8820150"/>
            <a:ext cx="3027362" cy="463550"/>
          </a:xfrm>
          <a:prstGeom prst="rect">
            <a:avLst/>
          </a:prstGeom>
          <a:noFill/>
          <a:ln w="9525">
            <a:noFill/>
            <a:miter lim="800000"/>
            <a:headEnd/>
            <a:tailEnd/>
          </a:ln>
          <a:effectLst/>
        </p:spPr>
        <p:txBody>
          <a:bodyPr vert="horz" wrap="square" lIns="90951" tIns="45473" rIns="90951" bIns="45473" numCol="1" anchor="b" anchorCtr="0" compatLnSpc="1">
            <a:prstTxWarp prst="textNoShape">
              <a:avLst/>
            </a:prstTxWarp>
          </a:bodyPr>
          <a:lstStyle>
            <a:lvl1pPr algn="r" defTabSz="909038">
              <a:defRPr sz="1200">
                <a:latin typeface="Arial" charset="0"/>
                <a:cs typeface="+mn-cs"/>
              </a:defRPr>
            </a:lvl1pPr>
          </a:lstStyle>
          <a:p>
            <a:pPr>
              <a:defRPr/>
            </a:pPr>
            <a:fld id="{FEA85A5A-99FF-4C47-B94E-9E2CD8BD5FD0}" type="slidenum">
              <a:rPr lang="en-GB"/>
              <a:pPr>
                <a:defRPr/>
              </a:pPr>
              <a:t>‹#›</a:t>
            </a:fld>
            <a:endParaRPr lang="en-GB" dirty="0"/>
          </a:p>
        </p:txBody>
      </p:sp>
    </p:spTree>
    <p:extLst>
      <p:ext uri="{BB962C8B-B14F-4D97-AF65-F5344CB8AC3E}">
        <p14:creationId xmlns:p14="http://schemas.microsoft.com/office/powerpoint/2010/main" val="870597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endParaRPr lang="en-US" smtClean="0"/>
          </a:p>
          <a:p>
            <a:pPr>
              <a:defRPr/>
            </a:pPr>
            <a:fld id="{36DD82C4-564B-4B47-A564-96D6E2473AF5}" type="slidenum">
              <a:rPr lang="en-US" smtClean="0"/>
              <a:pPr>
                <a:defRPr/>
              </a:pPr>
              <a:t>‹#›</a:t>
            </a:fld>
            <a:endParaRPr lang="en-US"/>
          </a:p>
        </p:txBody>
      </p:sp>
      <p:sp>
        <p:nvSpPr>
          <p:cNvPr id="5" name="Rectangle 4"/>
          <p:cNvSpPr>
            <a:spLocks noGrp="1" noChangeArrowheads="1"/>
          </p:cNvSpPr>
          <p:nvPr>
            <p:ph type="subTitle" idx="1" hasCustomPrompt="1"/>
          </p:nvPr>
        </p:nvSpPr>
        <p:spPr>
          <a:xfrm>
            <a:off x="287337" y="3241675"/>
            <a:ext cx="7180263" cy="1138238"/>
          </a:xfrm>
        </p:spPr>
        <p:txBody>
          <a:bodyPr/>
          <a:lstStyle>
            <a:lvl1pPr marL="0" indent="0">
              <a:spcBef>
                <a:spcPct val="0"/>
              </a:spcBef>
              <a:buFontTx/>
              <a:buNone/>
              <a:defRPr sz="2400" b="1"/>
            </a:lvl1pPr>
          </a:lstStyle>
          <a:p>
            <a:r>
              <a:rPr lang="en-US" dirty="0"/>
              <a:t>Click to edit </a:t>
            </a:r>
            <a:r>
              <a:rPr lang="en-US" dirty="0" smtClean="0"/>
              <a:t>Title</a:t>
            </a:r>
            <a:endParaRPr lang="en-US" dirty="0"/>
          </a:p>
        </p:txBody>
      </p:sp>
    </p:spTree>
    <p:extLst>
      <p:ext uri="{BB962C8B-B14F-4D97-AF65-F5344CB8AC3E}">
        <p14:creationId xmlns:p14="http://schemas.microsoft.com/office/powerpoint/2010/main" val="15426791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381000"/>
            <a:ext cx="2160587" cy="592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81000"/>
            <a:ext cx="6329363" cy="592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endParaRPr lang="en-US"/>
          </a:p>
          <a:p>
            <a:pPr>
              <a:defRPr/>
            </a:pPr>
            <a:fld id="{0DE6ED53-918F-4CF9-85DA-F97CCEBB1601}"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218363" cy="582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0338" y="1371600"/>
            <a:ext cx="4240212" cy="493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2950" y="1371600"/>
            <a:ext cx="4241800" cy="493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endParaRPr lang="en-US"/>
          </a:p>
          <a:p>
            <a:pPr>
              <a:defRPr/>
            </a:pPr>
            <a:fld id="{2AEE4DA9-A5CE-4317-83CC-1A5A7EA08610}"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b="0"/>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
          <p:cNvSpPr>
            <a:spLocks noGrp="1" noChangeArrowheads="1"/>
          </p:cNvSpPr>
          <p:nvPr>
            <p:ph type="sldNum" sz="quarter" idx="10"/>
          </p:nvPr>
        </p:nvSpPr>
        <p:spPr/>
        <p:txBody>
          <a:bodyPr/>
          <a:lstStyle>
            <a:lvl1pPr>
              <a:defRPr/>
            </a:lvl1pPr>
          </a:lstStyle>
          <a:p>
            <a:pPr>
              <a:defRPr/>
            </a:pPr>
            <a:endParaRPr lang="en-US"/>
          </a:p>
          <a:p>
            <a:pPr>
              <a:defRPr/>
            </a:pPr>
            <a:fld id="{DAF15583-BCCE-4836-9529-43A31FF74738}"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338" y="1371600"/>
            <a:ext cx="4240212" cy="4932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2950" y="1371600"/>
            <a:ext cx="4241800" cy="4932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endParaRPr lang="en-US"/>
          </a:p>
          <a:p>
            <a:pPr>
              <a:defRPr/>
            </a:pPr>
            <a:fld id="{670F3A94-668A-4518-88A7-79FADDFA818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endParaRPr lang="en-US"/>
          </a:p>
          <a:p>
            <a:pPr>
              <a:defRPr/>
            </a:pPr>
            <a:fld id="{0843FA6E-FB7A-4C5B-BE9C-59D87A2D614D}"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endParaRPr lang="en-US"/>
          </a:p>
          <a:p>
            <a:pPr>
              <a:defRPr/>
            </a:pPr>
            <a:fld id="{DD9E4412-3E6E-4AF5-BB9D-848786684CF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endParaRPr lang="en-US"/>
          </a:p>
          <a:p>
            <a:pPr>
              <a:defRPr/>
            </a:pPr>
            <a:fld id="{AE9D2010-B70F-450F-8E62-99DF3A835FA0}"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endParaRPr lang="en-US"/>
          </a:p>
          <a:p>
            <a:pPr>
              <a:defRPr/>
            </a:pPr>
            <a:fld id="{4799FB9A-7070-4531-B45E-B311E449492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endParaRPr lang="en-US"/>
          </a:p>
          <a:p>
            <a:pPr>
              <a:defRPr/>
            </a:pPr>
            <a:fld id="{E5DCBD54-EA35-4228-94FA-3FD96CCB7D5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endParaRPr lang="en-US"/>
          </a:p>
          <a:p>
            <a:pPr>
              <a:defRPr/>
            </a:pPr>
            <a:fld id="{2EE7CED9-EB6A-48B0-8A2E-235F469E6293}"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52400" y="381000"/>
            <a:ext cx="7218363" cy="582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60338" y="1371600"/>
            <a:ext cx="8634412" cy="4932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29" name="Group 5"/>
          <p:cNvGrpSpPr>
            <a:grpSpLocks/>
          </p:cNvGrpSpPr>
          <p:nvPr/>
        </p:nvGrpSpPr>
        <p:grpSpPr bwMode="auto">
          <a:xfrm>
            <a:off x="0" y="990600"/>
            <a:ext cx="9144000" cy="5510213"/>
            <a:chOff x="0" y="796"/>
            <a:chExt cx="5760" cy="3182"/>
          </a:xfrm>
        </p:grpSpPr>
        <p:sp>
          <p:nvSpPr>
            <p:cNvPr id="1032" name="Line 6"/>
            <p:cNvSpPr>
              <a:spLocks noChangeShapeType="1"/>
            </p:cNvSpPr>
            <p:nvPr userDrawn="1"/>
          </p:nvSpPr>
          <p:spPr bwMode="auto">
            <a:xfrm>
              <a:off x="0" y="796"/>
              <a:ext cx="5760" cy="0"/>
            </a:xfrm>
            <a:prstGeom prst="line">
              <a:avLst/>
            </a:prstGeom>
            <a:noFill/>
            <a:ln w="12700">
              <a:solidFill>
                <a:srgbClr val="FF0000"/>
              </a:solidFill>
              <a:round/>
              <a:headEnd/>
              <a:tailEnd/>
            </a:ln>
          </p:spPr>
          <p:txBody>
            <a:bodyPr/>
            <a:lstStyle/>
            <a:p>
              <a:endParaRPr lang="en-US"/>
            </a:p>
          </p:txBody>
        </p:sp>
        <p:sp>
          <p:nvSpPr>
            <p:cNvPr id="1033" name="Line 7"/>
            <p:cNvSpPr>
              <a:spLocks noChangeShapeType="1"/>
            </p:cNvSpPr>
            <p:nvPr userDrawn="1"/>
          </p:nvSpPr>
          <p:spPr bwMode="auto">
            <a:xfrm>
              <a:off x="0" y="3978"/>
              <a:ext cx="5760" cy="0"/>
            </a:xfrm>
            <a:prstGeom prst="line">
              <a:avLst/>
            </a:prstGeom>
            <a:noFill/>
            <a:ln w="12700">
              <a:solidFill>
                <a:srgbClr val="FF0000"/>
              </a:solidFill>
              <a:round/>
              <a:headEnd/>
              <a:tailEnd/>
            </a:ln>
          </p:spPr>
          <p:txBody>
            <a:bodyPr/>
            <a:lstStyle/>
            <a:p>
              <a:endParaRPr lang="en-US"/>
            </a:p>
          </p:txBody>
        </p:sp>
      </p:grpSp>
      <p:sp>
        <p:nvSpPr>
          <p:cNvPr id="828424" name="Rectangle 8"/>
          <p:cNvSpPr>
            <a:spLocks noGrp="1" noChangeArrowheads="1"/>
          </p:cNvSpPr>
          <p:nvPr>
            <p:ph type="sldNum" sz="quarter" idx="4"/>
          </p:nvPr>
        </p:nvSpPr>
        <p:spPr bwMode="auto">
          <a:xfrm>
            <a:off x="7315200" y="6400800"/>
            <a:ext cx="1828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latin typeface="Arial" charset="0"/>
                <a:cs typeface="+mn-cs"/>
              </a:defRPr>
            </a:lvl1pPr>
          </a:lstStyle>
          <a:p>
            <a:pPr>
              <a:defRPr/>
            </a:pPr>
            <a:endParaRPr lang="en-US"/>
          </a:p>
          <a:p>
            <a:pPr>
              <a:defRPr/>
            </a:pPr>
            <a:fld id="{36DD82C4-564B-4B47-A564-96D6E2473AF5}" type="slidenum">
              <a:rPr lang="en-US"/>
              <a:pPr>
                <a:defRPr/>
              </a:pPr>
              <a:t>‹#›</a:t>
            </a:fld>
            <a:endParaRPr lang="en-US"/>
          </a:p>
        </p:txBody>
      </p:sp>
      <p:pic>
        <p:nvPicPr>
          <p:cNvPr id="1026" name="Picture 2" descr="Z:\Common\Work-BAE\IETF\Logo\floral_butterfly.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534400" y="304800"/>
            <a:ext cx="381000" cy="381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925" r:id="rId1"/>
    <p:sldLayoutId id="2147485914" r:id="rId2"/>
    <p:sldLayoutId id="2147485916" r:id="rId3"/>
    <p:sldLayoutId id="2147485917" r:id="rId4"/>
    <p:sldLayoutId id="2147485918" r:id="rId5"/>
    <p:sldLayoutId id="2147485919" r:id="rId6"/>
    <p:sldLayoutId id="2147485920" r:id="rId7"/>
    <p:sldLayoutId id="2147485921" r:id="rId8"/>
    <p:sldLayoutId id="2147485922" r:id="rId9"/>
    <p:sldLayoutId id="2147485923" r:id="rId10"/>
    <p:sldLayoutId id="2147485924" r:id="rId11"/>
  </p:sldLayoutIdLst>
  <p:transition/>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cs typeface="Arial" charset="0"/>
        </a:defRPr>
      </a:lvl2pPr>
      <a:lvl3pPr algn="l" rtl="0" eaLnBrk="0" fontAlgn="base" hangingPunct="0">
        <a:spcBef>
          <a:spcPct val="0"/>
        </a:spcBef>
        <a:spcAft>
          <a:spcPct val="0"/>
        </a:spcAft>
        <a:defRPr sz="2400" b="1">
          <a:solidFill>
            <a:schemeClr val="tx1"/>
          </a:solidFill>
          <a:latin typeface="Arial" charset="0"/>
          <a:cs typeface="Arial" charset="0"/>
        </a:defRPr>
      </a:lvl3pPr>
      <a:lvl4pPr algn="l" rtl="0" eaLnBrk="0" fontAlgn="base" hangingPunct="0">
        <a:spcBef>
          <a:spcPct val="0"/>
        </a:spcBef>
        <a:spcAft>
          <a:spcPct val="0"/>
        </a:spcAft>
        <a:defRPr sz="2400" b="1">
          <a:solidFill>
            <a:schemeClr val="tx1"/>
          </a:solidFill>
          <a:latin typeface="Arial" charset="0"/>
          <a:cs typeface="Arial" charset="0"/>
        </a:defRPr>
      </a:lvl4pPr>
      <a:lvl5pPr algn="l" rtl="0" eaLnBrk="0" fontAlgn="base" hangingPunct="0">
        <a:spcBef>
          <a:spcPct val="0"/>
        </a:spcBef>
        <a:spcAft>
          <a:spcPct val="0"/>
        </a:spcAft>
        <a:defRPr sz="2400" b="1">
          <a:solidFill>
            <a:schemeClr val="tx1"/>
          </a:solidFill>
          <a:latin typeface="Arial" charset="0"/>
          <a:cs typeface="Arial" charset="0"/>
        </a:defRPr>
      </a:lvl5pPr>
      <a:lvl6pPr marL="457200" algn="l" rtl="0" fontAlgn="base">
        <a:spcBef>
          <a:spcPct val="0"/>
        </a:spcBef>
        <a:spcAft>
          <a:spcPct val="0"/>
        </a:spcAft>
        <a:defRPr sz="2400" b="1">
          <a:solidFill>
            <a:schemeClr val="tx1"/>
          </a:solidFill>
          <a:latin typeface="Arial" charset="0"/>
          <a:cs typeface="Arial" charset="0"/>
        </a:defRPr>
      </a:lvl6pPr>
      <a:lvl7pPr marL="914400" algn="l" rtl="0" fontAlgn="base">
        <a:spcBef>
          <a:spcPct val="0"/>
        </a:spcBef>
        <a:spcAft>
          <a:spcPct val="0"/>
        </a:spcAft>
        <a:defRPr sz="2400" b="1">
          <a:solidFill>
            <a:schemeClr val="tx1"/>
          </a:solidFill>
          <a:latin typeface="Arial" charset="0"/>
          <a:cs typeface="Arial" charset="0"/>
        </a:defRPr>
      </a:lvl7pPr>
      <a:lvl8pPr marL="1371600" algn="l" rtl="0" fontAlgn="base">
        <a:spcBef>
          <a:spcPct val="0"/>
        </a:spcBef>
        <a:spcAft>
          <a:spcPct val="0"/>
        </a:spcAft>
        <a:defRPr sz="2400" b="1">
          <a:solidFill>
            <a:schemeClr val="tx1"/>
          </a:solidFill>
          <a:latin typeface="Arial" charset="0"/>
          <a:cs typeface="Arial" charset="0"/>
        </a:defRPr>
      </a:lvl8pPr>
      <a:lvl9pPr marL="1828800" algn="l" rtl="0" fontAlgn="base">
        <a:spcBef>
          <a:spcPct val="0"/>
        </a:spcBef>
        <a:spcAft>
          <a:spcPct val="0"/>
        </a:spcAft>
        <a:defRPr sz="24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a:solidFill>
            <a:schemeClr val="tx1"/>
          </a:solidFill>
          <a:latin typeface="+mn-lt"/>
          <a:cs typeface="+mn-cs"/>
        </a:defRPr>
      </a:lvl5pPr>
      <a:lvl6pPr marL="2514600" indent="-228600" algn="l" rtl="0" fontAlgn="base">
        <a:spcBef>
          <a:spcPct val="20000"/>
        </a:spcBef>
        <a:spcAft>
          <a:spcPct val="0"/>
        </a:spcAft>
        <a:buFont typeface="Arial" charset="0"/>
        <a:buChar char="–"/>
        <a:defRPr>
          <a:solidFill>
            <a:schemeClr val="tx1"/>
          </a:solidFill>
          <a:latin typeface="+mn-lt"/>
          <a:cs typeface="+mn-cs"/>
        </a:defRPr>
      </a:lvl6pPr>
      <a:lvl7pPr marL="2971800" indent="-228600" algn="l" rtl="0" fontAlgn="base">
        <a:spcBef>
          <a:spcPct val="20000"/>
        </a:spcBef>
        <a:spcAft>
          <a:spcPct val="0"/>
        </a:spcAft>
        <a:buFont typeface="Arial" charset="0"/>
        <a:buChar char="–"/>
        <a:defRPr>
          <a:solidFill>
            <a:schemeClr val="tx1"/>
          </a:solidFill>
          <a:latin typeface="+mn-lt"/>
          <a:cs typeface="+mn-cs"/>
        </a:defRPr>
      </a:lvl7pPr>
      <a:lvl8pPr marL="3429000" indent="-228600" algn="l" rtl="0" fontAlgn="base">
        <a:spcBef>
          <a:spcPct val="20000"/>
        </a:spcBef>
        <a:spcAft>
          <a:spcPct val="0"/>
        </a:spcAft>
        <a:buFont typeface="Arial" charset="0"/>
        <a:buChar char="–"/>
        <a:defRPr>
          <a:solidFill>
            <a:schemeClr val="tx1"/>
          </a:solidFill>
          <a:latin typeface="+mn-lt"/>
          <a:cs typeface="+mn-cs"/>
        </a:defRPr>
      </a:lvl8pPr>
      <a:lvl9pPr marL="3886200" indent="-228600" algn="l" rtl="0" fontAlgn="base">
        <a:spcBef>
          <a:spcPct val="20000"/>
        </a:spcBef>
        <a:spcAft>
          <a:spcPct val="0"/>
        </a:spcAft>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6937" y="2743200"/>
            <a:ext cx="7180263" cy="1138238"/>
          </a:xfrm>
        </p:spPr>
        <p:txBody>
          <a:bodyPr/>
          <a:lstStyle/>
          <a:p>
            <a:pPr algn="ctr"/>
            <a:r>
              <a:rPr lang="en-US" dirty="0" smtClean="0"/>
              <a:t>Network Coding Research Group - NWCRG</a:t>
            </a:r>
          </a:p>
          <a:p>
            <a:pPr algn="ctr"/>
            <a:r>
              <a:rPr lang="en-US" b="0" dirty="0" smtClean="0"/>
              <a:t>- proposed -</a:t>
            </a:r>
          </a:p>
          <a:p>
            <a:endParaRPr lang="en-US" b="0" dirty="0" smtClean="0"/>
          </a:p>
          <a:p>
            <a:endParaRPr lang="en-US" b="0" dirty="0"/>
          </a:p>
          <a:p>
            <a:endParaRPr lang="en-US" b="0" dirty="0" smtClean="0"/>
          </a:p>
          <a:p>
            <a:endParaRPr lang="en-US" b="0" dirty="0"/>
          </a:p>
          <a:p>
            <a:endParaRPr lang="en-US" b="0" dirty="0" smtClean="0"/>
          </a:p>
          <a:p>
            <a:endParaRPr lang="en-US" b="0" dirty="0"/>
          </a:p>
          <a:p>
            <a:endParaRPr lang="en-US" b="0" dirty="0" smtClean="0"/>
          </a:p>
          <a:p>
            <a:pPr algn="just"/>
            <a:r>
              <a:rPr lang="en-US" sz="2000" b="0" dirty="0" smtClean="0"/>
              <a:t>IETF 87	 - Berlin, Germany		              31 July 2013</a:t>
            </a:r>
            <a:endParaRPr lang="en-US" sz="2000" b="0" dirty="0"/>
          </a:p>
        </p:txBody>
      </p:sp>
    </p:spTree>
    <p:extLst>
      <p:ext uri="{BB962C8B-B14F-4D97-AF65-F5344CB8AC3E}">
        <p14:creationId xmlns:p14="http://schemas.microsoft.com/office/powerpoint/2010/main" val="40984229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Considerations</a:t>
            </a:r>
            <a:endParaRPr lang="en-US" dirty="0"/>
          </a:p>
        </p:txBody>
      </p:sp>
      <p:sp>
        <p:nvSpPr>
          <p:cNvPr id="3" name="Content Placeholder 2"/>
          <p:cNvSpPr>
            <a:spLocks noGrp="1"/>
          </p:cNvSpPr>
          <p:nvPr>
            <p:ph idx="1"/>
          </p:nvPr>
        </p:nvSpPr>
        <p:spPr>
          <a:xfrm>
            <a:off x="457200" y="1420722"/>
            <a:ext cx="7467600" cy="4525963"/>
          </a:xfrm>
        </p:spPr>
        <p:txBody>
          <a:bodyPr>
            <a:normAutofit/>
          </a:bodyPr>
          <a:lstStyle/>
          <a:p>
            <a:r>
              <a:rPr lang="en-US" dirty="0" smtClean="0"/>
              <a:t>End-to-end vs. hop-by-hop</a:t>
            </a:r>
          </a:p>
          <a:p>
            <a:pPr lvl="1"/>
            <a:r>
              <a:rPr lang="en-US" dirty="0" smtClean="0"/>
              <a:t>Intermediate system forwarding more </a:t>
            </a:r>
            <a:r>
              <a:rPr lang="en-US" dirty="0" err="1" smtClean="0"/>
              <a:t>stateful</a:t>
            </a:r>
            <a:r>
              <a:rPr lang="en-US" dirty="0" smtClean="0"/>
              <a:t> and complex than existing typical forwarding paradigms</a:t>
            </a:r>
          </a:p>
          <a:p>
            <a:r>
              <a:rPr lang="en-US" dirty="0" smtClean="0"/>
              <a:t>Intra-flow and inter-flow</a:t>
            </a:r>
          </a:p>
          <a:p>
            <a:r>
              <a:rPr lang="en-US" dirty="0" smtClean="0"/>
              <a:t>Application-layer use</a:t>
            </a:r>
          </a:p>
          <a:p>
            <a:r>
              <a:rPr lang="en-US" dirty="0" smtClean="0"/>
              <a:t>Service paradigms</a:t>
            </a:r>
          </a:p>
          <a:p>
            <a:pPr lvl="1"/>
            <a:r>
              <a:rPr lang="en-US" dirty="0" smtClean="0"/>
              <a:t>“Best Effort” delivery can become tunable</a:t>
            </a:r>
          </a:p>
          <a:p>
            <a:pPr lvl="1"/>
            <a:r>
              <a:rPr lang="en-US" dirty="0" smtClean="0"/>
              <a:t>Content dissemination</a:t>
            </a:r>
          </a:p>
          <a:p>
            <a:pPr lvl="1"/>
            <a:r>
              <a:rPr lang="en-US" dirty="0" smtClean="0"/>
              <a:t>Multimedia and other streaming</a:t>
            </a:r>
          </a:p>
          <a:p>
            <a:pPr marL="448056" lvl="1" indent="0">
              <a:buNone/>
            </a:pPr>
            <a:endParaRPr lang="en-US" dirty="0"/>
          </a:p>
        </p:txBody>
      </p:sp>
    </p:spTree>
    <p:extLst>
      <p:ext uri="{BB962C8B-B14F-4D97-AF65-F5344CB8AC3E}">
        <p14:creationId xmlns:p14="http://schemas.microsoft.com/office/powerpoint/2010/main" val="2776679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Possible new service paradigms</a:t>
            </a:r>
            <a:endParaRPr lang="en-US" dirty="0"/>
          </a:p>
        </p:txBody>
      </p:sp>
      <p:sp>
        <p:nvSpPr>
          <p:cNvPr id="3" name="Content Placeholder 2"/>
          <p:cNvSpPr>
            <a:spLocks noGrp="1"/>
          </p:cNvSpPr>
          <p:nvPr>
            <p:ph idx="1"/>
          </p:nvPr>
        </p:nvSpPr>
        <p:spPr/>
        <p:txBody>
          <a:bodyPr/>
          <a:lstStyle/>
          <a:p>
            <a:r>
              <a:rPr lang="en-US" dirty="0" smtClean="0"/>
              <a:t>“Best effort” can become tunable</a:t>
            </a:r>
          </a:p>
          <a:p>
            <a:r>
              <a:rPr lang="en-US" dirty="0" smtClean="0"/>
              <a:t>Content dissemination</a:t>
            </a:r>
          </a:p>
          <a:p>
            <a:r>
              <a:rPr lang="en-US" dirty="0" smtClean="0"/>
              <a:t>Multimedia streaming</a:t>
            </a:r>
          </a:p>
          <a:p>
            <a:r>
              <a:rPr lang="en-US" dirty="0" smtClean="0"/>
              <a:t>Data swarming</a:t>
            </a:r>
          </a:p>
          <a:p>
            <a:endParaRPr lang="en-US" dirty="0"/>
          </a:p>
        </p:txBody>
      </p:sp>
    </p:spTree>
    <p:extLst>
      <p:ext uri="{BB962C8B-B14F-4D97-AF65-F5344CB8AC3E}">
        <p14:creationId xmlns:p14="http://schemas.microsoft.com/office/powerpoint/2010/main" val="28930249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Likely several challenges here</a:t>
            </a:r>
          </a:p>
          <a:p>
            <a:r>
              <a:rPr lang="en-US" dirty="0" smtClean="0"/>
              <a:t>How to sign content that is re-encoded?</a:t>
            </a:r>
          </a:p>
          <a:p>
            <a:r>
              <a:rPr lang="en-US" dirty="0" smtClean="0"/>
              <a:t>Intermediate system participation</a:t>
            </a:r>
          </a:p>
          <a:p>
            <a:pPr marL="36576" indent="0">
              <a:buNone/>
            </a:pPr>
            <a:endParaRPr lang="en-US" dirty="0" smtClean="0"/>
          </a:p>
          <a:p>
            <a:pPr marL="448056" lvl="1" indent="0">
              <a:buNone/>
            </a:pPr>
            <a:endParaRPr lang="en-US" dirty="0" smtClean="0"/>
          </a:p>
        </p:txBody>
      </p:sp>
    </p:spTree>
    <p:extLst>
      <p:ext uri="{BB962C8B-B14F-4D97-AF65-F5344CB8AC3E}">
        <p14:creationId xmlns:p14="http://schemas.microsoft.com/office/powerpoint/2010/main" val="27781368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for Standardization</a:t>
            </a:r>
            <a:endParaRPr lang="en-US" dirty="0"/>
          </a:p>
        </p:txBody>
      </p:sp>
      <p:sp>
        <p:nvSpPr>
          <p:cNvPr id="3" name="Content Placeholder 2"/>
          <p:cNvSpPr>
            <a:spLocks noGrp="1"/>
          </p:cNvSpPr>
          <p:nvPr>
            <p:ph idx="1"/>
          </p:nvPr>
        </p:nvSpPr>
        <p:spPr/>
        <p:txBody>
          <a:bodyPr/>
          <a:lstStyle/>
          <a:p>
            <a:r>
              <a:rPr lang="en-US" dirty="0" smtClean="0"/>
              <a:t>Common encoding algorithms</a:t>
            </a:r>
          </a:p>
          <a:p>
            <a:r>
              <a:rPr lang="en-US" dirty="0" smtClean="0"/>
              <a:t>Protocols: </a:t>
            </a:r>
          </a:p>
          <a:p>
            <a:pPr lvl="1"/>
            <a:r>
              <a:rPr lang="en-US" dirty="0" smtClean="0"/>
              <a:t>Network Coding Transport</a:t>
            </a:r>
          </a:p>
          <a:p>
            <a:pPr lvl="1"/>
            <a:r>
              <a:rPr lang="en-US" dirty="0" smtClean="0"/>
              <a:t>Routing: </a:t>
            </a:r>
            <a:r>
              <a:rPr lang="en-US" dirty="0" err="1" smtClean="0"/>
              <a:t>subgraph</a:t>
            </a:r>
            <a:r>
              <a:rPr lang="en-US" dirty="0" smtClean="0"/>
              <a:t> construction</a:t>
            </a:r>
          </a:p>
          <a:p>
            <a:pPr lvl="1"/>
            <a:r>
              <a:rPr lang="en-US" dirty="0" smtClean="0"/>
              <a:t>Forwarding on </a:t>
            </a:r>
            <a:r>
              <a:rPr lang="en-US" dirty="0" err="1" smtClean="0"/>
              <a:t>subgraphs</a:t>
            </a:r>
            <a:r>
              <a:rPr lang="en-US" dirty="0" smtClean="0"/>
              <a:t> </a:t>
            </a:r>
          </a:p>
          <a:p>
            <a:r>
              <a:rPr lang="en-US" dirty="0" smtClean="0"/>
              <a:t>Service descriptions</a:t>
            </a:r>
          </a:p>
          <a:p>
            <a:r>
              <a:rPr lang="en-US" dirty="0" smtClean="0"/>
              <a:t>Packet formats</a:t>
            </a:r>
          </a:p>
          <a:p>
            <a:endParaRPr lang="en-US" dirty="0"/>
          </a:p>
        </p:txBody>
      </p:sp>
    </p:spTree>
    <p:extLst>
      <p:ext uri="{BB962C8B-B14F-4D97-AF65-F5344CB8AC3E}">
        <p14:creationId xmlns:p14="http://schemas.microsoft.com/office/powerpoint/2010/main" val="18729423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2013 Activities</a:t>
            </a:r>
            <a:endParaRPr lang="en-US" dirty="0"/>
          </a:p>
        </p:txBody>
      </p:sp>
      <p:sp>
        <p:nvSpPr>
          <p:cNvPr id="3" name="Content Placeholder 2"/>
          <p:cNvSpPr>
            <a:spLocks noGrp="1"/>
          </p:cNvSpPr>
          <p:nvPr>
            <p:ph idx="1"/>
          </p:nvPr>
        </p:nvSpPr>
        <p:spPr/>
        <p:txBody>
          <a:bodyPr>
            <a:normAutofit/>
          </a:bodyPr>
          <a:lstStyle/>
          <a:p>
            <a:r>
              <a:rPr lang="en-US" dirty="0" smtClean="0"/>
              <a:t>Develop NWCRG charter</a:t>
            </a:r>
          </a:p>
          <a:p>
            <a:r>
              <a:rPr lang="en-US" dirty="0" smtClean="0"/>
              <a:t>Contributions to NWCRG Wiki site to build a repository of shared information</a:t>
            </a:r>
          </a:p>
          <a:p>
            <a:pPr lvl="1"/>
            <a:r>
              <a:rPr lang="en-US" dirty="0" smtClean="0"/>
              <a:t>Research results and open problems</a:t>
            </a:r>
          </a:p>
          <a:p>
            <a:pPr lvl="1"/>
            <a:r>
              <a:rPr lang="en-US" dirty="0" smtClean="0"/>
              <a:t>Architectures, algorithms, protocols, software</a:t>
            </a:r>
          </a:p>
          <a:p>
            <a:r>
              <a:rPr lang="en-US" dirty="0" smtClean="0"/>
              <a:t>Network coding taxonomy</a:t>
            </a:r>
          </a:p>
          <a:p>
            <a:pPr lvl="1"/>
            <a:r>
              <a:rPr lang="en-US" dirty="0" smtClean="0"/>
              <a:t>Consensus on key terminology and concepts</a:t>
            </a:r>
          </a:p>
          <a:p>
            <a:pPr lvl="1"/>
            <a:r>
              <a:rPr lang="en-US" dirty="0" smtClean="0"/>
              <a:t>I.e., establish a language for IRTF interaction</a:t>
            </a:r>
            <a:endParaRPr lang="en-US" dirty="0"/>
          </a:p>
        </p:txBody>
      </p:sp>
    </p:spTree>
    <p:extLst>
      <p:ext uri="{BB962C8B-B14F-4D97-AF65-F5344CB8AC3E}">
        <p14:creationId xmlns:p14="http://schemas.microsoft.com/office/powerpoint/2010/main" val="20494171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IETF IPR Note Well</a:t>
            </a:r>
            <a:endParaRPr lang="en-US" b="1" dirty="0"/>
          </a:p>
        </p:txBody>
      </p:sp>
      <p:sp>
        <p:nvSpPr>
          <p:cNvPr id="3" name="Content Placeholder 2"/>
          <p:cNvSpPr>
            <a:spLocks noGrp="1"/>
          </p:cNvSpPr>
          <p:nvPr>
            <p:ph idx="1"/>
          </p:nvPr>
        </p:nvSpPr>
        <p:spPr/>
        <p:txBody>
          <a:bodyPr/>
          <a:lstStyle/>
          <a:p>
            <a:r>
              <a:rPr lang="en-US" sz="1600" dirty="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marL="400050" lvl="2" indent="0">
              <a:spcBef>
                <a:spcPts val="0"/>
              </a:spcBef>
              <a:spcAft>
                <a:spcPts val="0"/>
              </a:spcAft>
              <a:buNone/>
            </a:pPr>
            <a:r>
              <a:rPr lang="en-US" sz="1200" dirty="0"/>
              <a:t>– the IETF plenary session,</a:t>
            </a:r>
          </a:p>
          <a:p>
            <a:pPr marL="400050" lvl="2" indent="0">
              <a:spcBef>
                <a:spcPts val="0"/>
              </a:spcBef>
              <a:spcAft>
                <a:spcPts val="0"/>
              </a:spcAft>
              <a:buNone/>
            </a:pPr>
            <a:r>
              <a:rPr lang="en-US" sz="1200" dirty="0"/>
              <a:t>– any IETF working group or portion thereof,</a:t>
            </a:r>
          </a:p>
          <a:p>
            <a:pPr marL="400050" lvl="2" indent="0">
              <a:spcBef>
                <a:spcPts val="0"/>
              </a:spcBef>
              <a:spcAft>
                <a:spcPts val="0"/>
              </a:spcAft>
              <a:buNone/>
            </a:pPr>
            <a:r>
              <a:rPr lang="en-US" sz="1200" dirty="0"/>
              <a:t>– the IESG or any member thereof on behalf of the IESG,</a:t>
            </a:r>
          </a:p>
          <a:p>
            <a:pPr marL="400050" lvl="2" indent="0">
              <a:spcBef>
                <a:spcPts val="0"/>
              </a:spcBef>
              <a:spcAft>
                <a:spcPts val="0"/>
              </a:spcAft>
              <a:buNone/>
            </a:pPr>
            <a:r>
              <a:rPr lang="en-US" sz="1200" dirty="0"/>
              <a:t>– the IAB or any member thereof on behalf of the IAB,</a:t>
            </a:r>
          </a:p>
          <a:p>
            <a:pPr marL="400050" lvl="2" indent="0">
              <a:spcBef>
                <a:spcPts val="0"/>
              </a:spcBef>
              <a:spcAft>
                <a:spcPts val="0"/>
              </a:spcAft>
              <a:buNone/>
            </a:pPr>
            <a:r>
              <a:rPr lang="en-US" sz="1200" dirty="0"/>
              <a:t>– any IETF mailing list, including the IETF list itself,</a:t>
            </a:r>
          </a:p>
          <a:p>
            <a:pPr marL="400050" lvl="2" indent="0">
              <a:spcBef>
                <a:spcPts val="0"/>
              </a:spcBef>
              <a:spcAft>
                <a:spcPts val="0"/>
              </a:spcAft>
              <a:buNone/>
            </a:pPr>
            <a:r>
              <a:rPr lang="en-US" sz="1200" dirty="0"/>
              <a:t>– any working group or design team list, or any other list</a:t>
            </a:r>
          </a:p>
          <a:p>
            <a:pPr marL="400050" lvl="2" indent="0">
              <a:spcBef>
                <a:spcPts val="0"/>
              </a:spcBef>
              <a:spcAft>
                <a:spcPts val="0"/>
              </a:spcAft>
              <a:buNone/>
            </a:pPr>
            <a:r>
              <a:rPr lang="en-US" sz="1200" dirty="0"/>
              <a:t>– functioning under IETF auspices,</a:t>
            </a:r>
          </a:p>
          <a:p>
            <a:pPr marL="400050" lvl="2" indent="0">
              <a:spcBef>
                <a:spcPts val="0"/>
              </a:spcBef>
              <a:spcAft>
                <a:spcPts val="0"/>
              </a:spcAft>
              <a:buNone/>
            </a:pPr>
            <a:r>
              <a:rPr lang="en-US" sz="1200" dirty="0"/>
              <a:t>– the RFC Editor or the Internet‐Drafts function</a:t>
            </a:r>
          </a:p>
          <a:p>
            <a:r>
              <a:rPr lang="en-US" sz="1600" dirty="0"/>
              <a:t>All IETF Contributions are subject to the rules of RFC 3978 (updated by RFC 4748) and RFC 3979(updated by RFC 4879). Statements made outside of an IETF session, mailing list or other function, that are clearly not intended to be input to an IETF activity, group or function, are not IETF Contributions in the context of this notice. Please consult RFC 3978 (and RFC 4748) for details. A participant in any IETF activity is deemed to accept all IETF rules of process, as documented in Best Current Practices RFCs and IESG Statements. A participant in any IETF activity acknowledges that written, audio and video records of meetings may be made and may be available to the public. </a:t>
            </a:r>
          </a:p>
          <a:p>
            <a:endParaRPr 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DAF15583-BCCE-4836-9529-43A31FF74738}" type="slidenum">
              <a:rPr lang="en-US" smtClean="0"/>
              <a:pPr>
                <a:defRPr/>
              </a:pPr>
              <a:t>2</a:t>
            </a:fld>
            <a:endParaRPr lang="en-US"/>
          </a:p>
        </p:txBody>
      </p:sp>
    </p:spTree>
    <p:extLst>
      <p:ext uri="{BB962C8B-B14F-4D97-AF65-F5344CB8AC3E}">
        <p14:creationId xmlns:p14="http://schemas.microsoft.com/office/powerpoint/2010/main" val="40694727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 part 1</a:t>
            </a:r>
            <a:endParaRPr lang="en-US" b="1" dirty="0"/>
          </a:p>
        </p:txBody>
      </p:sp>
      <p:sp>
        <p:nvSpPr>
          <p:cNvPr id="3" name="Content Placeholder 2"/>
          <p:cNvSpPr>
            <a:spLocks noGrp="1"/>
          </p:cNvSpPr>
          <p:nvPr>
            <p:ph idx="1"/>
          </p:nvPr>
        </p:nvSpPr>
        <p:spPr>
          <a:xfrm>
            <a:off x="160338" y="1239837"/>
            <a:ext cx="8634412" cy="4932363"/>
          </a:xfrm>
        </p:spPr>
        <p:txBody>
          <a:bodyPr/>
          <a:lstStyle/>
          <a:p>
            <a:r>
              <a:rPr lang="en-US" dirty="0" smtClean="0"/>
              <a:t>Agenda </a:t>
            </a:r>
            <a:r>
              <a:rPr lang="en-US" dirty="0"/>
              <a:t>bashing</a:t>
            </a:r>
          </a:p>
          <a:p>
            <a:r>
              <a:rPr lang="en-US" dirty="0" smtClean="0"/>
              <a:t>(Re)Introduction </a:t>
            </a:r>
            <a:r>
              <a:rPr lang="en-US" dirty="0"/>
              <a:t>of Network Coding proposed Research </a:t>
            </a:r>
            <a:r>
              <a:rPr lang="en-US" dirty="0" smtClean="0"/>
              <a:t>Group</a:t>
            </a:r>
          </a:p>
          <a:p>
            <a:pPr lvl="1"/>
            <a:r>
              <a:rPr lang="en-US" dirty="0" smtClean="0"/>
              <a:t>Victor </a:t>
            </a:r>
            <a:r>
              <a:rPr lang="en-US" dirty="0"/>
              <a:t>Firoiu, BAE Systems, Brian Adamson, NRL</a:t>
            </a:r>
          </a:p>
          <a:p>
            <a:r>
              <a:rPr lang="en-US" dirty="0" err="1" smtClean="0"/>
              <a:t>Kodo</a:t>
            </a:r>
            <a:r>
              <a:rPr lang="en-US" dirty="0"/>
              <a:t>: Implementation and News on the Network Coding library </a:t>
            </a:r>
            <a:endParaRPr lang="en-US" dirty="0" smtClean="0"/>
          </a:p>
          <a:p>
            <a:pPr lvl="1"/>
            <a:r>
              <a:rPr lang="en-US" dirty="0" smtClean="0"/>
              <a:t>Morten </a:t>
            </a:r>
            <a:r>
              <a:rPr lang="en-US" dirty="0"/>
              <a:t>Pedersen, </a:t>
            </a:r>
            <a:r>
              <a:rPr lang="en-US" dirty="0" err="1"/>
              <a:t>Steinwurf</a:t>
            </a:r>
            <a:r>
              <a:rPr lang="en-US" dirty="0"/>
              <a:t> </a:t>
            </a:r>
            <a:r>
              <a:rPr lang="en-US" dirty="0" err="1"/>
              <a:t>ApS</a:t>
            </a:r>
            <a:endParaRPr lang="en-US" dirty="0"/>
          </a:p>
          <a:p>
            <a:r>
              <a:rPr lang="en-US" dirty="0" smtClean="0"/>
              <a:t>Application </a:t>
            </a:r>
            <a:r>
              <a:rPr lang="en-US" dirty="0"/>
              <a:t>Fields and Implementation of Network </a:t>
            </a:r>
            <a:r>
              <a:rPr lang="en-US" dirty="0" smtClean="0"/>
              <a:t>Coding</a:t>
            </a:r>
          </a:p>
          <a:p>
            <a:pPr lvl="1"/>
            <a:r>
              <a:rPr lang="en-US" dirty="0" smtClean="0"/>
              <a:t>Frank </a:t>
            </a:r>
            <a:r>
              <a:rPr lang="en-US" dirty="0"/>
              <a:t>Fitzek, Aalborg Univ.</a:t>
            </a:r>
          </a:p>
          <a:p>
            <a:r>
              <a:rPr lang="en-US" dirty="0" smtClean="0"/>
              <a:t>TCP </a:t>
            </a:r>
            <a:r>
              <a:rPr lang="en-US" dirty="0"/>
              <a:t>Instant Recovery: Incorporating Forward Error Correction in </a:t>
            </a:r>
            <a:r>
              <a:rPr lang="en-US" dirty="0" smtClean="0"/>
              <a:t>TCP</a:t>
            </a:r>
          </a:p>
          <a:p>
            <a:pPr lvl="1"/>
            <a:r>
              <a:rPr lang="en-US" dirty="0" smtClean="0"/>
              <a:t>Tobias </a:t>
            </a:r>
            <a:r>
              <a:rPr lang="en-US" dirty="0"/>
              <a:t>Flach, USC, N. Dukkipati, Y. Cheng, B. </a:t>
            </a:r>
            <a:r>
              <a:rPr lang="en-US" dirty="0" err="1"/>
              <a:t>Raghavan</a:t>
            </a:r>
            <a:r>
              <a:rPr lang="en-US" dirty="0"/>
              <a:t>, Google. http://tools.ietf.org/html/draft-flach-tcpm-fec-00</a:t>
            </a:r>
          </a:p>
          <a:p>
            <a:r>
              <a:rPr lang="en-US" dirty="0" smtClean="0"/>
              <a:t>Network </a:t>
            </a:r>
            <a:r>
              <a:rPr lang="en-US" dirty="0"/>
              <a:t>Coded TCP (</a:t>
            </a:r>
            <a:r>
              <a:rPr lang="en-US" dirty="0" smtClean="0"/>
              <a:t>CTCP)</a:t>
            </a:r>
          </a:p>
          <a:p>
            <a:pPr lvl="1"/>
            <a:r>
              <a:rPr lang="en-US" dirty="0" smtClean="0"/>
              <a:t>Douglas </a:t>
            </a:r>
            <a:r>
              <a:rPr lang="en-US" dirty="0"/>
              <a:t>Leith, NUIM Univ.</a:t>
            </a:r>
          </a:p>
          <a:p>
            <a:endParaRPr 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DAF15583-BCCE-4836-9529-43A31FF74738}" type="slidenum">
              <a:rPr lang="en-US" smtClean="0"/>
              <a:pPr>
                <a:defRPr/>
              </a:pPr>
              <a:t>3</a:t>
            </a:fld>
            <a:endParaRPr lang="en-US"/>
          </a:p>
        </p:txBody>
      </p:sp>
    </p:spTree>
    <p:extLst>
      <p:ext uri="{BB962C8B-B14F-4D97-AF65-F5344CB8AC3E}">
        <p14:creationId xmlns:p14="http://schemas.microsoft.com/office/powerpoint/2010/main" val="37959380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 part 2</a:t>
            </a:r>
            <a:endParaRPr lang="en-US" b="1" dirty="0"/>
          </a:p>
        </p:txBody>
      </p:sp>
      <p:sp>
        <p:nvSpPr>
          <p:cNvPr id="3" name="Content Placeholder 2"/>
          <p:cNvSpPr>
            <a:spLocks noGrp="1"/>
          </p:cNvSpPr>
          <p:nvPr>
            <p:ph idx="1"/>
          </p:nvPr>
        </p:nvSpPr>
        <p:spPr/>
        <p:txBody>
          <a:bodyPr/>
          <a:lstStyle/>
          <a:p>
            <a:r>
              <a:rPr lang="en-US" dirty="0" smtClean="0"/>
              <a:t>Broadcast </a:t>
            </a:r>
            <a:r>
              <a:rPr lang="en-US" dirty="0"/>
              <a:t>With Network Coding: </a:t>
            </a:r>
            <a:r>
              <a:rPr lang="en-US" dirty="0" smtClean="0"/>
              <a:t>DRAGONCAST</a:t>
            </a:r>
          </a:p>
          <a:p>
            <a:pPr lvl="1"/>
            <a:r>
              <a:rPr lang="en-US" dirty="0" smtClean="0"/>
              <a:t>Emmanuel </a:t>
            </a:r>
            <a:r>
              <a:rPr lang="en-US" dirty="0" err="1"/>
              <a:t>Baccelli</a:t>
            </a:r>
            <a:r>
              <a:rPr lang="en-US" dirty="0"/>
              <a:t>, Cedric </a:t>
            </a:r>
            <a:r>
              <a:rPr lang="en-US" dirty="0" err="1"/>
              <a:t>Adjih</a:t>
            </a:r>
            <a:r>
              <a:rPr lang="en-US" dirty="0"/>
              <a:t>, INRIA, </a:t>
            </a:r>
            <a:r>
              <a:rPr lang="en-US" dirty="0" err="1"/>
              <a:t>Songyean</a:t>
            </a:r>
            <a:r>
              <a:rPr lang="en-US" dirty="0"/>
              <a:t> Cho, Samsung. http://tools.ietf.org/html/draft-adjih-dragoncast-00</a:t>
            </a:r>
          </a:p>
          <a:p>
            <a:r>
              <a:rPr lang="en-US" dirty="0" smtClean="0"/>
              <a:t>Cooperative </a:t>
            </a:r>
            <a:r>
              <a:rPr lang="en-US" dirty="0"/>
              <a:t>Network Coding scheme over harsh </a:t>
            </a:r>
            <a:r>
              <a:rPr lang="en-US" dirty="0" smtClean="0"/>
              <a:t>scenarios</a:t>
            </a:r>
          </a:p>
          <a:p>
            <a:pPr lvl="1"/>
            <a:r>
              <a:rPr lang="en-US" dirty="0" smtClean="0"/>
              <a:t>Josu </a:t>
            </a:r>
            <a:r>
              <a:rPr lang="en-US" dirty="0"/>
              <a:t>Bilbao, IKERLAN</a:t>
            </a:r>
          </a:p>
          <a:p>
            <a:r>
              <a:rPr lang="en-US" dirty="0" smtClean="0"/>
              <a:t>Network </a:t>
            </a:r>
            <a:r>
              <a:rPr lang="en-US" dirty="0"/>
              <a:t>coding for bi-directional IP-traffic over transparent </a:t>
            </a:r>
            <a:r>
              <a:rPr lang="en-US" dirty="0" smtClean="0"/>
              <a:t>satellites</a:t>
            </a:r>
          </a:p>
          <a:p>
            <a:pPr lvl="1"/>
            <a:r>
              <a:rPr lang="en-US" dirty="0" err="1" smtClean="0"/>
              <a:t>Tomaso</a:t>
            </a:r>
            <a:r>
              <a:rPr lang="en-US" dirty="0" smtClean="0"/>
              <a:t> </a:t>
            </a:r>
            <a:r>
              <a:rPr lang="en-US" dirty="0"/>
              <a:t>de Cola, </a:t>
            </a:r>
            <a:r>
              <a:rPr lang="en-US" dirty="0" err="1"/>
              <a:t>Hartmut</a:t>
            </a:r>
            <a:r>
              <a:rPr lang="en-US" dirty="0"/>
              <a:t> Brandt, German Aerospace Center (DLR)</a:t>
            </a:r>
          </a:p>
          <a:p>
            <a:r>
              <a:rPr lang="en-US" dirty="0" smtClean="0"/>
              <a:t>Discuss </a:t>
            </a:r>
            <a:r>
              <a:rPr lang="en-US" dirty="0"/>
              <a:t>and approve NWCRG Charter</a:t>
            </a:r>
          </a:p>
          <a:p>
            <a:r>
              <a:rPr lang="en-US" dirty="0" smtClean="0"/>
              <a:t>Discuss </a:t>
            </a:r>
            <a:r>
              <a:rPr lang="en-US" dirty="0"/>
              <a:t>work items and next meeting</a:t>
            </a:r>
          </a:p>
          <a:p>
            <a:r>
              <a:rPr lang="en-US" dirty="0" smtClean="0"/>
              <a:t>Demonstration</a:t>
            </a:r>
            <a:r>
              <a:rPr lang="en-US" dirty="0"/>
              <a:t>: Channel bundling with Network </a:t>
            </a:r>
            <a:r>
              <a:rPr lang="en-US" dirty="0" smtClean="0"/>
              <a:t>Coding</a:t>
            </a:r>
          </a:p>
          <a:p>
            <a:pPr lvl="1"/>
            <a:r>
              <a:rPr lang="en-US" dirty="0" err="1" smtClean="0"/>
              <a:t>Jeppe</a:t>
            </a:r>
            <a:r>
              <a:rPr lang="en-US" dirty="0" smtClean="0"/>
              <a:t> </a:t>
            </a:r>
            <a:r>
              <a:rPr lang="en-US" dirty="0" err="1"/>
              <a:t>Krigslund</a:t>
            </a:r>
            <a:r>
              <a:rPr lang="en-US" dirty="0"/>
              <a:t>, </a:t>
            </a:r>
            <a:r>
              <a:rPr lang="en-US" dirty="0" err="1" smtClean="0"/>
              <a:t>Steinwurf</a:t>
            </a:r>
            <a:r>
              <a:rPr lang="en-US" dirty="0" smtClean="0"/>
              <a:t> </a:t>
            </a:r>
            <a:r>
              <a:rPr lang="en-US" dirty="0" err="1" smtClean="0"/>
              <a:t>ApS</a:t>
            </a:r>
            <a:endParaRPr lang="en-US" dirty="0"/>
          </a:p>
          <a:p>
            <a:endParaRPr lang="en-US" dirty="0"/>
          </a:p>
        </p:txBody>
      </p:sp>
      <p:sp>
        <p:nvSpPr>
          <p:cNvPr id="4" name="Slide Number Placeholder 3"/>
          <p:cNvSpPr>
            <a:spLocks noGrp="1"/>
          </p:cNvSpPr>
          <p:nvPr>
            <p:ph type="sldNum" sz="quarter" idx="10"/>
          </p:nvPr>
        </p:nvSpPr>
        <p:spPr/>
        <p:txBody>
          <a:bodyPr/>
          <a:lstStyle/>
          <a:p>
            <a:pPr>
              <a:defRPr/>
            </a:pPr>
            <a:endParaRPr lang="en-US" smtClean="0"/>
          </a:p>
          <a:p>
            <a:pPr>
              <a:defRPr/>
            </a:pPr>
            <a:fld id="{DAF15583-BCCE-4836-9529-43A31FF74738}" type="slidenum">
              <a:rPr lang="en-US" smtClean="0"/>
              <a:pPr>
                <a:defRPr/>
              </a:pPr>
              <a:t>4</a:t>
            </a:fld>
            <a:endParaRPr lang="en-US"/>
          </a:p>
        </p:txBody>
      </p:sp>
    </p:spTree>
    <p:extLst>
      <p:ext uri="{BB962C8B-B14F-4D97-AF65-F5344CB8AC3E}">
        <p14:creationId xmlns:p14="http://schemas.microsoft.com/office/powerpoint/2010/main" val="25839834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6937" y="2743200"/>
            <a:ext cx="7180263" cy="1138238"/>
          </a:xfrm>
        </p:spPr>
        <p:txBody>
          <a:bodyPr/>
          <a:lstStyle/>
          <a:p>
            <a:pPr algn="ctr"/>
            <a:r>
              <a:rPr lang="en-US" dirty="0" smtClean="0"/>
              <a:t>(Re)Introduction of</a:t>
            </a:r>
          </a:p>
          <a:p>
            <a:pPr algn="ctr"/>
            <a:endParaRPr lang="en-US" dirty="0" smtClean="0"/>
          </a:p>
          <a:p>
            <a:pPr algn="ctr"/>
            <a:r>
              <a:rPr lang="en-US" dirty="0" smtClean="0"/>
              <a:t>Network Coding Research Group - NWCRG</a:t>
            </a:r>
          </a:p>
          <a:p>
            <a:pPr algn="ctr"/>
            <a:r>
              <a:rPr lang="en-US" b="0" dirty="0" smtClean="0"/>
              <a:t>- proposed -</a:t>
            </a:r>
          </a:p>
          <a:p>
            <a:pPr algn="ctr"/>
            <a:endParaRPr lang="en-US" b="0" dirty="0" smtClean="0"/>
          </a:p>
          <a:p>
            <a:r>
              <a:rPr lang="en-US" sz="2000" b="0" dirty="0" smtClean="0"/>
              <a:t>Victor Firoiu				Brian Adamson</a:t>
            </a:r>
          </a:p>
          <a:p>
            <a:r>
              <a:rPr lang="en-US" sz="2000" b="0" dirty="0" smtClean="0"/>
              <a:t>BAE Systems				NRL</a:t>
            </a:r>
          </a:p>
          <a:p>
            <a:endParaRPr lang="en-US" b="0" dirty="0"/>
          </a:p>
          <a:p>
            <a:endParaRPr lang="en-US" b="0" dirty="0" smtClean="0"/>
          </a:p>
          <a:p>
            <a:endParaRPr lang="en-US" b="0" dirty="0"/>
          </a:p>
          <a:p>
            <a:endParaRPr lang="en-US" b="0" dirty="0" smtClean="0"/>
          </a:p>
        </p:txBody>
      </p:sp>
    </p:spTree>
    <p:extLst>
      <p:ext uri="{BB962C8B-B14F-4D97-AF65-F5344CB8AC3E}">
        <p14:creationId xmlns:p14="http://schemas.microsoft.com/office/powerpoint/2010/main" val="35778584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7467600" cy="4525963"/>
          </a:xfrm>
        </p:spPr>
        <p:txBody>
          <a:bodyPr>
            <a:normAutofit/>
          </a:bodyPr>
          <a:lstStyle/>
          <a:p>
            <a:r>
              <a:rPr lang="en-US" dirty="0" smtClean="0"/>
              <a:t>Motivation</a:t>
            </a:r>
          </a:p>
          <a:p>
            <a:r>
              <a:rPr lang="en-US" dirty="0" smtClean="0"/>
              <a:t>Candidate Technical Areas</a:t>
            </a:r>
          </a:p>
          <a:p>
            <a:pPr lvl="1"/>
            <a:r>
              <a:rPr lang="en-US" dirty="0" smtClean="0"/>
              <a:t>Architectural Considerations</a:t>
            </a:r>
          </a:p>
          <a:p>
            <a:pPr lvl="1"/>
            <a:r>
              <a:rPr lang="en-US" dirty="0" smtClean="0"/>
              <a:t>End-to-end vs. hop-by-hop</a:t>
            </a:r>
          </a:p>
          <a:p>
            <a:pPr lvl="1"/>
            <a:r>
              <a:rPr lang="en-US" dirty="0" smtClean="0"/>
              <a:t>Intra-flow and inter-flow</a:t>
            </a:r>
          </a:p>
          <a:p>
            <a:pPr lvl="1"/>
            <a:r>
              <a:rPr lang="en-US" dirty="0" smtClean="0"/>
              <a:t>Application-layer </a:t>
            </a:r>
          </a:p>
          <a:p>
            <a:pPr lvl="1"/>
            <a:r>
              <a:rPr lang="en-US" dirty="0" smtClean="0"/>
              <a:t>Service Paradigms</a:t>
            </a:r>
          </a:p>
          <a:p>
            <a:pPr lvl="1"/>
            <a:r>
              <a:rPr lang="en-US" dirty="0" smtClean="0"/>
              <a:t>Security</a:t>
            </a:r>
          </a:p>
          <a:p>
            <a:pPr lvl="1"/>
            <a:r>
              <a:rPr lang="en-US" dirty="0" smtClean="0"/>
              <a:t>Common algorithms, service </a:t>
            </a:r>
            <a:r>
              <a:rPr lang="en-US" dirty="0"/>
              <a:t>d</a:t>
            </a:r>
            <a:r>
              <a:rPr lang="en-US" dirty="0" smtClean="0"/>
              <a:t>escriptions, packet formats</a:t>
            </a:r>
          </a:p>
          <a:p>
            <a:pPr marL="603504" indent="-457200"/>
            <a:r>
              <a:rPr lang="en-US" dirty="0" smtClean="0"/>
              <a:t>Proposed 2013 Activities</a:t>
            </a:r>
          </a:p>
        </p:txBody>
      </p:sp>
    </p:spTree>
    <p:extLst>
      <p:ext uri="{BB962C8B-B14F-4D97-AF65-F5344CB8AC3E}">
        <p14:creationId xmlns:p14="http://schemas.microsoft.com/office/powerpoint/2010/main" val="8632523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 Research Advances</a:t>
            </a:r>
            <a:endParaRPr lang="en-US" dirty="0"/>
          </a:p>
        </p:txBody>
      </p:sp>
      <p:sp>
        <p:nvSpPr>
          <p:cNvPr id="3" name="Content Placeholder 2"/>
          <p:cNvSpPr>
            <a:spLocks noGrp="1"/>
          </p:cNvSpPr>
          <p:nvPr>
            <p:ph idx="1"/>
          </p:nvPr>
        </p:nvSpPr>
        <p:spPr>
          <a:xfrm>
            <a:off x="457199" y="1258646"/>
            <a:ext cx="8546951" cy="5292762"/>
          </a:xfrm>
        </p:spPr>
        <p:txBody>
          <a:bodyPr>
            <a:normAutofit fontScale="70000" lnSpcReduction="20000"/>
          </a:bodyPr>
          <a:lstStyle/>
          <a:p>
            <a:pPr marL="36576" indent="0">
              <a:buNone/>
            </a:pPr>
            <a:r>
              <a:rPr lang="en-US" sz="2800" dirty="0" smtClean="0"/>
              <a:t>Research proved performance gains and practical algorithms</a:t>
            </a:r>
          </a:p>
          <a:p>
            <a:r>
              <a:rPr lang="en-US" sz="2800" dirty="0" err="1" smtClean="0"/>
              <a:t>Ahlswerde</a:t>
            </a:r>
            <a:r>
              <a:rPr lang="en-US" sz="2800" dirty="0" smtClean="0"/>
              <a:t> et al, 2000</a:t>
            </a:r>
          </a:p>
          <a:p>
            <a:pPr lvl="1"/>
            <a:r>
              <a:rPr lang="en-US" sz="2400" dirty="0" err="1" smtClean="0"/>
              <a:t>Netcoding</a:t>
            </a:r>
            <a:r>
              <a:rPr lang="en-US" sz="2400" dirty="0" smtClean="0"/>
              <a:t> multicast achieves max flow-min cut </a:t>
            </a:r>
          </a:p>
          <a:p>
            <a:r>
              <a:rPr lang="en-US" sz="2800" dirty="0"/>
              <a:t>S Li et al 2003</a:t>
            </a:r>
          </a:p>
          <a:p>
            <a:pPr lvl="1"/>
            <a:r>
              <a:rPr lang="en-US" sz="2400" dirty="0"/>
              <a:t>L</a:t>
            </a:r>
            <a:r>
              <a:rPr lang="en-US" sz="2400" dirty="0" smtClean="0"/>
              <a:t>inear </a:t>
            </a:r>
            <a:r>
              <a:rPr lang="en-US" sz="2400" dirty="0"/>
              <a:t>coding </a:t>
            </a:r>
            <a:r>
              <a:rPr lang="en-US" sz="2400" dirty="0" smtClean="0"/>
              <a:t>w/ </a:t>
            </a:r>
            <a:r>
              <a:rPr lang="en-US" sz="2400" dirty="0"/>
              <a:t>finite symbol </a:t>
            </a:r>
            <a:r>
              <a:rPr lang="en-US" sz="2400" dirty="0" smtClean="0"/>
              <a:t>size- </a:t>
            </a:r>
            <a:r>
              <a:rPr lang="en-US" sz="2400" dirty="0"/>
              <a:t>sufficient for </a:t>
            </a:r>
            <a:r>
              <a:rPr lang="en-US" sz="2400" dirty="0" err="1" smtClean="0"/>
              <a:t>mcast</a:t>
            </a:r>
            <a:r>
              <a:rPr lang="en-US" sz="2400" dirty="0" smtClean="0"/>
              <a:t> </a:t>
            </a:r>
          </a:p>
          <a:p>
            <a:r>
              <a:rPr lang="en-US" sz="2800" dirty="0" err="1" smtClean="0"/>
              <a:t>Koetter</a:t>
            </a:r>
            <a:r>
              <a:rPr lang="en-US" sz="2800" dirty="0" smtClean="0"/>
              <a:t>, Medard 2003</a:t>
            </a:r>
          </a:p>
          <a:p>
            <a:pPr lvl="1"/>
            <a:r>
              <a:rPr lang="en-US" sz="2400" dirty="0"/>
              <a:t>A</a:t>
            </a:r>
            <a:r>
              <a:rPr lang="en-US" sz="2400" dirty="0" smtClean="0"/>
              <a:t>lgebraic </a:t>
            </a:r>
            <a:r>
              <a:rPr lang="en-US" sz="2400" dirty="0"/>
              <a:t>framework for linear network-coding </a:t>
            </a:r>
            <a:endParaRPr lang="en-US" sz="2400" dirty="0" smtClean="0"/>
          </a:p>
          <a:p>
            <a:pPr lvl="1"/>
            <a:r>
              <a:rPr lang="en-US" sz="2400" dirty="0" smtClean="0"/>
              <a:t>Network capacity (Min-cut max-flow) achieved with </a:t>
            </a:r>
            <a:r>
              <a:rPr lang="en-US" sz="2400" dirty="0"/>
              <a:t>time-invariant </a:t>
            </a:r>
            <a:r>
              <a:rPr lang="en-US" sz="2400" dirty="0" smtClean="0"/>
              <a:t>solutions </a:t>
            </a:r>
            <a:r>
              <a:rPr lang="en-US" sz="2400" dirty="0"/>
              <a:t>for networks with delay and cycles. </a:t>
            </a:r>
            <a:endParaRPr lang="en-US" sz="2400" dirty="0" smtClean="0"/>
          </a:p>
          <a:p>
            <a:r>
              <a:rPr lang="en-US" sz="2800" dirty="0" smtClean="0"/>
              <a:t>Ho et al 2003</a:t>
            </a:r>
          </a:p>
          <a:p>
            <a:pPr lvl="1"/>
            <a:r>
              <a:rPr lang="en-US" sz="2400" dirty="0" smtClean="0"/>
              <a:t>Distributed randomized network-coding </a:t>
            </a:r>
          </a:p>
          <a:p>
            <a:r>
              <a:rPr lang="en-US" sz="2800" dirty="0" err="1" smtClean="0"/>
              <a:t>Lun</a:t>
            </a:r>
            <a:r>
              <a:rPr lang="en-US" sz="2800" dirty="0" smtClean="0"/>
              <a:t> et at 2005</a:t>
            </a:r>
          </a:p>
          <a:p>
            <a:pPr lvl="1"/>
            <a:r>
              <a:rPr lang="en-US" sz="2400" dirty="0"/>
              <a:t>C</a:t>
            </a:r>
            <a:r>
              <a:rPr lang="en-US" sz="2400" dirty="0" smtClean="0"/>
              <a:t>oding </a:t>
            </a:r>
            <a:r>
              <a:rPr lang="en-US" sz="2400" dirty="0"/>
              <a:t>scheme for reliable </a:t>
            </a:r>
            <a:r>
              <a:rPr lang="en-US" sz="2400" dirty="0" smtClean="0"/>
              <a:t>communication </a:t>
            </a:r>
            <a:r>
              <a:rPr lang="en-US" sz="2400" dirty="0"/>
              <a:t>over packet networks </a:t>
            </a:r>
            <a:endParaRPr lang="en-US" sz="2400" dirty="0" smtClean="0"/>
          </a:p>
          <a:p>
            <a:r>
              <a:rPr lang="en-US" sz="2800" dirty="0" smtClean="0"/>
              <a:t>And many others. Much research remains to be done.</a:t>
            </a:r>
          </a:p>
          <a:p>
            <a:endParaRPr lang="en-US" sz="2800" dirty="0"/>
          </a:p>
        </p:txBody>
      </p:sp>
    </p:spTree>
    <p:extLst>
      <p:ext uri="{BB962C8B-B14F-4D97-AF65-F5344CB8AC3E}">
        <p14:creationId xmlns:p14="http://schemas.microsoft.com/office/powerpoint/2010/main" val="29086944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482405" cy="639762"/>
          </a:xfrm>
        </p:spPr>
        <p:txBody>
          <a:bodyPr>
            <a:normAutofit/>
          </a:bodyPr>
          <a:lstStyle/>
          <a:p>
            <a:r>
              <a:rPr lang="en-US" dirty="0" smtClean="0"/>
              <a:t>Motivation: Matured </a:t>
            </a:r>
            <a:r>
              <a:rPr lang="en-US" dirty="0"/>
              <a:t>I</a:t>
            </a:r>
            <a:r>
              <a:rPr lang="en-US" dirty="0" smtClean="0"/>
              <a:t>mplementations </a:t>
            </a:r>
            <a:endParaRPr lang="en-US" dirty="0"/>
          </a:p>
        </p:txBody>
      </p:sp>
      <p:sp>
        <p:nvSpPr>
          <p:cNvPr id="3" name="Content Placeholder 2"/>
          <p:cNvSpPr>
            <a:spLocks noGrp="1"/>
          </p:cNvSpPr>
          <p:nvPr>
            <p:ph idx="1"/>
          </p:nvPr>
        </p:nvSpPr>
        <p:spPr>
          <a:xfrm>
            <a:off x="457199" y="1462506"/>
            <a:ext cx="8224221" cy="4525963"/>
          </a:xfrm>
        </p:spPr>
        <p:txBody>
          <a:bodyPr>
            <a:normAutofit fontScale="92500" lnSpcReduction="20000"/>
          </a:bodyPr>
          <a:lstStyle/>
          <a:p>
            <a:r>
              <a:rPr lang="en-US" dirty="0" smtClean="0"/>
              <a:t>Network coding has matured over the past decade or so of research</a:t>
            </a:r>
          </a:p>
          <a:p>
            <a:pPr lvl="1"/>
            <a:r>
              <a:rPr lang="en-US" dirty="0" smtClean="0"/>
              <a:t>Full network coding systems have been demonstrated</a:t>
            </a:r>
          </a:p>
          <a:p>
            <a:pPr lvl="1"/>
            <a:r>
              <a:rPr lang="en-US" dirty="0" smtClean="0"/>
              <a:t>Ready for more widespread, practical applications</a:t>
            </a:r>
          </a:p>
          <a:p>
            <a:r>
              <a:rPr lang="en-US" dirty="0" smtClean="0"/>
              <a:t>Network coding has begun “popping up” in various IRTF, IETF, and other forums</a:t>
            </a:r>
          </a:p>
          <a:p>
            <a:pPr lvl="1"/>
            <a:r>
              <a:rPr lang="en-US" dirty="0" smtClean="0"/>
              <a:t>Heavily applied in RMT Working group specifications for end-to-end reliable multicast with ALC and NORM protocols</a:t>
            </a:r>
          </a:p>
          <a:p>
            <a:pPr lvl="1"/>
            <a:r>
              <a:rPr lang="en-US" dirty="0" smtClean="0"/>
              <a:t>These protocols have also been effectively applied to some non-multicast use cases</a:t>
            </a:r>
          </a:p>
          <a:p>
            <a:pPr lvl="2"/>
            <a:r>
              <a:rPr lang="en-US" dirty="0" err="1" smtClean="0"/>
              <a:t>FecFrame</a:t>
            </a:r>
            <a:r>
              <a:rPr lang="en-US" dirty="0" smtClean="0"/>
              <a:t> WG defined some additional “building blocks” beyond RMT products</a:t>
            </a:r>
          </a:p>
          <a:p>
            <a:r>
              <a:rPr lang="en-US" dirty="0" smtClean="0"/>
              <a:t>More general applicability and opportunity seen with new paradigms such as Information Centric Networking and Software Defined Networking</a:t>
            </a:r>
          </a:p>
        </p:txBody>
      </p:sp>
    </p:spTree>
    <p:extLst>
      <p:ext uri="{BB962C8B-B14F-4D97-AF65-F5344CB8AC3E}">
        <p14:creationId xmlns:p14="http://schemas.microsoft.com/office/powerpoint/2010/main" val="6696732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Considerations</a:t>
            </a:r>
            <a:endParaRPr lang="en-US" dirty="0"/>
          </a:p>
        </p:txBody>
      </p:sp>
      <p:sp>
        <p:nvSpPr>
          <p:cNvPr id="3" name="Content Placeholder 2"/>
          <p:cNvSpPr>
            <a:spLocks noGrp="1"/>
          </p:cNvSpPr>
          <p:nvPr>
            <p:ph idx="1"/>
          </p:nvPr>
        </p:nvSpPr>
        <p:spPr>
          <a:xfrm>
            <a:off x="457200" y="1489752"/>
            <a:ext cx="7467600" cy="4525963"/>
          </a:xfrm>
        </p:spPr>
        <p:txBody>
          <a:bodyPr>
            <a:normAutofit fontScale="92500" lnSpcReduction="10000"/>
          </a:bodyPr>
          <a:lstStyle/>
          <a:p>
            <a:r>
              <a:rPr lang="en-US" dirty="0" smtClean="0"/>
              <a:t>Aspects of packet network systems</a:t>
            </a:r>
          </a:p>
          <a:p>
            <a:pPr lvl="1"/>
            <a:r>
              <a:rPr lang="en-US" dirty="0" smtClean="0"/>
              <a:t>Control plane</a:t>
            </a:r>
          </a:p>
          <a:p>
            <a:pPr lvl="1"/>
            <a:r>
              <a:rPr lang="en-US" dirty="0" smtClean="0"/>
              <a:t>Routing / forwarding plane</a:t>
            </a:r>
          </a:p>
          <a:p>
            <a:pPr lvl="1"/>
            <a:r>
              <a:rPr lang="en-US" dirty="0" smtClean="0"/>
              <a:t>Transport</a:t>
            </a:r>
          </a:p>
          <a:p>
            <a:pPr lvl="1"/>
            <a:r>
              <a:rPr lang="en-US" dirty="0" smtClean="0"/>
              <a:t>Physical layer</a:t>
            </a:r>
          </a:p>
          <a:p>
            <a:r>
              <a:rPr lang="en-US" dirty="0" smtClean="0"/>
              <a:t>How can network coding be effectively and pragmatically applied to a scalable, distributed network like the Internet?</a:t>
            </a:r>
          </a:p>
          <a:p>
            <a:pPr lvl="1"/>
            <a:r>
              <a:rPr lang="en-US" dirty="0" smtClean="0"/>
              <a:t>Congestion control</a:t>
            </a:r>
          </a:p>
          <a:p>
            <a:pPr lvl="1"/>
            <a:r>
              <a:rPr lang="en-US" dirty="0" smtClean="0"/>
              <a:t>End system vs. Intermediate System</a:t>
            </a:r>
          </a:p>
          <a:p>
            <a:pPr lvl="1"/>
            <a:r>
              <a:rPr lang="en-US" dirty="0" smtClean="0"/>
              <a:t>Edge systems (e.g. wireless)</a:t>
            </a:r>
          </a:p>
          <a:p>
            <a:r>
              <a:rPr lang="en-US" dirty="0" smtClean="0"/>
              <a:t>Where does network coding provide benefit and where does it not?</a:t>
            </a:r>
            <a:endParaRPr lang="en-US" dirty="0"/>
          </a:p>
        </p:txBody>
      </p:sp>
    </p:spTree>
    <p:extLst>
      <p:ext uri="{BB962C8B-B14F-4D97-AF65-F5344CB8AC3E}">
        <p14:creationId xmlns:p14="http://schemas.microsoft.com/office/powerpoint/2010/main" val="315219177"/>
      </p:ext>
    </p:extLst>
  </p:cSld>
  <p:clrMapOvr>
    <a:masterClrMapping/>
  </p:clrMapOvr>
  <p:transition/>
</p:sld>
</file>

<file path=ppt/theme/theme1.xml><?xml version="1.0" encoding="utf-8"?>
<a:theme xmlns:a="http://schemas.openxmlformats.org/drawingml/2006/main" name="BAESYS-INC PPT Template 2005">
  <a:themeElements>
    <a:clrScheme name="">
      <a:dk1>
        <a:srgbClr val="000000"/>
      </a:dk1>
      <a:lt1>
        <a:srgbClr val="FFFFFF"/>
      </a:lt1>
      <a:dk2>
        <a:srgbClr val="000000"/>
      </a:dk2>
      <a:lt2>
        <a:srgbClr val="B0B5B8"/>
      </a:lt2>
      <a:accent1>
        <a:srgbClr val="FFFFFF"/>
      </a:accent1>
      <a:accent2>
        <a:srgbClr val="080620"/>
      </a:accent2>
      <a:accent3>
        <a:srgbClr val="FFFFFF"/>
      </a:accent3>
      <a:accent4>
        <a:srgbClr val="000000"/>
      </a:accent4>
      <a:accent5>
        <a:srgbClr val="FFFFFF"/>
      </a:accent5>
      <a:accent6>
        <a:srgbClr val="06051C"/>
      </a:accent6>
      <a:hlink>
        <a:srgbClr val="E0003C"/>
      </a:hlink>
      <a:folHlink>
        <a:srgbClr val="00629E"/>
      </a:folHlink>
    </a:clrScheme>
    <a:fontScheme name="BAESYS-INC PPT Template 2005">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BAESYS-INC PPT Template 20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ESYS-INC PPT Template 200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ESYS-INC PPT Template 200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ESYS-INC PPT Template 200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ESYS-INC PPT Template 200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ESYS-INC PPT Template 200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ESYS-INC PPT Template 200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ESYS-INC PPT Template 200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ESYS-INC PPT Template 200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ESYS-INC PPT Template 200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ESYS-INC PPT Template 200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ESYS-INC PPT Template 200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61636</TotalTime>
  <Words>918</Words>
  <Application>Microsoft Office PowerPoint</Application>
  <PresentationFormat>On-screen Show (4:3)</PresentationFormat>
  <Paragraphs>138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BAESYS-INC PPT Template 2005</vt:lpstr>
      <vt:lpstr>PowerPoint Presentation</vt:lpstr>
      <vt:lpstr>IETF IPR Note Well</vt:lpstr>
      <vt:lpstr>Agenda, part 1</vt:lpstr>
      <vt:lpstr>Agenda, part 2</vt:lpstr>
      <vt:lpstr>PowerPoint Presentation</vt:lpstr>
      <vt:lpstr>Outline</vt:lpstr>
      <vt:lpstr>Motivation: Research Advances</vt:lpstr>
      <vt:lpstr>Motivation: Matured Implementations </vt:lpstr>
      <vt:lpstr>Architectural Considerations</vt:lpstr>
      <vt:lpstr>More Considerations</vt:lpstr>
      <vt:lpstr>Possible new service paradigms</vt:lpstr>
      <vt:lpstr>Security</vt:lpstr>
      <vt:lpstr>Areas for Standardization</vt:lpstr>
      <vt:lpstr>Candidate 2013 Activities</vt:lpstr>
    </vt:vector>
  </TitlesOfParts>
  <Company>CSC Computer Sciences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Room4-4</dc:creator>
  <cp:lastModifiedBy>Victor</cp:lastModifiedBy>
  <cp:revision>1982</cp:revision>
  <cp:lastPrinted>2013-07-09T20:54:55Z</cp:lastPrinted>
  <dcterms:created xsi:type="dcterms:W3CDTF">1999-11-26T13:52:12Z</dcterms:created>
  <dcterms:modified xsi:type="dcterms:W3CDTF">2013-07-30T22:55:32Z</dcterms:modified>
</cp:coreProperties>
</file>