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handoutMasterIdLst>
    <p:handoutMasterId r:id="rId14"/>
  </p:handoutMasterIdLst>
  <p:sldIdLst>
    <p:sldId id="256" r:id="rId2"/>
    <p:sldId id="272" r:id="rId3"/>
    <p:sldId id="273" r:id="rId4"/>
    <p:sldId id="274" r:id="rId5"/>
    <p:sldId id="275" r:id="rId6"/>
    <p:sldId id="276" r:id="rId7"/>
    <p:sldId id="258" r:id="rId8"/>
    <p:sldId id="269" r:id="rId9"/>
    <p:sldId id="270" r:id="rId10"/>
    <p:sldId id="261" r:id="rId11"/>
    <p:sldId id="271" r:id="rId12"/>
  </p:sldIdLst>
  <p:sldSz cx="9907588" cy="6858000"/>
  <p:notesSz cx="6858000" cy="9144000"/>
  <p:defaultTextStyle>
    <a:defPPr>
      <a:defRPr lang="en-US"/>
    </a:defPPr>
    <a:lvl1pPr algn="l" rtl="0" fontAlgn="base">
      <a:spcBef>
        <a:spcPct val="0"/>
      </a:spcBef>
      <a:spcAft>
        <a:spcPct val="0"/>
      </a:spcAft>
      <a:defRPr sz="1200" kern="1200">
        <a:solidFill>
          <a:srgbClr val="000000"/>
        </a:solidFill>
        <a:latin typeface="Times New Roman" charset="0"/>
        <a:ea typeface="ヒラギノ明朝 ProN W3" charset="0"/>
        <a:cs typeface="ヒラギノ明朝 ProN W3" charset="0"/>
        <a:sym typeface="Times New Roman" charset="0"/>
      </a:defRPr>
    </a:lvl1pPr>
    <a:lvl2pPr marL="457200" algn="l" rtl="0" fontAlgn="base">
      <a:spcBef>
        <a:spcPct val="0"/>
      </a:spcBef>
      <a:spcAft>
        <a:spcPct val="0"/>
      </a:spcAft>
      <a:defRPr sz="1200" kern="1200">
        <a:solidFill>
          <a:srgbClr val="000000"/>
        </a:solidFill>
        <a:latin typeface="Times New Roman" charset="0"/>
        <a:ea typeface="ヒラギノ明朝 ProN W3" charset="0"/>
        <a:cs typeface="ヒラギノ明朝 ProN W3" charset="0"/>
        <a:sym typeface="Times New Roman" charset="0"/>
      </a:defRPr>
    </a:lvl2pPr>
    <a:lvl3pPr marL="914400" algn="l" rtl="0" fontAlgn="base">
      <a:spcBef>
        <a:spcPct val="0"/>
      </a:spcBef>
      <a:spcAft>
        <a:spcPct val="0"/>
      </a:spcAft>
      <a:defRPr sz="1200" kern="1200">
        <a:solidFill>
          <a:srgbClr val="000000"/>
        </a:solidFill>
        <a:latin typeface="Times New Roman" charset="0"/>
        <a:ea typeface="ヒラギノ明朝 ProN W3" charset="0"/>
        <a:cs typeface="ヒラギノ明朝 ProN W3" charset="0"/>
        <a:sym typeface="Times New Roman" charset="0"/>
      </a:defRPr>
    </a:lvl3pPr>
    <a:lvl4pPr marL="1371600" algn="l" rtl="0" fontAlgn="base">
      <a:spcBef>
        <a:spcPct val="0"/>
      </a:spcBef>
      <a:spcAft>
        <a:spcPct val="0"/>
      </a:spcAft>
      <a:defRPr sz="1200" kern="1200">
        <a:solidFill>
          <a:srgbClr val="000000"/>
        </a:solidFill>
        <a:latin typeface="Times New Roman" charset="0"/>
        <a:ea typeface="ヒラギノ明朝 ProN W3" charset="0"/>
        <a:cs typeface="ヒラギノ明朝 ProN W3" charset="0"/>
        <a:sym typeface="Times New Roman" charset="0"/>
      </a:defRPr>
    </a:lvl4pPr>
    <a:lvl5pPr marL="1828800" algn="l" rtl="0" fontAlgn="base">
      <a:spcBef>
        <a:spcPct val="0"/>
      </a:spcBef>
      <a:spcAft>
        <a:spcPct val="0"/>
      </a:spcAft>
      <a:defRPr sz="1200" kern="1200">
        <a:solidFill>
          <a:srgbClr val="000000"/>
        </a:solidFill>
        <a:latin typeface="Times New Roman" charset="0"/>
        <a:ea typeface="ヒラギノ明朝 ProN W3" charset="0"/>
        <a:cs typeface="ヒラギノ明朝 ProN W3" charset="0"/>
        <a:sym typeface="Times New Roman" charset="0"/>
      </a:defRPr>
    </a:lvl5pPr>
    <a:lvl6pPr marL="2286000" algn="l" defTabSz="457200" rtl="0" eaLnBrk="1" latinLnBrk="0" hangingPunct="1">
      <a:defRPr sz="1200" kern="1200">
        <a:solidFill>
          <a:srgbClr val="000000"/>
        </a:solidFill>
        <a:latin typeface="Times New Roman" charset="0"/>
        <a:ea typeface="ヒラギノ明朝 ProN W3" charset="0"/>
        <a:cs typeface="ヒラギノ明朝 ProN W3" charset="0"/>
        <a:sym typeface="Times New Roman" charset="0"/>
      </a:defRPr>
    </a:lvl6pPr>
    <a:lvl7pPr marL="2743200" algn="l" defTabSz="457200" rtl="0" eaLnBrk="1" latinLnBrk="0" hangingPunct="1">
      <a:defRPr sz="1200" kern="1200">
        <a:solidFill>
          <a:srgbClr val="000000"/>
        </a:solidFill>
        <a:latin typeface="Times New Roman" charset="0"/>
        <a:ea typeface="ヒラギノ明朝 ProN W3" charset="0"/>
        <a:cs typeface="ヒラギノ明朝 ProN W3" charset="0"/>
        <a:sym typeface="Times New Roman" charset="0"/>
      </a:defRPr>
    </a:lvl7pPr>
    <a:lvl8pPr marL="3200400" algn="l" defTabSz="457200" rtl="0" eaLnBrk="1" latinLnBrk="0" hangingPunct="1">
      <a:defRPr sz="1200" kern="1200">
        <a:solidFill>
          <a:srgbClr val="000000"/>
        </a:solidFill>
        <a:latin typeface="Times New Roman" charset="0"/>
        <a:ea typeface="ヒラギノ明朝 ProN W3" charset="0"/>
        <a:cs typeface="ヒラギノ明朝 ProN W3" charset="0"/>
        <a:sym typeface="Times New Roman" charset="0"/>
      </a:defRPr>
    </a:lvl8pPr>
    <a:lvl9pPr marL="3657600" algn="l" defTabSz="457200" rtl="0" eaLnBrk="1" latinLnBrk="0" hangingPunct="1">
      <a:defRPr sz="1200" kern="1200">
        <a:solidFill>
          <a:srgbClr val="000000"/>
        </a:solidFill>
        <a:latin typeface="Times New Roman" charset="0"/>
        <a:ea typeface="ヒラギノ明朝 ProN W3" charset="0"/>
        <a:cs typeface="ヒラギノ明朝 ProN W3" charset="0"/>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072" y="88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5B3311E-2FE5-7246-B7E0-8159E24ACA79}" type="datetimeFigureOut">
              <a:rPr lang="en-US"/>
              <a:pPr>
                <a:defRPr/>
              </a:pPr>
              <a:t>11/16/11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8C37A9-077D-714C-97B5-40C077BDC595}" type="slidenum">
              <a:rPr lang="en-US"/>
              <a:pPr>
                <a:defRPr/>
              </a:pPr>
              <a:t>‹#›</a:t>
            </a:fld>
            <a:endParaRPr lang="en-US"/>
          </a:p>
        </p:txBody>
      </p:sp>
    </p:spTree>
    <p:extLst>
      <p:ext uri="{BB962C8B-B14F-4D97-AF65-F5344CB8AC3E}">
        <p14:creationId xmlns:p14="http://schemas.microsoft.com/office/powerpoint/2010/main" val="4195915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9765D5E-672B-8F43-93EA-128A83215FD7}" type="datetimeFigureOut">
              <a:rPr lang="en-US"/>
              <a:pPr>
                <a:defRPr/>
              </a:pPr>
              <a:t>11/16/11</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C4D911-7D76-7142-B594-0B9A12499954}" type="slidenum">
              <a:rPr lang="en-US"/>
              <a:pPr>
                <a:defRPr/>
              </a:pPr>
              <a:t>‹#›</a:t>
            </a:fld>
            <a:endParaRPr lang="en-US"/>
          </a:p>
        </p:txBody>
      </p:sp>
    </p:spTree>
    <p:extLst>
      <p:ext uri="{BB962C8B-B14F-4D97-AF65-F5344CB8AC3E}">
        <p14:creationId xmlns:p14="http://schemas.microsoft.com/office/powerpoint/2010/main" val="265236967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C4D911-7D76-7142-B594-0B9A12499954}" type="slidenum">
              <a:rPr lang="en-US" smtClean="0"/>
              <a:pPr>
                <a:defRPr/>
              </a:pPr>
              <a:t>7</a:t>
            </a:fld>
            <a:endParaRPr lang="en-US"/>
          </a:p>
        </p:txBody>
      </p:sp>
    </p:spTree>
    <p:extLst>
      <p:ext uri="{BB962C8B-B14F-4D97-AF65-F5344CB8AC3E}">
        <p14:creationId xmlns:p14="http://schemas.microsoft.com/office/powerpoint/2010/main" val="353723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C4D911-7D76-7142-B594-0B9A12499954}" type="slidenum">
              <a:rPr lang="en-US" smtClean="0"/>
              <a:pPr>
                <a:defRPr/>
              </a:pPr>
              <a:t>11</a:t>
            </a:fld>
            <a:endParaRPr lang="en-US"/>
          </a:p>
        </p:txBody>
      </p:sp>
    </p:spTree>
    <p:extLst>
      <p:ext uri="{BB962C8B-B14F-4D97-AF65-F5344CB8AC3E}">
        <p14:creationId xmlns:p14="http://schemas.microsoft.com/office/powerpoint/2010/main" val="3537234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1688"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57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7366046"/>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850636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638" y="0"/>
            <a:ext cx="1933575"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73150" y="0"/>
            <a:ext cx="5653088"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5979891"/>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5742502"/>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1687"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16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805921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3150" y="1981200"/>
            <a:ext cx="379253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8088" y="1981200"/>
            <a:ext cx="379412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4761219"/>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698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99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99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206638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78251628"/>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16061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87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5143864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5187"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518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Arial Bold" charset="0"/>
            </a:endParaRPr>
          </a:p>
        </p:txBody>
      </p:sp>
      <p:sp>
        <p:nvSpPr>
          <p:cNvPr id="4" name="Text Placeholder 3"/>
          <p:cNvSpPr>
            <a:spLocks noGrp="1"/>
          </p:cNvSpPr>
          <p:nvPr>
            <p:ph type="body" sz="half" idx="2"/>
          </p:nvPr>
        </p:nvSpPr>
        <p:spPr>
          <a:xfrm>
            <a:off x="1941513" y="5367338"/>
            <a:ext cx="594518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18642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73150" y="0"/>
            <a:ext cx="7739063" cy="234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90360" bIns="38100" numCol="1" anchor="ctr" anchorCtr="0" compatLnSpc="1">
            <a:prstTxWarp prst="textNoShape">
              <a:avLst/>
            </a:prstTxWarp>
          </a:bodyPr>
          <a:lstStyle/>
          <a:p>
            <a:pPr lvl="0"/>
            <a:r>
              <a:rPr lang="en-US">
                <a:sym typeface="Times New Roman Bold" charset="0"/>
              </a:rPr>
              <a:t>Click to edit Master title style</a:t>
            </a:r>
          </a:p>
        </p:txBody>
      </p:sp>
      <p:sp>
        <p:nvSpPr>
          <p:cNvPr id="1026" name="Rectangle 2"/>
          <p:cNvSpPr>
            <a:spLocks noGrp="1" noChangeArrowheads="1"/>
          </p:cNvSpPr>
          <p:nvPr>
            <p:ph type="body" idx="1"/>
          </p:nvPr>
        </p:nvSpPr>
        <p:spPr bwMode="auto">
          <a:xfrm>
            <a:off x="1073150" y="1981200"/>
            <a:ext cx="7739063"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90360" bIns="38100" numCol="1" anchor="t" anchorCtr="0" compatLnSpc="1">
            <a:prstTxWarp prst="textNoShape">
              <a:avLst/>
            </a:prstTxWarp>
          </a:bodyPr>
          <a:lstStyle/>
          <a:p>
            <a:pPr lvl="0"/>
            <a:r>
              <a:rPr lang="en-US">
                <a:sym typeface="Arial Bold" charset="0"/>
              </a:rPr>
              <a:t>Click to edit Master text styles</a:t>
            </a:r>
          </a:p>
          <a:p>
            <a:pPr lvl="1"/>
            <a:r>
              <a:rPr lang="en-US">
                <a:sym typeface="Arial Bold" charset="0"/>
              </a:rPr>
              <a:t>Second level</a:t>
            </a:r>
          </a:p>
          <a:p>
            <a:pPr lvl="2"/>
            <a:r>
              <a:rPr lang="en-US">
                <a:sym typeface="Arial Bold" charset="0"/>
              </a:rPr>
              <a:t>Third level</a:t>
            </a:r>
          </a:p>
          <a:p>
            <a:pPr lvl="3"/>
            <a:r>
              <a:rPr lang="en-US">
                <a:sym typeface="Arial Bold" charset="0"/>
              </a:rPr>
              <a:t>Fourth level</a:t>
            </a:r>
          </a:p>
          <a:p>
            <a:pPr lvl="4"/>
            <a:r>
              <a:rPr lang="en-US">
                <a:sym typeface="Arial Bold" charset="0"/>
              </a:rPr>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hf hdr="0" ftr="0"/>
  <p:txStyles>
    <p:titleStyle>
      <a:lvl1pPr algn="ctr" rtl="0" eaLnBrk="0" fontAlgn="base" hangingPunct="0">
        <a:lnSpc>
          <a:spcPct val="76000"/>
        </a:lnSpc>
        <a:spcBef>
          <a:spcPct val="0"/>
        </a:spcBef>
        <a:spcAft>
          <a:spcPct val="0"/>
        </a:spcAft>
        <a:defRPr sz="3600">
          <a:solidFill>
            <a:schemeClr val="tx1"/>
          </a:solidFill>
          <a:latin typeface="+mj-lt"/>
          <a:ea typeface="+mj-ea"/>
          <a:cs typeface="+mj-cs"/>
          <a:sym typeface="Times New Roman Bold" charset="0"/>
        </a:defRPr>
      </a:lvl1pPr>
      <a:lvl2pPr algn="ctr" rtl="0" eaLnBrk="0" fontAlgn="base" hangingPunct="0">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2pPr>
      <a:lvl3pPr algn="ctr" rtl="0" eaLnBrk="0" fontAlgn="base" hangingPunct="0">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3pPr>
      <a:lvl4pPr algn="ctr" rtl="0" eaLnBrk="0" fontAlgn="base" hangingPunct="0">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4pPr>
      <a:lvl5pPr algn="ctr" rtl="0" eaLnBrk="0" fontAlgn="base" hangingPunct="0">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5pPr>
      <a:lvl6pPr marL="457200" algn="ctr" rtl="0" fontAlgn="base">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6pPr>
      <a:lvl7pPr marL="914400" algn="ctr" rtl="0" fontAlgn="base">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7pPr>
      <a:lvl8pPr marL="1371600" algn="ctr" rtl="0" fontAlgn="base">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8pPr>
      <a:lvl9pPr marL="1828800" algn="ctr" rtl="0" fontAlgn="base">
        <a:lnSpc>
          <a:spcPct val="76000"/>
        </a:lnSpc>
        <a:spcBef>
          <a:spcPct val="0"/>
        </a:spcBef>
        <a:spcAft>
          <a:spcPct val="0"/>
        </a:spcAft>
        <a:defRPr sz="3600">
          <a:solidFill>
            <a:schemeClr val="tx1"/>
          </a:solidFill>
          <a:latin typeface="Times New Roman Bold" charset="0"/>
          <a:ea typeface="ヒラギノ明朝 ProN W6" charset="0"/>
          <a:cs typeface="ヒラギノ明朝 ProN W6" charset="0"/>
          <a:sym typeface="Times New Roman Bold" charset="0"/>
        </a:defRPr>
      </a:lvl9pPr>
    </p:titleStyle>
    <p:bodyStyle>
      <a:lvl1pPr marL="342900" indent="-342900" algn="l" rtl="0" eaLnBrk="0" fontAlgn="base" hangingPunct="0">
        <a:lnSpc>
          <a:spcPct val="76000"/>
        </a:lnSpc>
        <a:spcBef>
          <a:spcPts val="900"/>
        </a:spcBef>
        <a:spcAft>
          <a:spcPct val="0"/>
        </a:spcAft>
        <a:defRPr sz="2400">
          <a:solidFill>
            <a:schemeClr val="tx1"/>
          </a:solidFill>
          <a:latin typeface="+mn-lt"/>
          <a:ea typeface="+mn-ea"/>
          <a:cs typeface="+mn-cs"/>
          <a:sym typeface="Arial Bold" charset="0"/>
        </a:defRPr>
      </a:lvl1pPr>
      <a:lvl2pPr marL="381000" indent="76200" algn="l" rtl="0" eaLnBrk="0" fontAlgn="base" hangingPunct="0">
        <a:lnSpc>
          <a:spcPct val="76000"/>
        </a:lnSpc>
        <a:spcBef>
          <a:spcPts val="700"/>
        </a:spcBef>
        <a:spcAft>
          <a:spcPct val="0"/>
        </a:spcAft>
        <a:defRPr>
          <a:solidFill>
            <a:schemeClr val="tx1"/>
          </a:solidFill>
          <a:latin typeface="+mn-lt"/>
          <a:ea typeface="+mn-ea"/>
          <a:cs typeface="+mn-cs"/>
          <a:sym typeface="Arial Bold" charset="0"/>
        </a:defRPr>
      </a:lvl2pPr>
      <a:lvl3pPr marL="838200" indent="76200" algn="l" rtl="0" eaLnBrk="0" fontAlgn="base" hangingPunct="0">
        <a:lnSpc>
          <a:spcPct val="76000"/>
        </a:lnSpc>
        <a:spcBef>
          <a:spcPts val="700"/>
        </a:spcBef>
        <a:spcAft>
          <a:spcPct val="0"/>
        </a:spcAft>
        <a:defRPr>
          <a:solidFill>
            <a:schemeClr val="tx1"/>
          </a:solidFill>
          <a:latin typeface="+mn-lt"/>
          <a:ea typeface="+mn-ea"/>
          <a:cs typeface="+mn-cs"/>
          <a:sym typeface="Arial Bold" charset="0"/>
        </a:defRPr>
      </a:lvl3pPr>
      <a:lvl4pPr marL="1295400" indent="76200" algn="l" rtl="0" eaLnBrk="0" fontAlgn="base" hangingPunct="0">
        <a:lnSpc>
          <a:spcPct val="76000"/>
        </a:lnSpc>
        <a:spcBef>
          <a:spcPts val="500"/>
        </a:spcBef>
        <a:spcAft>
          <a:spcPct val="0"/>
        </a:spcAft>
        <a:defRPr sz="1400">
          <a:solidFill>
            <a:schemeClr val="tx1"/>
          </a:solidFill>
          <a:latin typeface="+mn-lt"/>
          <a:ea typeface="+mn-ea"/>
          <a:cs typeface="+mn-cs"/>
          <a:sym typeface="Arial Bold" charset="0"/>
        </a:defRPr>
      </a:lvl4pPr>
      <a:lvl5pPr marL="1752600" indent="76200" algn="l" rtl="0" eaLnBrk="0" fontAlgn="base" hangingPunct="0">
        <a:lnSpc>
          <a:spcPct val="76000"/>
        </a:lnSpc>
        <a:spcBef>
          <a:spcPts val="500"/>
        </a:spcBef>
        <a:spcAft>
          <a:spcPct val="0"/>
        </a:spcAft>
        <a:defRPr sz="1400">
          <a:solidFill>
            <a:schemeClr val="tx1"/>
          </a:solidFill>
          <a:latin typeface="+mn-lt"/>
          <a:ea typeface="+mn-ea"/>
          <a:cs typeface="+mn-cs"/>
          <a:sym typeface="Arial Bold" charset="0"/>
        </a:defRPr>
      </a:lvl5pPr>
      <a:lvl6pPr marL="2209800" algn="l" rtl="0" fontAlgn="base">
        <a:lnSpc>
          <a:spcPct val="76000"/>
        </a:lnSpc>
        <a:spcBef>
          <a:spcPts val="500"/>
        </a:spcBef>
        <a:spcAft>
          <a:spcPct val="0"/>
        </a:spcAft>
        <a:defRPr sz="1400">
          <a:solidFill>
            <a:schemeClr val="tx1"/>
          </a:solidFill>
          <a:latin typeface="+mn-lt"/>
          <a:ea typeface="+mn-ea"/>
          <a:cs typeface="+mn-cs"/>
          <a:sym typeface="Arial Bold" charset="0"/>
        </a:defRPr>
      </a:lvl6pPr>
      <a:lvl7pPr marL="2667000" algn="l" rtl="0" fontAlgn="base">
        <a:lnSpc>
          <a:spcPct val="76000"/>
        </a:lnSpc>
        <a:spcBef>
          <a:spcPts val="500"/>
        </a:spcBef>
        <a:spcAft>
          <a:spcPct val="0"/>
        </a:spcAft>
        <a:defRPr sz="1400">
          <a:solidFill>
            <a:schemeClr val="tx1"/>
          </a:solidFill>
          <a:latin typeface="+mn-lt"/>
          <a:ea typeface="+mn-ea"/>
          <a:cs typeface="+mn-cs"/>
          <a:sym typeface="Arial Bold" charset="0"/>
        </a:defRPr>
      </a:lvl7pPr>
      <a:lvl8pPr marL="3124200" algn="l" rtl="0" fontAlgn="base">
        <a:lnSpc>
          <a:spcPct val="76000"/>
        </a:lnSpc>
        <a:spcBef>
          <a:spcPts val="500"/>
        </a:spcBef>
        <a:spcAft>
          <a:spcPct val="0"/>
        </a:spcAft>
        <a:defRPr sz="1400">
          <a:solidFill>
            <a:schemeClr val="tx1"/>
          </a:solidFill>
          <a:latin typeface="+mn-lt"/>
          <a:ea typeface="+mn-ea"/>
          <a:cs typeface="+mn-cs"/>
          <a:sym typeface="Arial Bold" charset="0"/>
        </a:defRPr>
      </a:lvl8pPr>
      <a:lvl9pPr marL="3581400" algn="l" rtl="0" fontAlgn="base">
        <a:lnSpc>
          <a:spcPct val="76000"/>
        </a:lnSpc>
        <a:spcBef>
          <a:spcPts val="500"/>
        </a:spcBef>
        <a:spcAft>
          <a:spcPct val="0"/>
        </a:spcAft>
        <a:defRPr sz="1400">
          <a:solidFill>
            <a:schemeClr val="tx1"/>
          </a:solidFill>
          <a:latin typeface="+mn-lt"/>
          <a:ea typeface="+mn-ea"/>
          <a:cs typeface="+mn-cs"/>
          <a:sym typeface="Arial Bold"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www.ietf.org/rfc/rfc5378.txt" TargetMode="External"/><Relationship Id="rId4" Type="http://schemas.openxmlformats.org/officeDocument/2006/relationships/hyperlink" Target="http://www.ietf.org/rfc/rfc3979.txt" TargetMode="External"/><Relationship Id="rId5" Type="http://schemas.openxmlformats.org/officeDocument/2006/relationships/hyperlink" Target="http://www.ietf.org/rfc/rfc4879.txt"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ools.ietf.org/html/draft-westerlund-avtcore-transport-multiplexing-01" TargetMode="External"/><Relationship Id="rId4" Type="http://schemas.openxmlformats.org/officeDocument/2006/relationships/hyperlink" Target="http://tools.ietf.org/id/draft-lennox-rtcweb-rtp-media-type-mux-00.txt" TargetMode="External"/><Relationship Id="rId5" Type="http://schemas.openxmlformats.org/officeDocument/2006/relationships/hyperlink" Target="http://www.ietf.org/id/draft-ietf-rtcweb-rtp-usage-01.txt" TargetMode="External"/><Relationship Id="rId6" Type="http://schemas.openxmlformats.org/officeDocument/2006/relationships/hyperlink" Target="http://www.ietf.org/id/draft-lennox-clue-rtp-usage-01.txt"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5661025"/>
            <a:ext cx="10588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050" name="Rectangle 2"/>
          <p:cNvSpPr>
            <a:spLocks noGrp="1" noChangeArrowheads="1"/>
          </p:cNvSpPr>
          <p:nvPr>
            <p:ph type="body" idx="1"/>
          </p:nvPr>
        </p:nvSpPr>
        <p:spPr>
          <a:xfrm>
            <a:off x="1373188" y="4572000"/>
            <a:ext cx="7759700" cy="3048000"/>
          </a:xfrm>
        </p:spPr>
        <p:txBody>
          <a:bodyPr lIns="0" tIns="0" rIns="0" bIns="0"/>
          <a:lstStyle/>
          <a:p>
            <a:pPr algn="ctr" eaLnBrk="1" hangingPunct="1">
              <a:lnSpc>
                <a:spcPct val="100000"/>
              </a:lnSpc>
              <a:spcBef>
                <a:spcPct val="0"/>
              </a:spcBef>
              <a:tabLst>
                <a:tab pos="342900" algn="l"/>
                <a:tab pos="342900" algn="l"/>
                <a:tab pos="342900" algn="l"/>
                <a:tab pos="457200" algn="l"/>
                <a:tab pos="457200" algn="l"/>
                <a:tab pos="457200" algn="l"/>
                <a:tab pos="914400" algn="l"/>
                <a:tab pos="914400" algn="l"/>
                <a:tab pos="914400" algn="l"/>
                <a:tab pos="1371600" algn="l"/>
                <a:tab pos="1371600" algn="l"/>
                <a:tab pos="1371600" algn="l"/>
                <a:tab pos="1828800" algn="l"/>
                <a:tab pos="1828800" algn="l"/>
                <a:tab pos="1828800" algn="l"/>
                <a:tab pos="2286000" algn="l"/>
                <a:tab pos="2286000" algn="l"/>
                <a:tab pos="2286000" algn="l"/>
                <a:tab pos="2743200" algn="l"/>
                <a:tab pos="2743200" algn="l"/>
                <a:tab pos="2743200" algn="l"/>
                <a:tab pos="3200400" algn="l"/>
                <a:tab pos="3200400" algn="l"/>
                <a:tab pos="3200400" algn="l"/>
                <a:tab pos="3657600" algn="l"/>
                <a:tab pos="3657600" algn="l"/>
                <a:tab pos="3657600" algn="l"/>
                <a:tab pos="4114800" algn="l"/>
                <a:tab pos="4114800" algn="l"/>
                <a:tab pos="4114800" algn="l"/>
                <a:tab pos="4572000" algn="l"/>
                <a:tab pos="4572000" algn="l"/>
              </a:tabLst>
              <a:defRPr/>
            </a:pPr>
            <a:r>
              <a:rPr lang="en-US" sz="1800" dirty="0" smtClean="0"/>
              <a:t>CLUE WG chair: Mary Barnes</a:t>
            </a:r>
          </a:p>
          <a:p>
            <a:pPr algn="ctr" eaLnBrk="1" hangingPunct="1">
              <a:lnSpc>
                <a:spcPct val="100000"/>
              </a:lnSpc>
              <a:spcBef>
                <a:spcPct val="0"/>
              </a:spcBef>
              <a:tabLst>
                <a:tab pos="342900" algn="l"/>
                <a:tab pos="342900" algn="l"/>
                <a:tab pos="342900" algn="l"/>
                <a:tab pos="457200" algn="l"/>
                <a:tab pos="457200" algn="l"/>
                <a:tab pos="457200" algn="l"/>
                <a:tab pos="914400" algn="l"/>
                <a:tab pos="914400" algn="l"/>
                <a:tab pos="914400" algn="l"/>
                <a:tab pos="1371600" algn="l"/>
                <a:tab pos="1371600" algn="l"/>
                <a:tab pos="1371600" algn="l"/>
                <a:tab pos="1828800" algn="l"/>
                <a:tab pos="1828800" algn="l"/>
                <a:tab pos="1828800" algn="l"/>
                <a:tab pos="2286000" algn="l"/>
                <a:tab pos="2286000" algn="l"/>
                <a:tab pos="2286000" algn="l"/>
                <a:tab pos="2743200" algn="l"/>
                <a:tab pos="2743200" algn="l"/>
                <a:tab pos="2743200" algn="l"/>
                <a:tab pos="3200400" algn="l"/>
                <a:tab pos="3200400" algn="l"/>
                <a:tab pos="3200400" algn="l"/>
                <a:tab pos="3657600" algn="l"/>
                <a:tab pos="3657600" algn="l"/>
                <a:tab pos="3657600" algn="l"/>
                <a:tab pos="4114800" algn="l"/>
                <a:tab pos="4114800" algn="l"/>
                <a:tab pos="4114800" algn="l"/>
                <a:tab pos="4572000" algn="l"/>
                <a:tab pos="4572000" algn="l"/>
              </a:tabLst>
              <a:defRPr/>
            </a:pPr>
            <a:r>
              <a:rPr lang="en-US" sz="1800" dirty="0" smtClean="0"/>
              <a:t>RTCWEB WG chair: Ted </a:t>
            </a:r>
            <a:r>
              <a:rPr lang="en-US" sz="1800" dirty="0" err="1" smtClean="0"/>
              <a:t>Hardie</a:t>
            </a:r>
            <a:endParaRPr lang="en-US" sz="1800" dirty="0" smtClean="0"/>
          </a:p>
          <a:p>
            <a:pPr algn="ctr" eaLnBrk="1" hangingPunct="1">
              <a:lnSpc>
                <a:spcPct val="70000"/>
              </a:lnSpc>
              <a:spcBef>
                <a:spcPct val="0"/>
              </a:spcBef>
              <a:tabLst>
                <a:tab pos="342900" algn="l"/>
                <a:tab pos="342900" algn="l"/>
                <a:tab pos="342900" algn="l"/>
                <a:tab pos="457200" algn="l"/>
                <a:tab pos="457200" algn="l"/>
                <a:tab pos="457200" algn="l"/>
                <a:tab pos="914400" algn="l"/>
                <a:tab pos="914400" algn="l"/>
                <a:tab pos="914400" algn="l"/>
                <a:tab pos="1371600" algn="l"/>
                <a:tab pos="1371600" algn="l"/>
                <a:tab pos="1371600" algn="l"/>
                <a:tab pos="1828800" algn="l"/>
                <a:tab pos="1828800" algn="l"/>
                <a:tab pos="1828800" algn="l"/>
                <a:tab pos="2286000" algn="l"/>
                <a:tab pos="2286000" algn="l"/>
                <a:tab pos="2286000" algn="l"/>
                <a:tab pos="2743200" algn="l"/>
                <a:tab pos="2743200" algn="l"/>
                <a:tab pos="2743200" algn="l"/>
                <a:tab pos="3200400" algn="l"/>
                <a:tab pos="3200400" algn="l"/>
                <a:tab pos="3200400" algn="l"/>
                <a:tab pos="3657600" algn="l"/>
                <a:tab pos="3657600" algn="l"/>
                <a:tab pos="3657600" algn="l"/>
                <a:tab pos="4114800" algn="l"/>
                <a:tab pos="4114800" algn="l"/>
                <a:tab pos="4114800" algn="l"/>
                <a:tab pos="4572000" algn="l"/>
                <a:tab pos="4572000" algn="l"/>
              </a:tabLst>
              <a:defRPr/>
            </a:pPr>
            <a:endParaRPr lang="en-US" sz="1800" dirty="0" smtClean="0"/>
          </a:p>
          <a:p>
            <a:pPr algn="ctr" eaLnBrk="1" hangingPunct="1">
              <a:lnSpc>
                <a:spcPct val="70000"/>
              </a:lnSpc>
              <a:spcBef>
                <a:spcPct val="0"/>
              </a:spcBef>
              <a:tabLst>
                <a:tab pos="342900" algn="l"/>
                <a:tab pos="342900" algn="l"/>
                <a:tab pos="342900" algn="l"/>
                <a:tab pos="457200" algn="l"/>
                <a:tab pos="457200" algn="l"/>
                <a:tab pos="457200" algn="l"/>
                <a:tab pos="914400" algn="l"/>
                <a:tab pos="914400" algn="l"/>
                <a:tab pos="914400" algn="l"/>
                <a:tab pos="1371600" algn="l"/>
                <a:tab pos="1371600" algn="l"/>
                <a:tab pos="1371600" algn="l"/>
                <a:tab pos="1828800" algn="l"/>
                <a:tab pos="1828800" algn="l"/>
                <a:tab pos="1828800" algn="l"/>
                <a:tab pos="2286000" algn="l"/>
                <a:tab pos="2286000" algn="l"/>
                <a:tab pos="2286000" algn="l"/>
                <a:tab pos="2743200" algn="l"/>
                <a:tab pos="2743200" algn="l"/>
                <a:tab pos="2743200" algn="l"/>
                <a:tab pos="3200400" algn="l"/>
                <a:tab pos="3200400" algn="l"/>
                <a:tab pos="3200400" algn="l"/>
                <a:tab pos="3657600" algn="l"/>
                <a:tab pos="3657600" algn="l"/>
                <a:tab pos="3657600" algn="l"/>
                <a:tab pos="4114800" algn="l"/>
                <a:tab pos="4114800" algn="l"/>
                <a:tab pos="4114800" algn="l"/>
                <a:tab pos="4572000" algn="l"/>
                <a:tab pos="4572000" algn="l"/>
              </a:tabLst>
              <a:defRPr/>
            </a:pPr>
            <a:endParaRPr lang="en-US" sz="1800" dirty="0" smtClean="0"/>
          </a:p>
          <a:p>
            <a:pPr algn="ctr" eaLnBrk="1" hangingPunct="1">
              <a:lnSpc>
                <a:spcPct val="70000"/>
              </a:lnSpc>
              <a:tabLst>
                <a:tab pos="342900" algn="l"/>
                <a:tab pos="342900" algn="l"/>
                <a:tab pos="342900" algn="l"/>
                <a:tab pos="457200" algn="l"/>
                <a:tab pos="457200" algn="l"/>
                <a:tab pos="457200" algn="l"/>
                <a:tab pos="914400" algn="l"/>
                <a:tab pos="914400" algn="l"/>
                <a:tab pos="914400" algn="l"/>
                <a:tab pos="1371600" algn="l"/>
                <a:tab pos="1371600" algn="l"/>
                <a:tab pos="1371600" algn="l"/>
                <a:tab pos="1828800" algn="l"/>
                <a:tab pos="1828800" algn="l"/>
                <a:tab pos="1828800" algn="l"/>
                <a:tab pos="2286000" algn="l"/>
                <a:tab pos="2286000" algn="l"/>
                <a:tab pos="2286000" algn="l"/>
                <a:tab pos="2743200" algn="l"/>
                <a:tab pos="2743200" algn="l"/>
                <a:tab pos="2743200" algn="l"/>
                <a:tab pos="3200400" algn="l"/>
                <a:tab pos="3200400" algn="l"/>
                <a:tab pos="3200400" algn="l"/>
                <a:tab pos="3657600" algn="l"/>
                <a:tab pos="3657600" algn="l"/>
                <a:tab pos="3657600" algn="l"/>
                <a:tab pos="4114800" algn="l"/>
                <a:tab pos="4114800" algn="l"/>
                <a:tab pos="4114800" algn="l"/>
                <a:tab pos="4572000" algn="l"/>
                <a:tab pos="4572000" algn="l"/>
              </a:tabLst>
              <a:defRPr/>
            </a:pPr>
            <a:endParaRPr lang="en-US" sz="1800" dirty="0" smtClean="0"/>
          </a:p>
        </p:txBody>
      </p:sp>
      <p:sp>
        <p:nvSpPr>
          <p:cNvPr id="4099" name="Rectangle 3"/>
          <p:cNvSpPr>
            <a:spLocks/>
          </p:cNvSpPr>
          <p:nvPr/>
        </p:nvSpPr>
        <p:spPr bwMode="auto">
          <a:xfrm>
            <a:off x="1296194" y="914400"/>
            <a:ext cx="77597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lnSpc>
                <a:spcPct val="86000"/>
              </a:lnSpc>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3600" dirty="0">
                <a:solidFill>
                  <a:schemeClr val="tx1"/>
                </a:solidFill>
                <a:latin typeface="Arial Bold" charset="0"/>
                <a:ea typeface="ＭＳ Ｐゴシック" charset="0"/>
                <a:cs typeface="ＭＳ Ｐゴシック" charset="0"/>
                <a:sym typeface="Arial Bold" charset="0"/>
              </a:rPr>
              <a:t>CLUE &amp; RTCWEB </a:t>
            </a:r>
            <a:r>
              <a:rPr lang="en-US" sz="3600" dirty="0" smtClean="0">
                <a:solidFill>
                  <a:schemeClr val="tx1"/>
                </a:solidFill>
                <a:latin typeface="Arial Bold" charset="0"/>
                <a:ea typeface="ＭＳ Ｐゴシック" charset="0"/>
                <a:cs typeface="ＭＳ Ｐゴシック" charset="0"/>
                <a:sym typeface="Arial Bold" charset="0"/>
              </a:rPr>
              <a:t>WGs </a:t>
            </a:r>
            <a:r>
              <a:rPr lang="en-US" sz="3600" dirty="0" err="1" smtClean="0">
                <a:solidFill>
                  <a:schemeClr val="tx1"/>
                </a:solidFill>
                <a:latin typeface="Arial Bold" charset="0"/>
                <a:ea typeface="ＭＳ Ｐゴシック" charset="0"/>
                <a:cs typeface="ＭＳ Ｐゴシック" charset="0"/>
                <a:sym typeface="Arial Bold" charset="0"/>
              </a:rPr>
              <a:t>Adhoc</a:t>
            </a:r>
            <a:endParaRPr lang="en-US" sz="3600" dirty="0">
              <a:solidFill>
                <a:schemeClr val="tx1"/>
              </a:solidFill>
              <a:latin typeface="Arial Bold" charset="0"/>
              <a:ea typeface="ＭＳ Ｐゴシック" charset="0"/>
              <a:cs typeface="ＭＳ Ｐゴシック" charset="0"/>
              <a:sym typeface="Arial Bold" charset="0"/>
            </a:endParaRPr>
          </a:p>
          <a:p>
            <a:pPr algn="ctr">
              <a:lnSpc>
                <a:spcPct val="86000"/>
              </a:lnSpc>
              <a:tabLst>
                <a:tab pos="457200" algn="l"/>
                <a:tab pos="914400" algn="l"/>
                <a:tab pos="1371600" algn="l"/>
                <a:tab pos="1828800" algn="l"/>
                <a:tab pos="2286000" algn="l"/>
                <a:tab pos="2743200" algn="l"/>
                <a:tab pos="3200400" algn="l"/>
                <a:tab pos="3657600" algn="l"/>
                <a:tab pos="4114800" algn="l"/>
                <a:tab pos="4572000" algn="l"/>
                <a:tab pos="5029200" algn="l"/>
              </a:tabLst>
            </a:pPr>
            <a:endParaRPr lang="en-US" sz="3200" dirty="0">
              <a:solidFill>
                <a:schemeClr val="tx1"/>
              </a:solidFill>
              <a:latin typeface="Arial Bold" charset="0"/>
              <a:ea typeface="ＭＳ Ｐゴシック" charset="0"/>
              <a:cs typeface="ＭＳ Ｐゴシック" charset="0"/>
              <a:sym typeface="Arial Bold" charset="0"/>
            </a:endParaRPr>
          </a:p>
          <a:p>
            <a:pPr algn="ctr">
              <a:lnSpc>
                <a:spcPct val="86000"/>
              </a:lnSpc>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3200" dirty="0" smtClean="0">
                <a:solidFill>
                  <a:schemeClr val="tx1"/>
                </a:solidFill>
                <a:latin typeface="Arial Bold" charset="0"/>
                <a:ea typeface="ＭＳ Ｐゴシック" charset="0"/>
                <a:cs typeface="ＭＳ Ｐゴシック" charset="0"/>
                <a:sym typeface="Arial Bold" charset="0"/>
              </a:rPr>
              <a:t>Common (SDP/RTP) building blocks</a:t>
            </a:r>
            <a:endParaRPr lang="en-US" sz="3200" dirty="0">
              <a:solidFill>
                <a:schemeClr val="tx1"/>
              </a:solidFill>
              <a:latin typeface="Arial Bold" charset="0"/>
              <a:ea typeface="ＭＳ Ｐゴシック" charset="0"/>
              <a:cs typeface="ＭＳ Ｐゴシック" charset="0"/>
              <a:sym typeface="Arial Bold" charset="0"/>
            </a:endParaRPr>
          </a:p>
          <a:p>
            <a:pPr algn="ctr">
              <a:lnSpc>
                <a:spcPct val="86000"/>
              </a:lnSpc>
              <a:tabLst>
                <a:tab pos="457200" algn="l"/>
                <a:tab pos="914400" algn="l"/>
                <a:tab pos="1371600" algn="l"/>
                <a:tab pos="1828800" algn="l"/>
                <a:tab pos="2286000" algn="l"/>
                <a:tab pos="2743200" algn="l"/>
                <a:tab pos="3200400" algn="l"/>
                <a:tab pos="3657600" algn="l"/>
                <a:tab pos="4114800" algn="l"/>
                <a:tab pos="4572000" algn="l"/>
                <a:tab pos="5029200" algn="l"/>
              </a:tabLst>
            </a:pPr>
            <a:endParaRPr lang="en-US" sz="3200" dirty="0">
              <a:solidFill>
                <a:schemeClr val="tx1"/>
              </a:solidFill>
              <a:latin typeface="Arial Bold" charset="0"/>
              <a:ea typeface="ＭＳ Ｐゴシック" charset="0"/>
              <a:cs typeface="ＭＳ Ｐゴシック" charset="0"/>
              <a:sym typeface="Arial Bold" charset="0"/>
            </a:endParaRPr>
          </a:p>
          <a:p>
            <a:pPr algn="ctr">
              <a:lnSpc>
                <a:spcPct val="86000"/>
              </a:lnSpc>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3200" dirty="0">
                <a:solidFill>
                  <a:schemeClr val="tx1"/>
                </a:solidFill>
                <a:latin typeface="Arial Bold" charset="0"/>
                <a:ea typeface="ＭＳ Ｐゴシック" charset="0"/>
                <a:cs typeface="ＭＳ Ｐゴシック" charset="0"/>
                <a:sym typeface="Arial Bold" charset="0"/>
              </a:rPr>
              <a:t>IETF-82</a:t>
            </a:r>
            <a:endParaRPr lang="en-US" sz="2800" dirty="0">
              <a:solidFill>
                <a:schemeClr val="tx1"/>
              </a:solidFill>
              <a:latin typeface="Arial Bold" charset="0"/>
              <a:ea typeface="ＭＳ Ｐゴシック" charset="0"/>
              <a:cs typeface="ＭＳ Ｐゴシック" charset="0"/>
              <a:sym typeface="Arial Bold" charset="0"/>
            </a:endParaRPr>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5661025"/>
            <a:ext cx="10588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098" name="Rectangle 2"/>
          <p:cNvSpPr>
            <a:spLocks noGrp="1" noChangeArrowheads="1"/>
          </p:cNvSpPr>
          <p:nvPr>
            <p:ph type="title"/>
          </p:nvPr>
        </p:nvSpPr>
        <p:spPr>
          <a:xfrm>
            <a:off x="839788" y="0"/>
            <a:ext cx="7753350" cy="1601788"/>
          </a:xfrm>
        </p:spPr>
        <p:txBody>
          <a:bodyPr rIns="66360"/>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Proposal</a:t>
            </a:r>
          </a:p>
        </p:txBody>
      </p:sp>
      <p:sp>
        <p:nvSpPr>
          <p:cNvPr id="4099" name="Rectangle 3"/>
          <p:cNvSpPr>
            <a:spLocks noGrp="1" noChangeArrowheads="1"/>
          </p:cNvSpPr>
          <p:nvPr>
            <p:ph type="body" idx="1"/>
          </p:nvPr>
        </p:nvSpPr>
        <p:spPr>
          <a:xfrm>
            <a:off x="458788" y="1600200"/>
            <a:ext cx="9067800" cy="4762500"/>
          </a:xfrm>
        </p:spPr>
        <p:txBody>
          <a:bodyPr rIns="66360"/>
          <a:lstStyle/>
          <a:p>
            <a:pPr eaLnBrk="1" hangingPunct="1">
              <a:lnSpc>
                <a:spcPct val="100000"/>
              </a:lnSpc>
              <a:buFont typeface="Arial"/>
              <a:buChar char="•"/>
              <a:defRPr/>
            </a:pPr>
            <a:r>
              <a:rPr lang="en-US" dirty="0" smtClean="0"/>
              <a:t>Objective: Ensure that the use of SDP and RTP as solutions in the CLUE and RTCWEB architectural models is consistent and allows for potential interoperability.  Basically, don’t define two separate ways of doing the same thing.</a:t>
            </a:r>
          </a:p>
          <a:p>
            <a:pPr eaLnBrk="1" hangingPunct="1">
              <a:lnSpc>
                <a:spcPct val="100000"/>
              </a:lnSpc>
              <a:buFont typeface="Arial"/>
              <a:buChar char="•"/>
              <a:defRPr/>
            </a:pPr>
            <a:r>
              <a:rPr lang="en-US" dirty="0" smtClean="0"/>
              <a:t>Consider that the primary common functionality is the handling of multiple-streams – should be based on same building blocks (to be agreed and developed in AVTCORE).</a:t>
            </a:r>
          </a:p>
          <a:p>
            <a:pPr eaLnBrk="1" hangingPunct="1">
              <a:lnSpc>
                <a:spcPct val="100000"/>
              </a:lnSpc>
              <a:buFont typeface="Arial"/>
              <a:buChar char="•"/>
              <a:defRPr/>
            </a:pPr>
            <a:r>
              <a:rPr lang="en-US" dirty="0" smtClean="0"/>
              <a:t>Discuss the current proposals on the table </a:t>
            </a:r>
            <a:r>
              <a:rPr lang="en-US" dirty="0"/>
              <a:t> </a:t>
            </a:r>
            <a:r>
              <a:rPr lang="en-US" dirty="0" smtClean="0"/>
              <a:t>- consider whether they meet the requirements (for both CLUE and RTCWEB). </a:t>
            </a:r>
          </a:p>
          <a:p>
            <a:pPr marL="0" indent="0" eaLnBrk="1" hangingPunct="1">
              <a:lnSpc>
                <a:spcPct val="100000"/>
              </a:lnSpc>
              <a:defRPr/>
            </a:pPr>
            <a:endParaRPr lang="en-US" dirty="0" smtClean="0"/>
          </a:p>
          <a:p>
            <a:pPr marL="0" indent="0" eaLnBrk="1" hangingPunct="1">
              <a:lnSpc>
                <a:spcPct val="100000"/>
              </a:lnSpc>
              <a:defRPr/>
            </a:pPr>
            <a:endParaRPr lang="en-US" dirty="0" smtClean="0"/>
          </a:p>
          <a:p>
            <a:pPr eaLnBrk="1" hangingPunct="1">
              <a:lnSpc>
                <a:spcPct val="100000"/>
              </a:lnSpc>
              <a:buFont typeface="Arial"/>
              <a:buChar char="•"/>
              <a:defRPr/>
            </a:pPr>
            <a:endParaRPr lang="en-US" dirty="0" smtClean="0"/>
          </a:p>
        </p:txBody>
      </p:sp>
      <p:sp>
        <p:nvSpPr>
          <p:cNvPr id="5" name="TextBox 4"/>
          <p:cNvSpPr txBox="1"/>
          <p:nvPr/>
        </p:nvSpPr>
        <p:spPr>
          <a:xfrm>
            <a:off x="4267994" y="6172200"/>
            <a:ext cx="1295400" cy="338554"/>
          </a:xfrm>
          <a:prstGeom prst="rect">
            <a:avLst/>
          </a:prstGeom>
          <a:noFill/>
        </p:spPr>
        <p:txBody>
          <a:bodyPr wrap="square" rtlCol="0">
            <a:spAutoFit/>
          </a:bodyPr>
          <a:lstStyle/>
          <a:p>
            <a:pPr algn="ctr"/>
            <a:r>
              <a:rPr lang="en-US" sz="1600" dirty="0" smtClean="0"/>
              <a:t>9</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5791200"/>
            <a:ext cx="1057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098" name="Rectangle 2"/>
          <p:cNvSpPr>
            <a:spLocks noGrp="1" noChangeArrowheads="1"/>
          </p:cNvSpPr>
          <p:nvPr>
            <p:ph type="title"/>
          </p:nvPr>
        </p:nvSpPr>
        <p:spPr>
          <a:xfrm>
            <a:off x="1073150" y="0"/>
            <a:ext cx="7739063" cy="1524000"/>
          </a:xfrm>
        </p:spPr>
        <p:txBody>
          <a:bodyPr rIns="66360"/>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Other Concerns</a:t>
            </a:r>
          </a:p>
        </p:txBody>
      </p:sp>
      <p:sp>
        <p:nvSpPr>
          <p:cNvPr id="3" name="Content Placeholder 2"/>
          <p:cNvSpPr>
            <a:spLocks noGrp="1"/>
          </p:cNvSpPr>
          <p:nvPr>
            <p:ph idx="1"/>
          </p:nvPr>
        </p:nvSpPr>
        <p:spPr>
          <a:xfrm>
            <a:off x="1068388" y="1295400"/>
            <a:ext cx="7739062" cy="4800600"/>
          </a:xfrm>
        </p:spPr>
        <p:txBody>
          <a:bodyPr/>
          <a:lstStyle/>
          <a:p>
            <a:pPr>
              <a:lnSpc>
                <a:spcPct val="100000"/>
              </a:lnSpc>
              <a:buFont typeface="Arial"/>
              <a:buChar char="•"/>
              <a:defRPr/>
            </a:pPr>
            <a:r>
              <a:rPr lang="en-US" sz="2800" dirty="0" smtClean="0"/>
              <a:t>Interoperability between RTCWEB client and CLUE enabled endpoint.  </a:t>
            </a:r>
          </a:p>
          <a:p>
            <a:pPr marL="495300" lvl="2" indent="0">
              <a:lnSpc>
                <a:spcPct val="100000"/>
              </a:lnSpc>
              <a:defRPr/>
            </a:pPr>
            <a:r>
              <a:rPr lang="en-US" sz="2800" dirty="0"/>
              <a:t> </a:t>
            </a:r>
            <a:r>
              <a:rPr lang="en-US" sz="2800" dirty="0" smtClean="0"/>
              <a:t> - Is this required?  </a:t>
            </a:r>
          </a:p>
          <a:p>
            <a:pPr marL="495300" lvl="2" indent="0">
              <a:lnSpc>
                <a:spcPct val="100000"/>
              </a:lnSpc>
              <a:defRPr/>
            </a:pPr>
            <a:r>
              <a:rPr lang="en-US" sz="2800" dirty="0" smtClean="0"/>
              <a:t>  - If so, what are the impacts on SDP, CLUE metadata transport</a:t>
            </a:r>
          </a:p>
          <a:p>
            <a:pPr marL="495300" lvl="1" indent="-457200">
              <a:lnSpc>
                <a:spcPct val="100000"/>
              </a:lnSpc>
              <a:buFont typeface="Arial"/>
              <a:buChar char="•"/>
              <a:defRPr/>
            </a:pPr>
            <a:r>
              <a:rPr lang="en-US" sz="2800" dirty="0" smtClean="0"/>
              <a:t>Any other concerns?</a:t>
            </a:r>
          </a:p>
          <a:p>
            <a:pPr marL="323850" lvl="1" indent="-285750">
              <a:lnSpc>
                <a:spcPct val="100000"/>
              </a:lnSpc>
              <a:buFont typeface="Arial"/>
              <a:buChar char="•"/>
              <a:defRPr/>
            </a:pPr>
            <a:endParaRPr lang="en-US" sz="2800" dirty="0" smtClean="0"/>
          </a:p>
          <a:p>
            <a:pPr>
              <a:lnSpc>
                <a:spcPct val="100000"/>
              </a:lnSpc>
              <a:buFont typeface="Arial"/>
              <a:buChar char="•"/>
              <a:defRPr/>
            </a:pPr>
            <a:endParaRPr lang="en-US" sz="3600" dirty="0" smtClean="0"/>
          </a:p>
          <a:p>
            <a:pPr>
              <a:lnSpc>
                <a:spcPct val="100000"/>
              </a:lnSpc>
              <a:buFont typeface="Arial"/>
              <a:buChar char="•"/>
              <a:defRPr/>
            </a:pPr>
            <a:endParaRPr lang="en-US" sz="2000" dirty="0" smtClean="0"/>
          </a:p>
          <a:p>
            <a:pPr>
              <a:lnSpc>
                <a:spcPct val="100000"/>
              </a:lnSpc>
              <a:buFont typeface="Arial"/>
              <a:buChar char="•"/>
              <a:defRPr/>
            </a:pPr>
            <a:endParaRPr lang="en-US" dirty="0" smtClean="0"/>
          </a:p>
          <a:p>
            <a:pPr>
              <a:lnSpc>
                <a:spcPct val="100000"/>
              </a:lnSpc>
              <a:buFont typeface="Arial"/>
              <a:buChar char="•"/>
              <a:defRPr/>
            </a:pPr>
            <a:endParaRPr lang="en-US" dirty="0" smtClean="0"/>
          </a:p>
          <a:p>
            <a:pPr marL="0" indent="0">
              <a:lnSpc>
                <a:spcPct val="100000"/>
              </a:lnSpc>
              <a:defRPr/>
            </a:pPr>
            <a:endParaRPr lang="en-US" dirty="0" smtClean="0"/>
          </a:p>
          <a:p>
            <a:pPr>
              <a:buFont typeface="Arial"/>
              <a:buChar char="•"/>
              <a:defRPr/>
            </a:pPr>
            <a:endParaRPr lang="en-US" dirty="0"/>
          </a:p>
          <a:p>
            <a:pPr>
              <a:buFont typeface="Arial"/>
              <a:buChar char="•"/>
              <a:defRPr/>
            </a:pPr>
            <a:endParaRPr lang="en-US" dirty="0"/>
          </a:p>
        </p:txBody>
      </p:sp>
      <p:sp>
        <p:nvSpPr>
          <p:cNvPr id="5" name="TextBox 4"/>
          <p:cNvSpPr txBox="1"/>
          <p:nvPr/>
        </p:nvSpPr>
        <p:spPr>
          <a:xfrm>
            <a:off x="4267994" y="6172200"/>
            <a:ext cx="1295400" cy="338554"/>
          </a:xfrm>
          <a:prstGeom prst="rect">
            <a:avLst/>
          </a:prstGeom>
          <a:noFill/>
        </p:spPr>
        <p:txBody>
          <a:bodyPr wrap="square" rtlCol="0">
            <a:spAutoFit/>
          </a:bodyPr>
          <a:lstStyle/>
          <a:p>
            <a:pPr algn="ctr"/>
            <a:r>
              <a:rPr lang="en-US" sz="1600" dirty="0" smtClean="0"/>
              <a:t>10</a:t>
            </a:r>
            <a:endParaRPr lang="en-US" dirty="0"/>
          </a:p>
        </p:txBody>
      </p:sp>
    </p:spTree>
    <p:extLst>
      <p:ext uri="{BB962C8B-B14F-4D97-AF65-F5344CB8AC3E}">
        <p14:creationId xmlns:p14="http://schemas.microsoft.com/office/powerpoint/2010/main" val="2377531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5661025"/>
            <a:ext cx="10588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098" name="Rectangle 2"/>
          <p:cNvSpPr>
            <a:spLocks noGrp="1" noChangeArrowheads="1"/>
          </p:cNvSpPr>
          <p:nvPr>
            <p:ph type="title"/>
          </p:nvPr>
        </p:nvSpPr>
        <p:spPr>
          <a:xfrm>
            <a:off x="1143000" y="230188"/>
            <a:ext cx="7759700" cy="684212"/>
          </a:xfrm>
        </p:spPr>
        <p:txBody>
          <a:bodyPr rIns="66360"/>
          <a:lstStyle/>
          <a:p>
            <a:pPr eaLnBrk="1" hangingPunct="1">
              <a:lnSpc>
                <a:spcPct val="9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mtClean="0"/>
              <a:t>Note Well</a:t>
            </a:r>
          </a:p>
        </p:txBody>
      </p:sp>
      <p:sp>
        <p:nvSpPr>
          <p:cNvPr id="4099" name="Rectangle 3"/>
          <p:cNvSpPr>
            <a:spLocks noGrp="1" noChangeArrowheads="1"/>
          </p:cNvSpPr>
          <p:nvPr>
            <p:ph type="body" idx="1"/>
          </p:nvPr>
        </p:nvSpPr>
        <p:spPr>
          <a:xfrm>
            <a:off x="533400" y="914400"/>
            <a:ext cx="8763794" cy="5486400"/>
          </a:xfrm>
        </p:spPr>
        <p:txBody>
          <a:bodyPr rIns="66360"/>
          <a:lstStyle/>
          <a:p>
            <a:pPr eaLnBrk="1" hangingPunct="1">
              <a:lnSpc>
                <a:spcPts val="1800"/>
              </a:lnSpc>
              <a:spcBef>
                <a:spcPct val="0"/>
              </a:spcBef>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marL="723900" lvl="1" indent="-228600" eaLnBrk="1" hangingPunct="1">
              <a:lnSpc>
                <a:spcPts val="1800"/>
              </a:lnSpc>
              <a:spcBef>
                <a:spcPct val="0"/>
              </a:spcBef>
              <a:buClr>
                <a:srgbClr val="000000"/>
              </a:buClr>
              <a:buSzPct val="43000"/>
              <a:buFont typeface="Wingdings" charset="0"/>
              <a:buChar char="l"/>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the IETF plenary session, </a:t>
            </a:r>
          </a:p>
          <a:p>
            <a:pPr marL="723900" lvl="1" indent="-228600" eaLnBrk="1" hangingPunct="1">
              <a:lnSpc>
                <a:spcPts val="1800"/>
              </a:lnSpc>
              <a:spcBef>
                <a:spcPct val="0"/>
              </a:spcBef>
              <a:buClr>
                <a:srgbClr val="000000"/>
              </a:buClr>
              <a:buSzPct val="43000"/>
              <a:buFont typeface="Wingdings" charset="0"/>
              <a:buChar char="l"/>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any IETF working group or portion thereof, </a:t>
            </a:r>
          </a:p>
          <a:p>
            <a:pPr marL="723900" lvl="1" indent="-228600" eaLnBrk="1" hangingPunct="1">
              <a:lnSpc>
                <a:spcPts val="1800"/>
              </a:lnSpc>
              <a:spcBef>
                <a:spcPct val="0"/>
              </a:spcBef>
              <a:buClr>
                <a:srgbClr val="000000"/>
              </a:buClr>
              <a:buSzPct val="43000"/>
              <a:buFont typeface="Wingdings" charset="0"/>
              <a:buChar char="l"/>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the IESG or any member thereof on behalf of the IESG, </a:t>
            </a:r>
          </a:p>
          <a:p>
            <a:pPr marL="723900" lvl="1" indent="-228600" eaLnBrk="1" hangingPunct="1">
              <a:lnSpc>
                <a:spcPts val="1800"/>
              </a:lnSpc>
              <a:spcBef>
                <a:spcPct val="0"/>
              </a:spcBef>
              <a:buClr>
                <a:srgbClr val="000000"/>
              </a:buClr>
              <a:buSzPct val="43000"/>
              <a:buFont typeface="Wingdings" charset="0"/>
              <a:buChar char="l"/>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the IAB or any member thereof on behalf of the IAB, </a:t>
            </a:r>
          </a:p>
          <a:p>
            <a:pPr marL="723900" lvl="1" indent="-228600" eaLnBrk="1" hangingPunct="1">
              <a:lnSpc>
                <a:spcPts val="1800"/>
              </a:lnSpc>
              <a:spcBef>
                <a:spcPct val="0"/>
              </a:spcBef>
              <a:buClr>
                <a:srgbClr val="000000"/>
              </a:buClr>
              <a:buSzPct val="43000"/>
              <a:buFont typeface="Wingdings" charset="0"/>
              <a:buChar char="l"/>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any IETF mailing list, including the IETF list itself, any working group or design team list, or any other list functioning under IETF auspices, </a:t>
            </a:r>
          </a:p>
          <a:p>
            <a:pPr marL="723900" lvl="1" indent="-228600" eaLnBrk="1" hangingPunct="1">
              <a:lnSpc>
                <a:spcPts val="1800"/>
              </a:lnSpc>
              <a:spcBef>
                <a:spcPct val="0"/>
              </a:spcBef>
              <a:buClr>
                <a:srgbClr val="000000"/>
              </a:buClr>
              <a:buSzPct val="43000"/>
              <a:buFont typeface="Wingdings" charset="0"/>
              <a:buChar char="l"/>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the RFC Editor or the Internet-Drafts function </a:t>
            </a:r>
          </a:p>
          <a:p>
            <a:pPr eaLnBrk="1" hangingPunct="1">
              <a:lnSpc>
                <a:spcPts val="1800"/>
              </a:lnSpc>
              <a:spcBef>
                <a:spcPct val="0"/>
              </a:spcBef>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All IETF Contributions are subject to the rules of </a:t>
            </a:r>
            <a:r>
              <a:rPr lang="en-US" sz="1600" u="sng" dirty="0" smtClean="0">
                <a:solidFill>
                  <a:srgbClr val="009999"/>
                </a:solidFill>
                <a:hlinkClick r:id="rId3"/>
              </a:rPr>
              <a:t>RFC 5378</a:t>
            </a:r>
            <a:r>
              <a:rPr lang="en-US" sz="1600" dirty="0" smtClean="0"/>
              <a:t> and </a:t>
            </a:r>
            <a:r>
              <a:rPr lang="en-US" sz="1600" u="sng" dirty="0" smtClean="0">
                <a:solidFill>
                  <a:srgbClr val="009999"/>
                </a:solidFill>
                <a:hlinkClick r:id="rId4"/>
              </a:rPr>
              <a:t>RFC 3979</a:t>
            </a:r>
            <a:r>
              <a:rPr lang="en-US" sz="1600" dirty="0" smtClean="0"/>
              <a:t> (updated by </a:t>
            </a:r>
            <a:r>
              <a:rPr lang="en-US" sz="1600" u="sng" dirty="0" smtClean="0">
                <a:solidFill>
                  <a:srgbClr val="009999"/>
                </a:solidFill>
                <a:hlinkClick r:id="rId5"/>
              </a:rPr>
              <a:t>RFC 4879</a:t>
            </a:r>
            <a:r>
              <a:rPr lang="en-US" sz="1600" dirty="0" smtClean="0"/>
              <a:t>). Statements made outside of an IETF session, mailing list or other function, that are clearly not intended to be input to an IETF activity, group or function, are not IETF Contributions in the context of this notice. Please consult </a:t>
            </a:r>
            <a:r>
              <a:rPr lang="en-US" sz="1600" u="sng" dirty="0" smtClean="0">
                <a:solidFill>
                  <a:srgbClr val="009999"/>
                </a:solidFill>
                <a:hlinkClick r:id="rId3"/>
              </a:rPr>
              <a:t>RFC 5378</a:t>
            </a:r>
            <a:r>
              <a:rPr lang="en-US" sz="1600" dirty="0" smtClean="0"/>
              <a:t> and </a:t>
            </a:r>
            <a:r>
              <a:rPr lang="en-US" sz="1600" u="sng" dirty="0" smtClean="0">
                <a:solidFill>
                  <a:srgbClr val="009999"/>
                </a:solidFill>
                <a:hlinkClick r:id="rId4"/>
              </a:rPr>
              <a:t>RFC 3979</a:t>
            </a:r>
            <a:r>
              <a:rPr lang="en-US" sz="1600" dirty="0" smtClean="0"/>
              <a:t> for details. </a:t>
            </a:r>
            <a:endParaRPr lang="en-US" dirty="0" smtClean="0"/>
          </a:p>
          <a:p>
            <a:pPr eaLnBrk="1" hangingPunct="1">
              <a:lnSpc>
                <a:spcPts val="1800"/>
              </a:lnSpc>
              <a:spcBef>
                <a:spcPct val="0"/>
              </a:spcBef>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A participant in any IETF activity is deemed to accept all IETF rules of process, as documented in Best Current Practices RFCs and IESG Statements. </a:t>
            </a:r>
          </a:p>
          <a:p>
            <a:pPr eaLnBrk="1" hangingPunct="1">
              <a:lnSpc>
                <a:spcPts val="1800"/>
              </a:lnSpc>
              <a:spcBef>
                <a:spcPct val="0"/>
              </a:spcBef>
              <a:tabLst>
                <a:tab pos="342900" algn="l"/>
                <a:tab pos="342900" algn="l"/>
                <a:tab pos="342900" algn="l"/>
                <a:tab pos="342900" algn="l"/>
                <a:tab pos="342900" algn="l"/>
                <a:tab pos="342900" algn="l"/>
                <a:tab pos="342900" algn="l"/>
                <a:tab pos="342900" algn="l"/>
                <a:tab pos="342900" algn="l"/>
                <a:tab pos="342900" algn="l"/>
                <a:tab pos="457200" algn="l"/>
                <a:tab pos="457200" algn="l"/>
                <a:tab pos="457200" algn="l"/>
                <a:tab pos="457200" algn="l"/>
                <a:tab pos="457200" algn="l"/>
                <a:tab pos="457200" algn="l"/>
                <a:tab pos="457200" algn="l"/>
                <a:tab pos="457200" algn="l"/>
                <a:tab pos="457200" algn="l"/>
                <a:tab pos="457200" algn="l"/>
                <a:tab pos="914400" algn="l"/>
                <a:tab pos="914400" algn="l"/>
                <a:tab pos="914400" algn="l"/>
                <a:tab pos="914400" algn="l"/>
                <a:tab pos="914400" algn="l"/>
                <a:tab pos="914400" algn="l"/>
                <a:tab pos="914400" algn="l"/>
                <a:tab pos="914400" algn="l"/>
                <a:tab pos="914400" algn="l"/>
                <a:tab pos="914400" algn="l"/>
                <a:tab pos="1371600" algn="l"/>
                <a:tab pos="1371600" algn="l"/>
              </a:tabLst>
              <a:defRPr/>
            </a:pPr>
            <a:r>
              <a:rPr lang="en-US" sz="1600" dirty="0" smtClean="0"/>
              <a:t>A participant in any IETF activity acknowledges that written, audio and video records of meetings may be made and may be available to the public.</a:t>
            </a:r>
            <a:r>
              <a:rPr lang="en-US" sz="1400" dirty="0" smtClean="0"/>
              <a:t> </a:t>
            </a:r>
          </a:p>
        </p:txBody>
      </p:sp>
      <p:sp>
        <p:nvSpPr>
          <p:cNvPr id="2" name="TextBox 1"/>
          <p:cNvSpPr txBox="1"/>
          <p:nvPr/>
        </p:nvSpPr>
        <p:spPr>
          <a:xfrm>
            <a:off x="4420394" y="6172200"/>
            <a:ext cx="685800" cy="276999"/>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4644014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5661025"/>
            <a:ext cx="10588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122" name="Rectangle 2"/>
          <p:cNvSpPr>
            <a:spLocks noGrp="1" noChangeArrowheads="1"/>
          </p:cNvSpPr>
          <p:nvPr>
            <p:ph type="title"/>
          </p:nvPr>
        </p:nvSpPr>
        <p:spPr>
          <a:xfrm>
            <a:off x="793750" y="177800"/>
            <a:ext cx="8089900" cy="1600200"/>
          </a:xfrm>
        </p:spPr>
        <p:txBody>
          <a:bodyPr rIns="66360"/>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Agenda – Thursday 1140-1250</a:t>
            </a:r>
          </a:p>
        </p:txBody>
      </p:sp>
      <p:sp>
        <p:nvSpPr>
          <p:cNvPr id="5123" name="Rectangle 3"/>
          <p:cNvSpPr>
            <a:spLocks noGrp="1" noChangeArrowheads="1"/>
          </p:cNvSpPr>
          <p:nvPr>
            <p:ph type="body" idx="1"/>
          </p:nvPr>
        </p:nvSpPr>
        <p:spPr>
          <a:xfrm>
            <a:off x="305594" y="2095500"/>
            <a:ext cx="9296400" cy="4762500"/>
          </a:xfrm>
        </p:spPr>
        <p:txBody>
          <a:bodyPr rIns="66360"/>
          <a:lstStyle/>
          <a:p>
            <a:pPr eaLnBrk="1" hangingPunct="1">
              <a:tabLst>
                <a:tab pos="342900" algn="l"/>
                <a:tab pos="342900" algn="l"/>
                <a:tab pos="342900" algn="l"/>
                <a:tab pos="342900" algn="l"/>
                <a:tab pos="342900" algn="l"/>
                <a:tab pos="457200" algn="l"/>
                <a:tab pos="457200" algn="l"/>
                <a:tab pos="457200" algn="l"/>
                <a:tab pos="457200" algn="l"/>
                <a:tab pos="457200" algn="l"/>
                <a:tab pos="914400" algn="l"/>
                <a:tab pos="914400" algn="l"/>
                <a:tab pos="914400" algn="l"/>
                <a:tab pos="914400" algn="l"/>
                <a:tab pos="914400" algn="l"/>
                <a:tab pos="1371600" algn="l"/>
                <a:tab pos="1371600" algn="l"/>
                <a:tab pos="1371600" algn="l"/>
                <a:tab pos="1371600" algn="l"/>
                <a:tab pos="1371600" algn="l"/>
                <a:tab pos="1828800" algn="l"/>
                <a:tab pos="1828800" algn="l"/>
                <a:tab pos="1828800" algn="l"/>
                <a:tab pos="1828800" algn="l"/>
                <a:tab pos="1828800" algn="l"/>
                <a:tab pos="2286000" algn="l"/>
                <a:tab pos="2286000" algn="l"/>
                <a:tab pos="2286000" algn="l"/>
                <a:tab pos="2286000" algn="l"/>
                <a:tab pos="2286000" algn="l"/>
                <a:tab pos="2743200" algn="l"/>
                <a:tab pos="2743200" algn="l"/>
              </a:tabLst>
              <a:defRPr/>
            </a:pPr>
            <a:r>
              <a:rPr lang="en-US" dirty="0" smtClean="0"/>
              <a:t>11:40-11:45 Agenda bash/Introduction (Chairs)</a:t>
            </a:r>
          </a:p>
          <a:p>
            <a:pPr eaLnBrk="1" hangingPunct="1">
              <a:tabLst>
                <a:tab pos="342900" algn="l"/>
                <a:tab pos="342900" algn="l"/>
                <a:tab pos="342900" algn="l"/>
                <a:tab pos="342900" algn="l"/>
                <a:tab pos="342900" algn="l"/>
                <a:tab pos="457200" algn="l"/>
                <a:tab pos="457200" algn="l"/>
                <a:tab pos="457200" algn="l"/>
                <a:tab pos="457200" algn="l"/>
                <a:tab pos="457200" algn="l"/>
                <a:tab pos="914400" algn="l"/>
                <a:tab pos="914400" algn="l"/>
                <a:tab pos="914400" algn="l"/>
                <a:tab pos="914400" algn="l"/>
                <a:tab pos="914400" algn="l"/>
                <a:tab pos="1371600" algn="l"/>
                <a:tab pos="1371600" algn="l"/>
                <a:tab pos="1371600" algn="l"/>
                <a:tab pos="1371600" algn="l"/>
                <a:tab pos="1371600" algn="l"/>
                <a:tab pos="1828800" algn="l"/>
                <a:tab pos="1828800" algn="l"/>
                <a:tab pos="1828800" algn="l"/>
                <a:tab pos="1828800" algn="l"/>
                <a:tab pos="1828800" algn="l"/>
                <a:tab pos="2286000" algn="l"/>
                <a:tab pos="2286000" algn="l"/>
                <a:tab pos="2286000" algn="l"/>
                <a:tab pos="2286000" algn="l"/>
                <a:tab pos="2286000" algn="l"/>
                <a:tab pos="2743200" algn="l"/>
                <a:tab pos="2743200" algn="l"/>
              </a:tabLst>
              <a:defRPr/>
            </a:pPr>
            <a:r>
              <a:rPr lang="en-US" dirty="0" smtClean="0"/>
              <a:t>11:45-11:55 RTCWEB Overview (Cullen Jennings)</a:t>
            </a:r>
          </a:p>
          <a:p>
            <a:pPr eaLnBrk="1" hangingPunct="1">
              <a:tabLst>
                <a:tab pos="342900" algn="l"/>
                <a:tab pos="342900" algn="l"/>
                <a:tab pos="342900" algn="l"/>
                <a:tab pos="342900" algn="l"/>
                <a:tab pos="342900" algn="l"/>
                <a:tab pos="457200" algn="l"/>
                <a:tab pos="457200" algn="l"/>
                <a:tab pos="457200" algn="l"/>
                <a:tab pos="457200" algn="l"/>
                <a:tab pos="457200" algn="l"/>
                <a:tab pos="914400" algn="l"/>
                <a:tab pos="914400" algn="l"/>
                <a:tab pos="914400" algn="l"/>
                <a:tab pos="914400" algn="l"/>
                <a:tab pos="914400" algn="l"/>
                <a:tab pos="1371600" algn="l"/>
                <a:tab pos="1371600" algn="l"/>
                <a:tab pos="1371600" algn="l"/>
                <a:tab pos="1371600" algn="l"/>
                <a:tab pos="1371600" algn="l"/>
                <a:tab pos="1828800" algn="l"/>
                <a:tab pos="1828800" algn="l"/>
                <a:tab pos="1828800" algn="l"/>
                <a:tab pos="1828800" algn="l"/>
                <a:tab pos="1828800" algn="l"/>
                <a:tab pos="2286000" algn="l"/>
                <a:tab pos="2286000" algn="l"/>
                <a:tab pos="2286000" algn="l"/>
                <a:tab pos="2286000" algn="l"/>
                <a:tab pos="2286000" algn="l"/>
                <a:tab pos="2743200" algn="l"/>
                <a:tab pos="2743200" algn="l"/>
              </a:tabLst>
              <a:defRPr/>
            </a:pPr>
            <a:r>
              <a:rPr lang="en-US" dirty="0" smtClean="0"/>
              <a:t>11:55-12:05 CLUE Overview  (</a:t>
            </a:r>
            <a:r>
              <a:rPr lang="en-US" dirty="0" err="1" smtClean="0"/>
              <a:t>Allyn</a:t>
            </a:r>
            <a:r>
              <a:rPr lang="en-US" dirty="0" smtClean="0"/>
              <a:t> </a:t>
            </a:r>
            <a:r>
              <a:rPr lang="en-US" dirty="0" err="1" smtClean="0"/>
              <a:t>Romanow</a:t>
            </a:r>
            <a:r>
              <a:rPr lang="en-US" dirty="0" smtClean="0"/>
              <a:t>)</a:t>
            </a:r>
          </a:p>
          <a:p>
            <a:pPr eaLnBrk="1" hangingPunct="1">
              <a:tabLst>
                <a:tab pos="342900" algn="l"/>
                <a:tab pos="342900" algn="l"/>
                <a:tab pos="342900" algn="l"/>
                <a:tab pos="342900" algn="l"/>
                <a:tab pos="342900" algn="l"/>
                <a:tab pos="457200" algn="l"/>
                <a:tab pos="457200" algn="l"/>
                <a:tab pos="457200" algn="l"/>
                <a:tab pos="457200" algn="l"/>
                <a:tab pos="457200" algn="l"/>
                <a:tab pos="914400" algn="l"/>
                <a:tab pos="914400" algn="l"/>
                <a:tab pos="914400" algn="l"/>
                <a:tab pos="914400" algn="l"/>
                <a:tab pos="914400" algn="l"/>
                <a:tab pos="1371600" algn="l"/>
                <a:tab pos="1371600" algn="l"/>
                <a:tab pos="1371600" algn="l"/>
                <a:tab pos="1371600" algn="l"/>
                <a:tab pos="1371600" algn="l"/>
                <a:tab pos="1828800" algn="l"/>
                <a:tab pos="1828800" algn="l"/>
                <a:tab pos="1828800" algn="l"/>
                <a:tab pos="1828800" algn="l"/>
                <a:tab pos="1828800" algn="l"/>
                <a:tab pos="2286000" algn="l"/>
                <a:tab pos="2286000" algn="l"/>
                <a:tab pos="2286000" algn="l"/>
                <a:tab pos="2286000" algn="l"/>
                <a:tab pos="2286000" algn="l"/>
                <a:tab pos="2743200" algn="l"/>
                <a:tab pos="2743200" algn="l"/>
              </a:tabLst>
              <a:defRPr/>
            </a:pPr>
            <a:r>
              <a:rPr lang="en-US" dirty="0" smtClean="0"/>
              <a:t>12:05-12:20  Summary/discussion current set of proposals (Chairs)</a:t>
            </a:r>
          </a:p>
          <a:p>
            <a:pPr eaLnBrk="1" hangingPunct="1">
              <a:tabLst>
                <a:tab pos="342900" algn="l"/>
                <a:tab pos="342900" algn="l"/>
                <a:tab pos="342900" algn="l"/>
                <a:tab pos="342900" algn="l"/>
                <a:tab pos="342900" algn="l"/>
                <a:tab pos="457200" algn="l"/>
                <a:tab pos="457200" algn="l"/>
                <a:tab pos="457200" algn="l"/>
                <a:tab pos="457200" algn="l"/>
                <a:tab pos="457200" algn="l"/>
                <a:tab pos="914400" algn="l"/>
                <a:tab pos="914400" algn="l"/>
                <a:tab pos="914400" algn="l"/>
                <a:tab pos="914400" algn="l"/>
                <a:tab pos="914400" algn="l"/>
                <a:tab pos="1371600" algn="l"/>
                <a:tab pos="1371600" algn="l"/>
                <a:tab pos="1371600" algn="l"/>
                <a:tab pos="1371600" algn="l"/>
                <a:tab pos="1371600" algn="l"/>
                <a:tab pos="1828800" algn="l"/>
                <a:tab pos="1828800" algn="l"/>
                <a:tab pos="1828800" algn="l"/>
                <a:tab pos="1828800" algn="l"/>
                <a:tab pos="1828800" algn="l"/>
                <a:tab pos="2286000" algn="l"/>
                <a:tab pos="2286000" algn="l"/>
                <a:tab pos="2286000" algn="l"/>
                <a:tab pos="2286000" algn="l"/>
                <a:tab pos="2286000" algn="l"/>
                <a:tab pos="2743200" algn="l"/>
                <a:tab pos="2743200" algn="l"/>
              </a:tabLst>
              <a:defRPr/>
            </a:pPr>
            <a:r>
              <a:rPr lang="en-US" dirty="0" smtClean="0"/>
              <a:t>12:20-12:50  Open Discussion </a:t>
            </a:r>
          </a:p>
        </p:txBody>
      </p:sp>
      <p:sp>
        <p:nvSpPr>
          <p:cNvPr id="6" name="TextBox 5"/>
          <p:cNvSpPr txBox="1"/>
          <p:nvPr/>
        </p:nvSpPr>
        <p:spPr>
          <a:xfrm>
            <a:off x="4267994" y="6172200"/>
            <a:ext cx="1295400" cy="338554"/>
          </a:xfrm>
          <a:prstGeom prst="rect">
            <a:avLst/>
          </a:prstGeom>
          <a:noFill/>
        </p:spPr>
        <p:txBody>
          <a:bodyPr wrap="square" rtlCol="0">
            <a:spAutoFit/>
          </a:bodyPr>
          <a:lstStyle/>
          <a:p>
            <a:pPr algn="ctr"/>
            <a:r>
              <a:rPr lang="en-US" sz="1600" dirty="0" smtClean="0"/>
              <a:t>2</a:t>
            </a:r>
            <a:endParaRPr lang="en-US" dirty="0"/>
          </a:p>
        </p:txBody>
      </p:sp>
    </p:spTree>
    <p:extLst>
      <p:ext uri="{BB962C8B-B14F-4D97-AF65-F5344CB8AC3E}">
        <p14:creationId xmlns:p14="http://schemas.microsoft.com/office/powerpoint/2010/main" val="589033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0" y="1"/>
            <a:ext cx="7739063" cy="1447800"/>
          </a:xfrm>
        </p:spPr>
        <p:txBody>
          <a:bodyPr/>
          <a:lstStyle/>
          <a:p>
            <a:r>
              <a:rPr lang="en-US" dirty="0" smtClean="0"/>
              <a:t>Ground rules </a:t>
            </a:r>
            <a:endParaRPr lang="en-US" dirty="0"/>
          </a:p>
        </p:txBody>
      </p:sp>
      <p:sp>
        <p:nvSpPr>
          <p:cNvPr id="3" name="Content Placeholder 2"/>
          <p:cNvSpPr>
            <a:spLocks noGrp="1"/>
          </p:cNvSpPr>
          <p:nvPr>
            <p:ph idx="1"/>
          </p:nvPr>
        </p:nvSpPr>
        <p:spPr>
          <a:xfrm>
            <a:off x="1073150" y="1447800"/>
            <a:ext cx="7739063" cy="5410200"/>
          </a:xfrm>
        </p:spPr>
        <p:txBody>
          <a:bodyPr/>
          <a:lstStyle/>
          <a:p>
            <a:pPr>
              <a:lnSpc>
                <a:spcPct val="100000"/>
              </a:lnSpc>
              <a:buFont typeface="Arial"/>
              <a:buChar char="•"/>
            </a:pPr>
            <a:r>
              <a:rPr lang="en-US" dirty="0" smtClean="0"/>
              <a:t>The objective of this meeting is to have some open discussion on areas of overlap between RTCWEB and CLUE WGs on the use of common RAI building blocks – RTP in particular.   </a:t>
            </a:r>
          </a:p>
          <a:p>
            <a:pPr>
              <a:lnSpc>
                <a:spcPct val="100000"/>
              </a:lnSpc>
              <a:buFont typeface="Arial"/>
              <a:buChar char="•"/>
            </a:pPr>
            <a:r>
              <a:rPr lang="en-US" dirty="0" smtClean="0"/>
              <a:t>This is not an official WG meeting.  No decisions will be made. </a:t>
            </a:r>
            <a:endParaRPr lang="en-US" dirty="0"/>
          </a:p>
          <a:p>
            <a:pPr>
              <a:lnSpc>
                <a:spcPct val="100000"/>
              </a:lnSpc>
              <a:buFont typeface="Arial"/>
              <a:buChar char="•"/>
            </a:pPr>
            <a:r>
              <a:rPr lang="en-US" dirty="0" smtClean="0"/>
              <a:t>The overview presentations for RTCWEB and CLUE reflect a snapshot of current WG status and decisions. Any concerns with what is presented other than clarifying questions should be taken to the appropriate WG mailing list.</a:t>
            </a:r>
            <a:endParaRPr lang="en-US" dirty="0"/>
          </a:p>
        </p:txBody>
      </p:sp>
      <p:sp>
        <p:nvSpPr>
          <p:cNvPr id="4" name="TextBox 3"/>
          <p:cNvSpPr txBox="1"/>
          <p:nvPr/>
        </p:nvSpPr>
        <p:spPr>
          <a:xfrm>
            <a:off x="4115594" y="6172200"/>
            <a:ext cx="1295400" cy="338554"/>
          </a:xfrm>
          <a:prstGeom prst="rect">
            <a:avLst/>
          </a:prstGeom>
          <a:noFill/>
        </p:spPr>
        <p:txBody>
          <a:bodyPr wrap="square" rtlCol="0">
            <a:spAutoFit/>
          </a:bodyPr>
          <a:lstStyle/>
          <a:p>
            <a:pPr algn="ctr"/>
            <a:r>
              <a:rPr lang="en-US" sz="1600" dirty="0"/>
              <a:t>3</a:t>
            </a:r>
            <a:endParaRPr lang="en-US" dirty="0"/>
          </a:p>
        </p:txBody>
      </p:sp>
    </p:spTree>
    <p:extLst>
      <p:ext uri="{BB962C8B-B14F-4D97-AF65-F5344CB8AC3E}">
        <p14:creationId xmlns:p14="http://schemas.microsoft.com/office/powerpoint/2010/main" val="264759498"/>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394" y="2133600"/>
            <a:ext cx="7739063" cy="2346325"/>
          </a:xfrm>
        </p:spPr>
        <p:txBody>
          <a:bodyPr/>
          <a:lstStyle/>
          <a:p>
            <a:r>
              <a:rPr lang="en-US" dirty="0" smtClean="0"/>
              <a:t>RTCWEB Overview </a:t>
            </a:r>
            <a:br>
              <a:rPr lang="en-US" dirty="0" smtClean="0"/>
            </a:br>
            <a:r>
              <a:rPr lang="en-US" dirty="0" smtClean="0"/>
              <a:t>(Cullen Jennings)</a:t>
            </a:r>
            <a:endParaRPr lang="en-US" dirty="0"/>
          </a:p>
        </p:txBody>
      </p:sp>
      <p:sp>
        <p:nvSpPr>
          <p:cNvPr id="3" name="TextBox 2"/>
          <p:cNvSpPr txBox="1"/>
          <p:nvPr/>
        </p:nvSpPr>
        <p:spPr>
          <a:xfrm>
            <a:off x="4267994" y="6172200"/>
            <a:ext cx="1295400" cy="338554"/>
          </a:xfrm>
          <a:prstGeom prst="rect">
            <a:avLst/>
          </a:prstGeom>
          <a:noFill/>
        </p:spPr>
        <p:txBody>
          <a:bodyPr wrap="square" rtlCol="0">
            <a:spAutoFit/>
          </a:bodyPr>
          <a:lstStyle/>
          <a:p>
            <a:pPr algn="ctr"/>
            <a:r>
              <a:rPr lang="en-US" sz="1600" dirty="0"/>
              <a:t>4</a:t>
            </a:r>
            <a:endParaRPr lang="en-US" dirty="0"/>
          </a:p>
        </p:txBody>
      </p:sp>
    </p:spTree>
    <p:extLst>
      <p:ext uri="{BB962C8B-B14F-4D97-AF65-F5344CB8AC3E}">
        <p14:creationId xmlns:p14="http://schemas.microsoft.com/office/powerpoint/2010/main" val="133357610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394" y="2133600"/>
            <a:ext cx="7739063" cy="2346325"/>
          </a:xfrm>
        </p:spPr>
        <p:txBody>
          <a:bodyPr/>
          <a:lstStyle/>
          <a:p>
            <a:r>
              <a:rPr lang="en-US" dirty="0" smtClean="0"/>
              <a:t>CLUE Overview </a:t>
            </a:r>
            <a:br>
              <a:rPr lang="en-US" dirty="0" smtClean="0"/>
            </a:br>
            <a:r>
              <a:rPr lang="en-US" dirty="0" smtClean="0"/>
              <a:t>(</a:t>
            </a:r>
            <a:r>
              <a:rPr lang="en-US" dirty="0" err="1" smtClean="0"/>
              <a:t>Allyn</a:t>
            </a:r>
            <a:r>
              <a:rPr lang="en-US" dirty="0" smtClean="0"/>
              <a:t> </a:t>
            </a:r>
            <a:r>
              <a:rPr lang="en-US" dirty="0" err="1" smtClean="0"/>
              <a:t>Romanow</a:t>
            </a:r>
            <a:r>
              <a:rPr lang="en-US" dirty="0" smtClean="0"/>
              <a:t>)</a:t>
            </a:r>
            <a:endParaRPr lang="en-US" dirty="0"/>
          </a:p>
        </p:txBody>
      </p:sp>
      <p:sp>
        <p:nvSpPr>
          <p:cNvPr id="3" name="TextBox 2"/>
          <p:cNvSpPr txBox="1"/>
          <p:nvPr/>
        </p:nvSpPr>
        <p:spPr>
          <a:xfrm>
            <a:off x="4267994" y="6172200"/>
            <a:ext cx="1295400" cy="338554"/>
          </a:xfrm>
          <a:prstGeom prst="rect">
            <a:avLst/>
          </a:prstGeom>
          <a:noFill/>
        </p:spPr>
        <p:txBody>
          <a:bodyPr wrap="square" rtlCol="0">
            <a:spAutoFit/>
          </a:bodyPr>
          <a:lstStyle/>
          <a:p>
            <a:pPr algn="ctr"/>
            <a:r>
              <a:rPr lang="en-US" sz="1600" dirty="0"/>
              <a:t>5</a:t>
            </a:r>
            <a:endParaRPr lang="en-US" dirty="0"/>
          </a:p>
        </p:txBody>
      </p:sp>
    </p:spTree>
    <p:extLst>
      <p:ext uri="{BB962C8B-B14F-4D97-AF65-F5344CB8AC3E}">
        <p14:creationId xmlns:p14="http://schemas.microsoft.com/office/powerpoint/2010/main" val="1618435051"/>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5791200"/>
            <a:ext cx="1057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098" name="Rectangle 2"/>
          <p:cNvSpPr>
            <a:spLocks noGrp="1" noChangeArrowheads="1"/>
          </p:cNvSpPr>
          <p:nvPr>
            <p:ph type="title"/>
          </p:nvPr>
        </p:nvSpPr>
        <p:spPr>
          <a:xfrm>
            <a:off x="1073150" y="0"/>
            <a:ext cx="7739063" cy="1524000"/>
          </a:xfrm>
        </p:spPr>
        <p:txBody>
          <a:bodyPr rIns="66360"/>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Summary</a:t>
            </a:r>
          </a:p>
        </p:txBody>
      </p:sp>
      <p:sp>
        <p:nvSpPr>
          <p:cNvPr id="3" name="Content Placeholder 2"/>
          <p:cNvSpPr>
            <a:spLocks noGrp="1"/>
          </p:cNvSpPr>
          <p:nvPr>
            <p:ph idx="1"/>
          </p:nvPr>
        </p:nvSpPr>
        <p:spPr>
          <a:xfrm>
            <a:off x="1068388" y="1295400"/>
            <a:ext cx="7739062" cy="4876800"/>
          </a:xfrm>
        </p:spPr>
        <p:txBody>
          <a:bodyPr/>
          <a:lstStyle/>
          <a:p>
            <a:pPr>
              <a:lnSpc>
                <a:spcPct val="100000"/>
              </a:lnSpc>
              <a:buFont typeface="Arial"/>
              <a:buChar char="•"/>
              <a:defRPr/>
            </a:pPr>
            <a:r>
              <a:rPr lang="en-US" dirty="0" smtClean="0"/>
              <a:t>Both RTCWEB and CLUE involve controlling multiple RTP audio and video streams:</a:t>
            </a:r>
          </a:p>
          <a:p>
            <a:pPr lvl="1">
              <a:lnSpc>
                <a:spcPct val="100000"/>
              </a:lnSpc>
              <a:buFont typeface="Arial"/>
              <a:buChar char="•"/>
              <a:defRPr/>
            </a:pPr>
            <a:r>
              <a:rPr lang="en-US" sz="2000" dirty="0" smtClean="0"/>
              <a:t>CLUE is focused on such.</a:t>
            </a:r>
          </a:p>
          <a:p>
            <a:pPr lvl="1">
              <a:lnSpc>
                <a:spcPct val="100000"/>
              </a:lnSpc>
              <a:buFont typeface="Arial"/>
              <a:buChar char="•"/>
              <a:defRPr/>
            </a:pPr>
            <a:r>
              <a:rPr lang="en-US" sz="2000" dirty="0" smtClean="0"/>
              <a:t>It’s just one usage for RTCWEB.</a:t>
            </a:r>
          </a:p>
          <a:p>
            <a:pPr>
              <a:lnSpc>
                <a:spcPct val="100000"/>
              </a:lnSpc>
              <a:buFont typeface="Arial"/>
              <a:buChar char="•"/>
              <a:defRPr/>
            </a:pPr>
            <a:r>
              <a:rPr lang="en-US" dirty="0"/>
              <a:t>CLUE must interoperate with SIP and other standards for audio &amp; video.</a:t>
            </a:r>
          </a:p>
          <a:p>
            <a:pPr>
              <a:lnSpc>
                <a:spcPct val="100000"/>
              </a:lnSpc>
              <a:buFont typeface="Arial"/>
              <a:buChar char="•"/>
              <a:defRPr/>
            </a:pPr>
            <a:r>
              <a:rPr lang="en-US" dirty="0" smtClean="0"/>
              <a:t>RTCWEB may not necessarily interoperate with “legacy” SIP endpoints (e.g., a CLUE endpoint) but: </a:t>
            </a:r>
          </a:p>
          <a:p>
            <a:pPr lvl="1">
              <a:lnSpc>
                <a:spcPct val="100000"/>
              </a:lnSpc>
              <a:buFont typeface="Arial"/>
              <a:buChar char="•"/>
              <a:defRPr/>
            </a:pPr>
            <a:r>
              <a:rPr lang="en-US" sz="2000" dirty="0" smtClean="0"/>
              <a:t>Will use RTP for media:  </a:t>
            </a:r>
            <a:r>
              <a:rPr lang="pl-PL" sz="2000" dirty="0"/>
              <a:t>draft-ietf-rtcweb-rtp-usage-00</a:t>
            </a:r>
            <a:endParaRPr lang="en-US" sz="2000" dirty="0" smtClean="0"/>
          </a:p>
          <a:p>
            <a:pPr lvl="1">
              <a:lnSpc>
                <a:spcPct val="100000"/>
              </a:lnSpc>
              <a:buFont typeface="Arial"/>
              <a:buChar char="•"/>
              <a:defRPr/>
            </a:pPr>
            <a:r>
              <a:rPr lang="en-US" sz="2000" dirty="0" smtClean="0"/>
              <a:t>Have </a:t>
            </a:r>
            <a:r>
              <a:rPr lang="en-US" sz="2000" dirty="0"/>
              <a:t>agreed on SDP offer/answer as the basis of their state machine</a:t>
            </a:r>
            <a:endParaRPr lang="en-US" dirty="0" smtClean="0"/>
          </a:p>
          <a:p>
            <a:pPr>
              <a:lnSpc>
                <a:spcPct val="100000"/>
              </a:lnSpc>
              <a:buFont typeface="Arial"/>
              <a:buChar char="•"/>
              <a:defRPr/>
            </a:pPr>
            <a:endParaRPr lang="en-US" dirty="0" smtClean="0"/>
          </a:p>
          <a:p>
            <a:pPr marL="0" indent="0">
              <a:lnSpc>
                <a:spcPct val="100000"/>
              </a:lnSpc>
              <a:defRPr/>
            </a:pPr>
            <a:endParaRPr lang="en-US" dirty="0" smtClean="0"/>
          </a:p>
          <a:p>
            <a:pPr>
              <a:buFont typeface="Arial"/>
              <a:buChar char="•"/>
              <a:defRPr/>
            </a:pPr>
            <a:endParaRPr lang="en-US" dirty="0"/>
          </a:p>
          <a:p>
            <a:pPr>
              <a:buFont typeface="Arial"/>
              <a:buChar char="•"/>
              <a:defRPr/>
            </a:pPr>
            <a:endParaRPr lang="en-US" dirty="0"/>
          </a:p>
        </p:txBody>
      </p:sp>
      <p:sp>
        <p:nvSpPr>
          <p:cNvPr id="5" name="TextBox 4"/>
          <p:cNvSpPr txBox="1"/>
          <p:nvPr/>
        </p:nvSpPr>
        <p:spPr>
          <a:xfrm>
            <a:off x="4115594" y="6172200"/>
            <a:ext cx="1295400" cy="338554"/>
          </a:xfrm>
          <a:prstGeom prst="rect">
            <a:avLst/>
          </a:prstGeom>
          <a:noFill/>
        </p:spPr>
        <p:txBody>
          <a:bodyPr wrap="square" rtlCol="0">
            <a:spAutoFit/>
          </a:bodyPr>
          <a:lstStyle/>
          <a:p>
            <a:pPr algn="ctr"/>
            <a:r>
              <a:rPr lang="en-US" sz="1600" dirty="0" smtClean="0"/>
              <a:t>6</a:t>
            </a:r>
            <a:endParaRPr lang="en-US" dirty="0"/>
          </a:p>
        </p:txBody>
      </p:sp>
    </p:spTree>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5661025"/>
            <a:ext cx="10588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098" name="Rectangle 2"/>
          <p:cNvSpPr>
            <a:spLocks noGrp="1" noChangeArrowheads="1"/>
          </p:cNvSpPr>
          <p:nvPr>
            <p:ph type="title"/>
          </p:nvPr>
        </p:nvSpPr>
        <p:spPr>
          <a:xfrm>
            <a:off x="0" y="0"/>
            <a:ext cx="9450388" cy="1601788"/>
          </a:xfrm>
        </p:spPr>
        <p:txBody>
          <a:bodyPr rIns="66360"/>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Current building blocks &amp; solution proposals</a:t>
            </a:r>
          </a:p>
        </p:txBody>
      </p:sp>
      <p:sp>
        <p:nvSpPr>
          <p:cNvPr id="4099" name="Rectangle 3"/>
          <p:cNvSpPr>
            <a:spLocks noGrp="1" noChangeArrowheads="1"/>
          </p:cNvSpPr>
          <p:nvPr>
            <p:ph type="body" idx="1"/>
          </p:nvPr>
        </p:nvSpPr>
        <p:spPr>
          <a:xfrm>
            <a:off x="458788" y="1219200"/>
            <a:ext cx="9067800" cy="5143500"/>
          </a:xfrm>
        </p:spPr>
        <p:txBody>
          <a:bodyPr rIns="66360"/>
          <a:lstStyle/>
          <a:p>
            <a:pPr eaLnBrk="1" hangingPunct="1">
              <a:lnSpc>
                <a:spcPct val="100000"/>
              </a:lnSpc>
              <a:buFont typeface="Arial"/>
              <a:buChar char="•"/>
              <a:defRPr/>
            </a:pPr>
            <a:endParaRPr lang="en-US" dirty="0" smtClean="0"/>
          </a:p>
          <a:p>
            <a:pPr eaLnBrk="1" hangingPunct="1">
              <a:lnSpc>
                <a:spcPct val="100000"/>
              </a:lnSpc>
              <a:buFont typeface="Arial"/>
              <a:buChar char="•"/>
              <a:defRPr/>
            </a:pPr>
            <a:r>
              <a:rPr lang="en-US" dirty="0" smtClean="0"/>
              <a:t>Multiplexing </a:t>
            </a:r>
            <a:r>
              <a:rPr lang="en-US" dirty="0"/>
              <a:t>of multiple RTP sessions in a single transport </a:t>
            </a:r>
            <a:r>
              <a:rPr lang="en-US" dirty="0" smtClean="0"/>
              <a:t>flow: </a:t>
            </a:r>
          </a:p>
          <a:p>
            <a:pPr marL="495300" lvl="2" indent="0" eaLnBrk="1" hangingPunct="1">
              <a:lnSpc>
                <a:spcPct val="100000"/>
              </a:lnSpc>
              <a:defRPr/>
            </a:pPr>
            <a:r>
              <a:rPr lang="nl-NL" dirty="0" smtClean="0">
                <a:hlinkClick r:id="rId3"/>
              </a:rPr>
              <a:t>draft-westerlund-avtcore-transport-multiplexing-01</a:t>
            </a:r>
            <a:endParaRPr lang="pl-PL" dirty="0" smtClean="0"/>
          </a:p>
          <a:p>
            <a:pPr marL="495300" lvl="2" indent="0" eaLnBrk="1" hangingPunct="1">
              <a:lnSpc>
                <a:spcPct val="100000"/>
              </a:lnSpc>
              <a:defRPr/>
            </a:pPr>
            <a:endParaRPr lang="pl-PL" dirty="0"/>
          </a:p>
          <a:p>
            <a:pPr marL="323850" lvl="1" indent="-285750" eaLnBrk="1" hangingPunct="1">
              <a:lnSpc>
                <a:spcPct val="100000"/>
              </a:lnSpc>
              <a:buFont typeface="Arial"/>
              <a:buChar char="•"/>
              <a:defRPr/>
            </a:pPr>
            <a:r>
              <a:rPr lang="en-US" sz="2400" dirty="0"/>
              <a:t>M</a:t>
            </a:r>
            <a:r>
              <a:rPr lang="en-US" sz="2400" dirty="0" smtClean="0"/>
              <a:t>ultiplexing </a:t>
            </a:r>
            <a:r>
              <a:rPr lang="en-US" sz="2400" dirty="0"/>
              <a:t>of multiple media types in a single RTP </a:t>
            </a:r>
            <a:r>
              <a:rPr lang="en-US" sz="2400" dirty="0" smtClean="0"/>
              <a:t>session:</a:t>
            </a:r>
          </a:p>
          <a:p>
            <a:pPr marL="495300" lvl="2" indent="0" eaLnBrk="1" hangingPunct="1">
              <a:lnSpc>
                <a:spcPct val="100000"/>
              </a:lnSpc>
              <a:defRPr/>
            </a:pPr>
            <a:r>
              <a:rPr lang="fr-FR" sz="2000" dirty="0" smtClean="0">
                <a:hlinkClick r:id="rId4"/>
              </a:rPr>
              <a:t>draft-lennox-rtcweb-rtp-media-type-mux-00.txt</a:t>
            </a:r>
            <a:endParaRPr lang="pl-PL" sz="2000" dirty="0" smtClean="0"/>
          </a:p>
          <a:p>
            <a:pPr marL="495300" lvl="2" indent="0" eaLnBrk="1" hangingPunct="1">
              <a:lnSpc>
                <a:spcPct val="100000"/>
              </a:lnSpc>
              <a:defRPr/>
            </a:pPr>
            <a:endParaRPr lang="pl-PL" sz="2000" dirty="0"/>
          </a:p>
          <a:p>
            <a:pPr lvl="1" indent="-342900" eaLnBrk="1" hangingPunct="1">
              <a:lnSpc>
                <a:spcPct val="100000"/>
              </a:lnSpc>
              <a:buFont typeface="Arial"/>
              <a:buChar char="•"/>
              <a:defRPr/>
            </a:pPr>
            <a:r>
              <a:rPr lang="pl-PL" sz="2400" dirty="0" smtClean="0"/>
              <a:t>RTCWEB </a:t>
            </a:r>
            <a:r>
              <a:rPr lang="pl-PL" sz="2400" dirty="0" err="1" smtClean="0"/>
              <a:t>usage</a:t>
            </a:r>
            <a:r>
              <a:rPr lang="pl-PL" sz="2400" dirty="0" smtClean="0"/>
              <a:t> of </a:t>
            </a:r>
            <a:r>
              <a:rPr lang="pl-PL" sz="2400" dirty="0"/>
              <a:t>RTP: </a:t>
            </a:r>
            <a:r>
              <a:rPr lang="pl-PL" dirty="0" smtClean="0">
                <a:hlinkClick r:id="rId5"/>
              </a:rPr>
              <a:t>draft-ietf-rtcweb-rtp-usage-01.txt</a:t>
            </a:r>
            <a:endParaRPr lang="pl-PL" dirty="0" smtClean="0"/>
          </a:p>
          <a:p>
            <a:pPr marL="38100" lvl="1" indent="0" eaLnBrk="1" hangingPunct="1">
              <a:lnSpc>
                <a:spcPct val="100000"/>
              </a:lnSpc>
              <a:defRPr/>
            </a:pPr>
            <a:endParaRPr lang="pl-PL" sz="2400" dirty="0"/>
          </a:p>
          <a:p>
            <a:pPr lvl="1" indent="-342900" eaLnBrk="1" hangingPunct="1">
              <a:lnSpc>
                <a:spcPct val="100000"/>
              </a:lnSpc>
              <a:buFont typeface="Arial"/>
              <a:buChar char="•"/>
              <a:defRPr/>
            </a:pPr>
            <a:r>
              <a:rPr lang="pl-PL" sz="2400" dirty="0" smtClean="0"/>
              <a:t>CLUE </a:t>
            </a:r>
            <a:r>
              <a:rPr lang="pl-PL" sz="2400" dirty="0" err="1" smtClean="0"/>
              <a:t>use</a:t>
            </a:r>
            <a:r>
              <a:rPr lang="pl-PL" sz="2400" dirty="0" smtClean="0"/>
              <a:t> of RTP: </a:t>
            </a:r>
            <a:r>
              <a:rPr lang="da-DK" sz="2000" dirty="0" smtClean="0">
                <a:hlinkClick r:id="rId6"/>
              </a:rPr>
              <a:t>draft-lennox-clue-rtp-usage-01.txt</a:t>
            </a:r>
            <a:endParaRPr lang="pl-PL" sz="2000" dirty="0" smtClean="0"/>
          </a:p>
          <a:p>
            <a:pPr marL="495300" lvl="2" indent="0" eaLnBrk="1" hangingPunct="1">
              <a:lnSpc>
                <a:spcPct val="100000"/>
              </a:lnSpc>
              <a:defRPr/>
            </a:pPr>
            <a:endParaRPr lang="pl-PL" sz="2400" dirty="0" smtClean="0"/>
          </a:p>
          <a:p>
            <a:pPr marL="495300" lvl="2" indent="0" eaLnBrk="1" hangingPunct="1">
              <a:lnSpc>
                <a:spcPct val="100000"/>
              </a:lnSpc>
              <a:defRPr/>
            </a:pPr>
            <a:endParaRPr lang="pl-PL" sz="2400" dirty="0"/>
          </a:p>
          <a:p>
            <a:pPr marL="495300" lvl="2" indent="0" eaLnBrk="1" hangingPunct="1">
              <a:lnSpc>
                <a:spcPct val="100000"/>
              </a:lnSpc>
              <a:defRPr/>
            </a:pPr>
            <a:endParaRPr lang="pl-PL" sz="2400" dirty="0" smtClean="0"/>
          </a:p>
          <a:p>
            <a:pPr marL="495300" lvl="2" indent="0" eaLnBrk="1" hangingPunct="1">
              <a:lnSpc>
                <a:spcPct val="100000"/>
              </a:lnSpc>
              <a:defRPr/>
            </a:pPr>
            <a:endParaRPr lang="pl-PL" sz="2400" dirty="0"/>
          </a:p>
          <a:p>
            <a:pPr marL="323850" lvl="1" indent="-285750" eaLnBrk="1" hangingPunct="1">
              <a:lnSpc>
                <a:spcPct val="100000"/>
              </a:lnSpc>
              <a:buFont typeface="Arial"/>
              <a:buChar char="•"/>
              <a:defRPr/>
            </a:pPr>
            <a:endParaRPr lang="en-US" dirty="0" smtClean="0"/>
          </a:p>
          <a:p>
            <a:pPr marL="0" indent="0" eaLnBrk="1" hangingPunct="1">
              <a:lnSpc>
                <a:spcPct val="100000"/>
              </a:lnSpc>
              <a:defRPr/>
            </a:pPr>
            <a:endParaRPr lang="en-US" dirty="0" smtClean="0"/>
          </a:p>
          <a:p>
            <a:pPr eaLnBrk="1" hangingPunct="1">
              <a:lnSpc>
                <a:spcPct val="100000"/>
              </a:lnSpc>
              <a:buFont typeface="Arial"/>
              <a:buChar char="•"/>
              <a:defRPr/>
            </a:pPr>
            <a:endParaRPr lang="en-US" dirty="0" smtClean="0"/>
          </a:p>
        </p:txBody>
      </p:sp>
      <p:sp>
        <p:nvSpPr>
          <p:cNvPr id="5" name="TextBox 4"/>
          <p:cNvSpPr txBox="1"/>
          <p:nvPr/>
        </p:nvSpPr>
        <p:spPr>
          <a:xfrm>
            <a:off x="4267994" y="6172200"/>
            <a:ext cx="1295400" cy="338554"/>
          </a:xfrm>
          <a:prstGeom prst="rect">
            <a:avLst/>
          </a:prstGeom>
          <a:noFill/>
        </p:spPr>
        <p:txBody>
          <a:bodyPr wrap="square" rtlCol="0">
            <a:spAutoFit/>
          </a:bodyPr>
          <a:lstStyle/>
          <a:p>
            <a:pPr algn="ctr"/>
            <a:r>
              <a:rPr lang="en-US" sz="1600" dirty="0" smtClean="0"/>
              <a:t>7</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4648994" y="4876800"/>
            <a:ext cx="4800600" cy="1676400"/>
          </a:xfrm>
          <a:prstGeom prst="rect">
            <a:avLst/>
          </a:prstGeom>
          <a:solidFill>
            <a:schemeClr val="accent6">
              <a:lumMod val="40000"/>
              <a:lumOff val="60000"/>
            </a:schemeClr>
          </a:solid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Times New Roman" charset="0"/>
              <a:ea typeface="ヒラギノ明朝 ProN W3" charset="0"/>
              <a:cs typeface="ヒラギノ明朝 ProN W3" charset="0"/>
              <a:sym typeface="Times New Roman" charset="0"/>
            </a:endParaRPr>
          </a:p>
        </p:txBody>
      </p:sp>
      <p:sp>
        <p:nvSpPr>
          <p:cNvPr id="26" name="Rectangle 25"/>
          <p:cNvSpPr/>
          <p:nvPr/>
        </p:nvSpPr>
        <p:spPr bwMode="auto">
          <a:xfrm>
            <a:off x="7087394" y="1066800"/>
            <a:ext cx="2590800" cy="762001"/>
          </a:xfrm>
          <a:prstGeom prst="rect">
            <a:avLst/>
          </a:prstGeom>
          <a:solidFill>
            <a:schemeClr val="accent1"/>
          </a:solid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Times New Roman" charset="0"/>
              <a:ea typeface="ヒラギノ明朝 ProN W3" charset="0"/>
              <a:cs typeface="ヒラギノ明朝 ProN W3" charset="0"/>
              <a:sym typeface="Times New Roman" charset="0"/>
            </a:endParaRPr>
          </a:p>
        </p:txBody>
      </p:sp>
      <p:sp>
        <p:nvSpPr>
          <p:cNvPr id="25" name="Rectangle 24"/>
          <p:cNvSpPr/>
          <p:nvPr/>
        </p:nvSpPr>
        <p:spPr bwMode="auto">
          <a:xfrm>
            <a:off x="915194" y="4419600"/>
            <a:ext cx="2362200" cy="762001"/>
          </a:xfrm>
          <a:prstGeom prst="rect">
            <a:avLst/>
          </a:prstGeom>
          <a:solidFill>
            <a:schemeClr val="accent1"/>
          </a:solid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Times New Roman" charset="0"/>
              <a:ea typeface="ヒラギノ明朝 ProN W3" charset="0"/>
              <a:cs typeface="ヒラギノ明朝 ProN W3" charset="0"/>
              <a:sym typeface="Times New Roman" charset="0"/>
            </a:endParaRPr>
          </a:p>
        </p:txBody>
      </p:sp>
      <p:sp>
        <p:nvSpPr>
          <p:cNvPr id="2" name="Title 1"/>
          <p:cNvSpPr>
            <a:spLocks noGrp="1"/>
          </p:cNvSpPr>
          <p:nvPr>
            <p:ph type="title"/>
          </p:nvPr>
        </p:nvSpPr>
        <p:spPr>
          <a:xfrm>
            <a:off x="305594" y="0"/>
            <a:ext cx="9372600" cy="1219200"/>
          </a:xfrm>
        </p:spPr>
        <p:txBody>
          <a:bodyPr/>
          <a:lstStyle/>
          <a:p>
            <a:pPr>
              <a:defRPr/>
            </a:pPr>
            <a:r>
              <a:rPr lang="en-US" dirty="0" smtClean="0"/>
              <a:t>CLUE example - Comparing the building blocks?</a:t>
            </a:r>
            <a:endParaRPr lang="en-US" dirty="0"/>
          </a:p>
        </p:txBody>
      </p:sp>
      <p:cxnSp>
        <p:nvCxnSpPr>
          <p:cNvPr id="6" name="Elbow Connector 5"/>
          <p:cNvCxnSpPr>
            <a:stCxn id="3" idx="1"/>
          </p:cNvCxnSpPr>
          <p:nvPr/>
        </p:nvCxnSpPr>
        <p:spPr bwMode="auto">
          <a:xfrm rot="10800000" flipV="1">
            <a:off x="1766888" y="2095500"/>
            <a:ext cx="1358106" cy="1714500"/>
          </a:xfrm>
          <a:prstGeom prst="bentConnector2">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Rectangle 9"/>
          <p:cNvSpPr/>
          <p:nvPr/>
        </p:nvSpPr>
        <p:spPr bwMode="auto">
          <a:xfrm>
            <a:off x="229394" y="3505200"/>
            <a:ext cx="2286000" cy="11430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sz="2400" dirty="0">
                <a:solidFill>
                  <a:srgbClr val="000000"/>
                </a:solidFill>
                <a:latin typeface="Times New Roman" charset="0"/>
                <a:ea typeface="ヒラギノ明朝 ProN W3" charset="0"/>
                <a:cs typeface="ヒラギノ明朝 ProN W3" charset="0"/>
              </a:rPr>
              <a:t>MUX RTP sessions - SHIM</a:t>
            </a:r>
            <a:endParaRPr lang="en-US" dirty="0">
              <a:solidFill>
                <a:srgbClr val="000000"/>
              </a:solidFill>
              <a:latin typeface="Times New Roman" charset="0"/>
              <a:ea typeface="ヒラギノ明朝 ProN W3" charset="0"/>
              <a:cs typeface="ヒラギノ明朝 ProN W3" charset="0"/>
            </a:endParaRPr>
          </a:p>
        </p:txBody>
      </p:sp>
      <p:sp>
        <p:nvSpPr>
          <p:cNvPr id="12" name="Rectangle 11"/>
          <p:cNvSpPr/>
          <p:nvPr/>
        </p:nvSpPr>
        <p:spPr bwMode="auto">
          <a:xfrm>
            <a:off x="6858794" y="1676400"/>
            <a:ext cx="1981200" cy="914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sz="2400" dirty="0" smtClean="0">
                <a:solidFill>
                  <a:srgbClr val="000000"/>
                </a:solidFill>
                <a:latin typeface="Times New Roman" charset="0"/>
                <a:ea typeface="ヒラギノ明朝 ProN W3" charset="0"/>
                <a:cs typeface="ヒラギノ明朝 ProN W3" charset="0"/>
              </a:rPr>
              <a:t>Mux RTP Streams</a:t>
            </a:r>
            <a:endParaRPr lang="en-US" dirty="0">
              <a:solidFill>
                <a:srgbClr val="000000"/>
              </a:solidFill>
              <a:latin typeface="Times New Roman" charset="0"/>
              <a:ea typeface="ヒラギノ明朝 ProN W3" charset="0"/>
              <a:cs typeface="ヒラギノ明朝 ProN W3" charset="0"/>
            </a:endParaRPr>
          </a:p>
        </p:txBody>
      </p:sp>
      <p:sp>
        <p:nvSpPr>
          <p:cNvPr id="13" name="Rectangle 12"/>
          <p:cNvSpPr/>
          <p:nvPr/>
        </p:nvSpPr>
        <p:spPr bwMode="auto">
          <a:xfrm>
            <a:off x="4572794" y="3657600"/>
            <a:ext cx="1981200" cy="1676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lgn="ctr">
              <a:defRPr/>
            </a:pPr>
            <a:r>
              <a:rPr lang="en-US" sz="2400" dirty="0" smtClean="0">
                <a:solidFill>
                  <a:srgbClr val="000000"/>
                </a:solidFill>
                <a:latin typeface="Times New Roman" charset="0"/>
                <a:ea typeface="ヒラギノ明朝 ProN W3" charset="0"/>
                <a:cs typeface="ヒラギノ明朝 ProN W3" charset="0"/>
              </a:rPr>
              <a:t>SSRC</a:t>
            </a:r>
          </a:p>
          <a:p>
            <a:pPr algn="ctr">
              <a:defRPr/>
            </a:pPr>
            <a:r>
              <a:rPr lang="en-US" sz="2400" dirty="0" smtClean="0">
                <a:solidFill>
                  <a:srgbClr val="000000"/>
                </a:solidFill>
                <a:latin typeface="Times New Roman" charset="0"/>
                <a:ea typeface="ヒラギノ明朝 ProN W3" charset="0"/>
                <a:cs typeface="ヒラギノ明朝 ProN W3" charset="0"/>
              </a:rPr>
              <a:t>With metadata (RTCP or CLUE)</a:t>
            </a:r>
            <a:endParaRPr lang="en-US" sz="2400" dirty="0">
              <a:solidFill>
                <a:srgbClr val="000000"/>
              </a:solidFill>
              <a:latin typeface="Times New Roman" charset="0"/>
              <a:ea typeface="ヒラギノ明朝 ProN W3" charset="0"/>
              <a:cs typeface="ヒラギノ明朝 ProN W3" charset="0"/>
            </a:endParaRPr>
          </a:p>
        </p:txBody>
      </p:sp>
      <p:sp>
        <p:nvSpPr>
          <p:cNvPr id="14" name="Rectangle 13"/>
          <p:cNvSpPr/>
          <p:nvPr/>
        </p:nvSpPr>
        <p:spPr bwMode="auto">
          <a:xfrm>
            <a:off x="7239794" y="3886200"/>
            <a:ext cx="1981200" cy="16002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lgn="ctr">
              <a:defRPr/>
            </a:pPr>
            <a:endParaRPr lang="en-US" sz="2400" dirty="0" smtClean="0">
              <a:solidFill>
                <a:srgbClr val="000000"/>
              </a:solidFill>
              <a:latin typeface="Times New Roman" charset="0"/>
              <a:ea typeface="ヒラギノ明朝 ProN W3" charset="0"/>
              <a:cs typeface="ヒラギノ明朝 ProN W3" charset="0"/>
            </a:endParaRPr>
          </a:p>
          <a:p>
            <a:pPr algn="ctr">
              <a:defRPr/>
            </a:pPr>
            <a:r>
              <a:rPr lang="en-US" sz="2400" dirty="0" smtClean="0">
                <a:solidFill>
                  <a:srgbClr val="000000"/>
                </a:solidFill>
                <a:latin typeface="Times New Roman" charset="0"/>
                <a:ea typeface="ヒラギノ明朝 ProN W3" charset="0"/>
                <a:cs typeface="ヒラギノ明朝 ProN W3" charset="0"/>
              </a:rPr>
              <a:t>MUXID</a:t>
            </a:r>
          </a:p>
          <a:p>
            <a:pPr algn="ctr">
              <a:defRPr/>
            </a:pPr>
            <a:r>
              <a:rPr lang="en-US" sz="2400" dirty="0" err="1" smtClean="0">
                <a:solidFill>
                  <a:srgbClr val="000000"/>
                </a:solidFill>
                <a:latin typeface="Times New Roman" charset="0"/>
                <a:ea typeface="ヒラギノ明朝 ProN W3" charset="0"/>
                <a:cs typeface="ヒラギノ明朝 ProN W3" charset="0"/>
              </a:rPr>
              <a:t>Hdr</a:t>
            </a:r>
            <a:r>
              <a:rPr lang="en-US" sz="2400" dirty="0" smtClean="0">
                <a:solidFill>
                  <a:srgbClr val="000000"/>
                </a:solidFill>
                <a:latin typeface="Times New Roman" charset="0"/>
                <a:ea typeface="ヒラギノ明朝 ProN W3" charset="0"/>
                <a:cs typeface="ヒラギノ明朝 ProN W3" charset="0"/>
              </a:rPr>
              <a:t> </a:t>
            </a:r>
            <a:r>
              <a:rPr lang="en-US" sz="2400" dirty="0" err="1" smtClean="0">
                <a:solidFill>
                  <a:srgbClr val="000000"/>
                </a:solidFill>
                <a:latin typeface="Times New Roman" charset="0"/>
                <a:ea typeface="ヒラギノ明朝 ProN W3" charset="0"/>
                <a:cs typeface="ヒラギノ明朝 ProN W3" charset="0"/>
              </a:rPr>
              <a:t>ext</a:t>
            </a:r>
            <a:endParaRPr lang="en-US" dirty="0">
              <a:solidFill>
                <a:srgbClr val="000000"/>
              </a:solidFill>
              <a:latin typeface="Times New Roman" charset="0"/>
              <a:ea typeface="ヒラギノ明朝 ProN W3" charset="0"/>
              <a:cs typeface="ヒラギノ明朝 ProN W3" charset="0"/>
            </a:endParaRPr>
          </a:p>
        </p:txBody>
      </p:sp>
      <p:sp>
        <p:nvSpPr>
          <p:cNvPr id="15" name="Rectangle 14"/>
          <p:cNvSpPr/>
          <p:nvPr/>
        </p:nvSpPr>
        <p:spPr bwMode="auto">
          <a:xfrm>
            <a:off x="5029994" y="5181600"/>
            <a:ext cx="3810000" cy="8382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lgn="ctr">
              <a:defRPr/>
            </a:pPr>
            <a:r>
              <a:rPr lang="en-US" sz="2400" dirty="0" smtClean="0">
                <a:solidFill>
                  <a:srgbClr val="000000"/>
                </a:solidFill>
                <a:latin typeface="Times New Roman" charset="0"/>
                <a:ea typeface="ヒラギノ明朝 ProN W3" charset="0"/>
                <a:cs typeface="ヒラギノ明朝 ProN W3" charset="0"/>
              </a:rPr>
              <a:t>Hybrid</a:t>
            </a:r>
            <a:endParaRPr lang="en-US" dirty="0">
              <a:solidFill>
                <a:srgbClr val="000000"/>
              </a:solidFill>
              <a:latin typeface="Times New Roman" charset="0"/>
              <a:ea typeface="ヒラギノ明朝 ProN W3" charset="0"/>
              <a:cs typeface="ヒラギノ明朝 ProN W3" charset="0"/>
            </a:endParaRPr>
          </a:p>
        </p:txBody>
      </p:sp>
      <p:sp>
        <p:nvSpPr>
          <p:cNvPr id="3" name="Diamond 2"/>
          <p:cNvSpPr/>
          <p:nvPr/>
        </p:nvSpPr>
        <p:spPr bwMode="auto">
          <a:xfrm>
            <a:off x="3124994" y="990600"/>
            <a:ext cx="2895600" cy="2209800"/>
          </a:xfrm>
          <a:prstGeom prst="diamond">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defRPr/>
            </a:pPr>
            <a:r>
              <a:rPr lang="en-US" sz="2400" dirty="0"/>
              <a:t>Handling Multi-streams</a:t>
            </a:r>
          </a:p>
        </p:txBody>
      </p:sp>
      <p:cxnSp>
        <p:nvCxnSpPr>
          <p:cNvPr id="7" name="Straight Connector 6"/>
          <p:cNvCxnSpPr/>
          <p:nvPr/>
        </p:nvCxnSpPr>
        <p:spPr bwMode="auto">
          <a:xfrm>
            <a:off x="6020594" y="2057400"/>
            <a:ext cx="838200" cy="0"/>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Rectangle 16"/>
          <p:cNvSpPr/>
          <p:nvPr/>
        </p:nvSpPr>
        <p:spPr>
          <a:xfrm>
            <a:off x="457994" y="4618832"/>
            <a:ext cx="3276600" cy="769441"/>
          </a:xfrm>
          <a:prstGeom prst="rect">
            <a:avLst/>
          </a:prstGeom>
        </p:spPr>
        <p:txBody>
          <a:bodyPr wrap="square">
            <a:spAutoFit/>
          </a:bodyPr>
          <a:lstStyle/>
          <a:p>
            <a:pPr marL="495300" lvl="2" indent="0" eaLnBrk="1" hangingPunct="1">
              <a:lnSpc>
                <a:spcPct val="100000"/>
              </a:lnSpc>
              <a:defRPr/>
            </a:pPr>
            <a:r>
              <a:rPr lang="nl-NL" sz="1600" dirty="0"/>
              <a:t>draft-westerlund-avtcore-transport-</a:t>
            </a:r>
            <a:r>
              <a:rPr lang="nl-NL" sz="1600" dirty="0" err="1" smtClean="0"/>
              <a:t>multiplexing</a:t>
            </a:r>
            <a:endParaRPr lang="pl-PL" sz="1600" dirty="0"/>
          </a:p>
          <a:p>
            <a:pPr marL="495300" lvl="2" indent="0" eaLnBrk="1" hangingPunct="1">
              <a:lnSpc>
                <a:spcPct val="100000"/>
              </a:lnSpc>
              <a:defRPr/>
            </a:pPr>
            <a:endParaRPr lang="pl-PL" dirty="0"/>
          </a:p>
        </p:txBody>
      </p:sp>
      <p:sp>
        <p:nvSpPr>
          <p:cNvPr id="18" name="Rectangle 17"/>
          <p:cNvSpPr/>
          <p:nvPr/>
        </p:nvSpPr>
        <p:spPr>
          <a:xfrm>
            <a:off x="6595362" y="990600"/>
            <a:ext cx="3276600" cy="707886"/>
          </a:xfrm>
          <a:prstGeom prst="rect">
            <a:avLst/>
          </a:prstGeom>
        </p:spPr>
        <p:txBody>
          <a:bodyPr wrap="square">
            <a:spAutoFit/>
          </a:bodyPr>
          <a:lstStyle/>
          <a:p>
            <a:pPr marL="495300" lvl="2" indent="0" eaLnBrk="1" hangingPunct="1">
              <a:lnSpc>
                <a:spcPct val="100000"/>
              </a:lnSpc>
              <a:defRPr/>
            </a:pPr>
            <a:r>
              <a:rPr lang="fr-FR" sz="2000" dirty="0"/>
              <a:t>draft-lennox-rtcweb-rtp-media-type-</a:t>
            </a:r>
            <a:r>
              <a:rPr lang="fr-FR" sz="2000" dirty="0" err="1" smtClean="0"/>
              <a:t>mux</a:t>
            </a:r>
            <a:endParaRPr lang="pl-PL" sz="2000" dirty="0"/>
          </a:p>
        </p:txBody>
      </p:sp>
      <p:cxnSp>
        <p:nvCxnSpPr>
          <p:cNvPr id="20" name="Straight Connector 19"/>
          <p:cNvCxnSpPr>
            <a:endCxn id="13" idx="0"/>
          </p:cNvCxnSpPr>
          <p:nvPr/>
        </p:nvCxnSpPr>
        <p:spPr bwMode="auto">
          <a:xfrm flipH="1">
            <a:off x="5563394" y="2590800"/>
            <a:ext cx="1752600" cy="1066800"/>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a:endCxn id="14" idx="0"/>
          </p:cNvCxnSpPr>
          <p:nvPr/>
        </p:nvCxnSpPr>
        <p:spPr bwMode="auto">
          <a:xfrm>
            <a:off x="7925594" y="2590800"/>
            <a:ext cx="304800" cy="1295400"/>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Rectangle 30"/>
          <p:cNvSpPr/>
          <p:nvPr/>
        </p:nvSpPr>
        <p:spPr>
          <a:xfrm>
            <a:off x="5410994" y="6096000"/>
            <a:ext cx="3089984" cy="400110"/>
          </a:xfrm>
          <a:prstGeom prst="rect">
            <a:avLst/>
          </a:prstGeom>
        </p:spPr>
        <p:txBody>
          <a:bodyPr wrap="none">
            <a:spAutoFit/>
          </a:bodyPr>
          <a:lstStyle/>
          <a:p>
            <a:pPr marL="114300" lvl="1" eaLnBrk="1" hangingPunct="1">
              <a:lnSpc>
                <a:spcPct val="100000"/>
              </a:lnSpc>
              <a:defRPr/>
            </a:pPr>
            <a:r>
              <a:rPr lang="da-DK" sz="2000" dirty="0" err="1"/>
              <a:t>draft-lennox-clue-rtp-</a:t>
            </a:r>
            <a:r>
              <a:rPr lang="da-DK" sz="2000" dirty="0" err="1" smtClean="0"/>
              <a:t>usage</a:t>
            </a:r>
            <a:endParaRPr lang="pl-PL" sz="2000" dirty="0"/>
          </a:p>
        </p:txBody>
      </p:sp>
      <p:sp>
        <p:nvSpPr>
          <p:cNvPr id="46" name="Rectangle 45"/>
          <p:cNvSpPr/>
          <p:nvPr/>
        </p:nvSpPr>
        <p:spPr bwMode="auto">
          <a:xfrm>
            <a:off x="32749" y="5536208"/>
            <a:ext cx="1981200" cy="940792"/>
          </a:xfrm>
          <a:prstGeom prst="rect">
            <a:avLst/>
          </a:prstGeom>
          <a:pattFill prst="wdUpDiag">
            <a:fgClr>
              <a:schemeClr val="accent6">
                <a:lumMod val="40000"/>
                <a:lumOff val="60000"/>
              </a:schemeClr>
            </a:fgClr>
            <a:bgClr>
              <a:prstClr val="white"/>
            </a:bgClr>
          </a:patt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lgn="ctr">
              <a:defRPr/>
            </a:pPr>
            <a:r>
              <a:rPr lang="en-US" sz="2400" i="1" dirty="0" smtClean="0">
                <a:solidFill>
                  <a:srgbClr val="000000"/>
                </a:solidFill>
                <a:latin typeface="Times New Roman" charset="0"/>
                <a:ea typeface="ヒラギノ明朝 ProN W3" charset="0"/>
                <a:cs typeface="ヒラギノ明朝 ProN W3" charset="0"/>
              </a:rPr>
              <a:t>SHIM=&gt;</a:t>
            </a:r>
          </a:p>
          <a:p>
            <a:pPr algn="ctr">
              <a:defRPr/>
            </a:pPr>
            <a:r>
              <a:rPr lang="en-US" sz="2400" i="1" dirty="0" smtClean="0">
                <a:solidFill>
                  <a:srgbClr val="000000"/>
                </a:solidFill>
                <a:latin typeface="Times New Roman" charset="0"/>
                <a:ea typeface="ヒラギノ明朝 ProN W3" charset="0"/>
                <a:cs typeface="ヒラギノ明朝 ProN W3" charset="0"/>
              </a:rPr>
              <a:t>MUXID</a:t>
            </a:r>
          </a:p>
        </p:txBody>
      </p:sp>
      <p:cxnSp>
        <p:nvCxnSpPr>
          <p:cNvPr id="48" name="Straight Connector 47"/>
          <p:cNvCxnSpPr/>
          <p:nvPr/>
        </p:nvCxnSpPr>
        <p:spPr bwMode="auto">
          <a:xfrm>
            <a:off x="686594" y="4648200"/>
            <a:ext cx="0" cy="914400"/>
          </a:xfrm>
          <a:prstGeom prst="lin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p:cNvSpPr txBox="1"/>
          <p:nvPr/>
        </p:nvSpPr>
        <p:spPr>
          <a:xfrm>
            <a:off x="3124994" y="6400800"/>
            <a:ext cx="1295400" cy="338554"/>
          </a:xfrm>
          <a:prstGeom prst="rect">
            <a:avLst/>
          </a:prstGeom>
          <a:noFill/>
        </p:spPr>
        <p:txBody>
          <a:bodyPr wrap="square" rtlCol="0">
            <a:spAutoFit/>
          </a:bodyPr>
          <a:lstStyle/>
          <a:p>
            <a:pPr algn="ctr"/>
            <a:r>
              <a:rPr lang="en-US" sz="1600" dirty="0" smtClean="0"/>
              <a:t>8</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1" animBg="1"/>
    </p:bldLst>
  </p:timing>
</p:sld>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00B8FF"/>
      </a:accent1>
      <a:accent2>
        <a:srgbClr val="333399"/>
      </a:accent2>
      <a:accent3>
        <a:srgbClr val="FFFFFF"/>
      </a:accent3>
      <a:accent4>
        <a:srgbClr val="000000"/>
      </a:accent4>
      <a:accent5>
        <a:srgbClr val="AAD8FF"/>
      </a:accent5>
      <a:accent6>
        <a:srgbClr val="2D2D8A"/>
      </a:accent6>
      <a:hlink>
        <a:srgbClr val="009999"/>
      </a:hlink>
      <a:folHlink>
        <a:srgbClr val="99CC00"/>
      </a:folHlink>
    </a:clrScheme>
    <a:fontScheme name="Title &amp; Bullets">
      <a:majorFont>
        <a:latin typeface="Times New Roman Bold"/>
        <a:ea typeface="ヒラギノ明朝 ProN W6"/>
        <a:cs typeface="ヒラギノ明朝 ProN W6"/>
      </a:majorFont>
      <a:minorFont>
        <a:latin typeface="Arial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0"/>
            <a:cs typeface="ヒラギノ明朝 ProN W3" charset="0"/>
            <a:sym typeface="Times New Roman" charset="0"/>
          </a:defRPr>
        </a:defPPr>
      </a:lstStyle>
    </a:spDef>
    <a:lnDef>
      <a:spPr bwMode="auto">
        <a:xfrm>
          <a:off x="0" y="0"/>
          <a:ext cx="1" cy="1"/>
        </a:xfrm>
        <a:custGeom>
          <a:avLst/>
          <a:gdLst/>
          <a:ahLst/>
          <a:cxnLst/>
          <a:rect l="0" t="0" r="0" b="0"/>
          <a:pathLst/>
        </a:cu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Times New Roman" charset="0"/>
            <a:ea typeface="ヒラギノ明朝 ProN W3" charset="0"/>
            <a:cs typeface="ヒラギノ明朝 ProN W3" charset="0"/>
            <a:sym typeface="Times New Roman"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709</TotalTime>
  <Pages>0</Pages>
  <Words>856</Words>
  <Characters>0</Characters>
  <Application>Microsoft Macintosh PowerPoint</Application>
  <PresentationFormat>Custom</PresentationFormat>
  <Lines>0</Lines>
  <Paragraphs>100</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Title &amp; Bullets</vt:lpstr>
      <vt:lpstr>PowerPoint Presentation</vt:lpstr>
      <vt:lpstr>Note Well</vt:lpstr>
      <vt:lpstr>Agenda – Thursday 1140-1250</vt:lpstr>
      <vt:lpstr>Ground rules </vt:lpstr>
      <vt:lpstr>RTCWEB Overview  (Cullen Jennings)</vt:lpstr>
      <vt:lpstr>CLUE Overview  (Allyn Romanow)</vt:lpstr>
      <vt:lpstr>Summary</vt:lpstr>
      <vt:lpstr>Current building blocks &amp; solution proposals</vt:lpstr>
      <vt:lpstr>CLUE example - Comparing the building blocks?</vt:lpstr>
      <vt:lpstr>Proposal</vt:lpstr>
      <vt:lpstr>Other Concerns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Structure and Internet Standards Process</dc:title>
  <dc:subject/>
  <dc:creator/>
  <cp:keywords/>
  <dc:description/>
  <cp:lastModifiedBy>Mary Barnes</cp:lastModifiedBy>
  <cp:revision>42</cp:revision>
  <dcterms:modified xsi:type="dcterms:W3CDTF">2011-11-17T01:21:02Z</dcterms:modified>
</cp:coreProperties>
</file>