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86" r:id="rId2"/>
    <p:sldId id="287" r:id="rId3"/>
    <p:sldId id="288" r:id="rId4"/>
    <p:sldId id="289" r:id="rId5"/>
    <p:sldId id="2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0F5"/>
    <a:srgbClr val="000000"/>
    <a:srgbClr val="CCECFF"/>
    <a:srgbClr val="CC9900"/>
    <a:srgbClr val="FF7C80"/>
    <a:srgbClr val="FF0066"/>
    <a:srgbClr val="08252E"/>
    <a:srgbClr val="FBCF53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1" autoAdjust="0"/>
    <p:restoredTop sz="84477" autoAdjust="0"/>
  </p:normalViewPr>
  <p:slideViewPr>
    <p:cSldViewPr>
      <p:cViewPr varScale="1">
        <p:scale>
          <a:sx n="104" d="100"/>
          <a:sy n="104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DB02-9D76-44AB-A00C-862D796A8126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9AD6-3516-4318-8B6C-EAE89BFA040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shows the high level organization of information about Media</a:t>
            </a:r>
            <a:r>
              <a:rPr lang="en-US" baseline="0" dirty="0" smtClean="0"/>
              <a:t> Captures.</a:t>
            </a:r>
          </a:p>
          <a:p>
            <a:r>
              <a:rPr lang="en-US" dirty="0" smtClean="0"/>
              <a:t>This section is mostly about Media Captures and Attributes.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 Capture is a source of media, from a camera or microphone or other media streams.  VC – video capture, AC – audio capture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Media</a:t>
            </a:r>
            <a:r>
              <a:rPr lang="en-US" baseline="0" dirty="0" smtClean="0"/>
              <a:t> Captures can come from specific devices like microphones and cameras.</a:t>
            </a:r>
          </a:p>
          <a:p>
            <a:r>
              <a:rPr lang="en-US" baseline="0" dirty="0" smtClean="0"/>
              <a:t>Or they can be constructed from multiple devices (mixing, composing, switching).</a:t>
            </a:r>
          </a:p>
          <a:p>
            <a:r>
              <a:rPr lang="en-US" baseline="0" dirty="0" smtClean="0"/>
              <a:t>Or they can be constructed from other media streams by an MCU.</a:t>
            </a:r>
          </a:p>
          <a:p>
            <a:r>
              <a:rPr lang="en-US" dirty="0" smtClean="0"/>
              <a:t>Media Captures have attributes</a:t>
            </a:r>
          </a:p>
          <a:p>
            <a:r>
              <a:rPr lang="en-US" dirty="0" smtClean="0"/>
              <a:t>Media Captures are listed in Simultaneous Transmission Sets – restricts which ones can be used at the same time – more in next sections</a:t>
            </a:r>
          </a:p>
          <a:p>
            <a:r>
              <a:rPr lang="en-US" dirty="0" smtClean="0"/>
              <a:t>Media Captures are associated with an Encoding Group – for alternative encoding parameters – more in next sections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initial attributes are used to cover the initial use cases, others can</a:t>
            </a:r>
            <a:r>
              <a:rPr lang="en-US" baseline="0" dirty="0" smtClean="0"/>
              <a:t> be defined later.</a:t>
            </a:r>
          </a:p>
          <a:p>
            <a:r>
              <a:rPr lang="en-US" baseline="0" dirty="0" smtClean="0"/>
              <a:t>Major tool for extensibility in the framework.</a:t>
            </a:r>
          </a:p>
          <a:p>
            <a:r>
              <a:rPr lang="en-US" baseline="0" dirty="0" smtClean="0"/>
              <a:t>Purpose – main people media, or presentation media.</a:t>
            </a:r>
          </a:p>
          <a:p>
            <a:r>
              <a:rPr lang="en-US" baseline="0" dirty="0" smtClean="0"/>
              <a:t>Mixed – audio is a mix from different sources, such as an MCU mixing most recent speakers.</a:t>
            </a:r>
          </a:p>
          <a:p>
            <a:r>
              <a:rPr lang="en-US" baseline="0" dirty="0" smtClean="0"/>
              <a:t>Channel format – the meaning of the different audio channels.</a:t>
            </a:r>
          </a:p>
          <a:p>
            <a:r>
              <a:rPr lang="en-US" baseline="0" dirty="0" smtClean="0"/>
              <a:t>Linear position – for audio channel format = linear array, this denotes the position from left to right.</a:t>
            </a:r>
          </a:p>
          <a:p>
            <a:r>
              <a:rPr lang="en-US" baseline="0" dirty="0" smtClean="0"/>
              <a:t>Composed – image is composed of multiple input images, for example with PiP or “Hollywood squares” grid layout.</a:t>
            </a:r>
          </a:p>
          <a:p>
            <a:r>
              <a:rPr lang="en-US" baseline="0" dirty="0" smtClean="0"/>
              <a:t>Auto switched – image is switched between multiple sources, for example switched to the current speaker.</a:t>
            </a:r>
          </a:p>
          <a:p>
            <a:r>
              <a:rPr lang="en-US" baseline="0" dirty="0" smtClean="0"/>
              <a:t>Spatial scale – a measure of image width, probably something like the measure of the real size image width in centimeters.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Extensibility </a:t>
            </a:r>
            <a:r>
              <a:rPr lang="en-US" b="1" dirty="0" smtClean="0"/>
              <a:t>Attributes are </a:t>
            </a:r>
            <a:r>
              <a:rPr lang="en-US" sz="1100" b="1" dirty="0" smtClean="0"/>
              <a:t>extensible</a:t>
            </a:r>
            <a:r>
              <a:rPr lang="en-US" b="1" dirty="0" smtClean="0"/>
              <a:t> – new ones can be defined, to support new use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Different ways to capture same scene (audio similar)</a:t>
            </a:r>
          </a:p>
          <a:p>
            <a:endParaRPr lang="en-US" dirty="0" smtClean="0"/>
          </a:p>
          <a:p>
            <a:r>
              <a:rPr lang="en-US" dirty="0" smtClean="0"/>
              <a:t>Different alternatives for same Capture Scene.</a:t>
            </a:r>
          </a:p>
          <a:p>
            <a:r>
              <a:rPr lang="en-US" dirty="0" smtClean="0"/>
              <a:t>Left side of diagram is a top view of</a:t>
            </a:r>
            <a:r>
              <a:rPr lang="en-US" baseline="0" dirty="0" smtClean="0"/>
              <a:t> 6 people at a table, captured by 3 cameras.</a:t>
            </a:r>
          </a:p>
          <a:p>
            <a:r>
              <a:rPr lang="en-US" baseline="0" dirty="0" smtClean="0"/>
              <a:t>Right side of diagram shows three different ways that scene can be captured and displayed, each using a different number of Video Captures.</a:t>
            </a:r>
            <a:endParaRPr lang="en-US" dirty="0" smtClean="0"/>
          </a:p>
          <a:p>
            <a:r>
              <a:rPr lang="en-US" dirty="0" smtClean="0"/>
              <a:t>The point is</a:t>
            </a:r>
            <a:r>
              <a:rPr lang="en-US" baseline="0" dirty="0" smtClean="0"/>
              <a:t> for the Media Provider to offer alternatives for Media Consumers that can receive different number of streams.</a:t>
            </a:r>
            <a:endParaRPr lang="en-US" dirty="0" smtClean="0"/>
          </a:p>
          <a:p>
            <a:r>
              <a:rPr lang="en-US" dirty="0" smtClean="0"/>
              <a:t>Could</a:t>
            </a:r>
            <a:r>
              <a:rPr lang="en-US" baseline="0" dirty="0" smtClean="0"/>
              <a:t> also have alternatives for audio – mono, stereo.</a:t>
            </a:r>
          </a:p>
          <a:p>
            <a:r>
              <a:rPr lang="en-US" baseline="0" dirty="0" smtClean="0"/>
              <a:t>There could be multiple capture scenes - For example another scene for a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Capture Set includes Media Captures from the same Capture Scene</a:t>
            </a:r>
          </a:p>
          <a:p>
            <a:r>
              <a:rPr lang="en-US" dirty="0" smtClean="0"/>
              <a:t>- Capture Set has multiple rows for alternatives and for different media types</a:t>
            </a:r>
          </a:p>
          <a:p>
            <a:r>
              <a:rPr lang="en-US" dirty="0" smtClean="0"/>
              <a:t>- Left to right adjacency of VCs is defined by the order of VCs within a row</a:t>
            </a:r>
          </a:p>
          <a:p>
            <a:pPr>
              <a:buFontTx/>
              <a:buChar char="-"/>
            </a:pPr>
            <a:r>
              <a:rPr lang="en-US" dirty="0" smtClean="0"/>
              <a:t>There can be multiple capture sets, such as one for people and one for a presentation</a:t>
            </a:r>
          </a:p>
          <a:p>
            <a:pPr>
              <a:buFontTx/>
              <a:buChar char="-"/>
            </a:pPr>
            <a:r>
              <a:rPr lang="en-US" baseline="0" dirty="0" smtClean="0"/>
              <a:t> This is illustrated for video, but the same concept applies to audio</a:t>
            </a:r>
          </a:p>
          <a:p>
            <a:pPr>
              <a:buFontTx/>
              <a:buChar char="-"/>
            </a:pPr>
            <a:r>
              <a:rPr lang="en-US" baseline="0" dirty="0" smtClean="0"/>
              <a:t>- audio from the same capture scene is included as additional rows in the Capture Set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29718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6" name="Picture 9" descr="ietf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609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dirty="0" smtClean="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91400" y="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6858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fld id="{6F69DBF8-84B4-4D60-BD65-75EDCD39C45A}" type="datetimeFigureOut">
              <a:rPr lang="en-US" smtClean="0"/>
              <a:pPr/>
              <a:t>8/22/2011</a:t>
            </a:fld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 smtClean="0"/>
            </a:lvl1pPr>
          </a:lstStyle>
          <a:p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fld id="{20C9F3D7-AB5C-46F7-9B3B-0DC491867AA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2" name="Picture 8" descr="ietflog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91400" y="228600"/>
            <a:ext cx="15240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Media Capture Description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Duckworth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457200" y="1650670"/>
            <a:ext cx="8305800" cy="4310743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257064" y="1908960"/>
            <a:ext cx="1918547" cy="91147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Media Capture &amp; Attributes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215622" y="2500746"/>
            <a:ext cx="843148" cy="795647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366541" y="2670960"/>
            <a:ext cx="967841" cy="682831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794542" y="4014852"/>
            <a:ext cx="346364" cy="330531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3" idx="1"/>
          </p:cNvCxnSpPr>
          <p:nvPr/>
        </p:nvCxnSpPr>
        <p:spPr>
          <a:xfrm>
            <a:off x="3699542" y="4038600"/>
            <a:ext cx="698945" cy="514911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858593" y="3118801"/>
            <a:ext cx="426057" cy="62867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4104664" y="2061360"/>
            <a:ext cx="1918547" cy="91147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Capture Sets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173564" y="3388993"/>
            <a:ext cx="1491738" cy="707591"/>
          </a:xfrm>
          <a:prstGeom prst="rect">
            <a:avLst/>
          </a:prstGeom>
          <a:solidFill>
            <a:srgbClr val="FBCF53"/>
          </a:solidFill>
          <a:ln>
            <a:solidFill>
              <a:srgbClr val="08252E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156741" y="4419600"/>
            <a:ext cx="1650745" cy="914400"/>
          </a:xfrm>
          <a:prstGeom prst="ellipse">
            <a:avLst/>
          </a:prstGeom>
          <a:solidFill>
            <a:srgbClr val="FBCF53"/>
          </a:solidFill>
          <a:ln>
            <a:solidFill>
              <a:srgbClr val="08252E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Attributes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2480341" y="4419600"/>
            <a:ext cx="1447800" cy="9144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Encoding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Group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44399" y="3388993"/>
            <a:ext cx="1461401" cy="707591"/>
          </a:xfrm>
          <a:prstGeom prst="rect">
            <a:avLst/>
          </a:prstGeom>
          <a:solidFill>
            <a:srgbClr val="FBCF53"/>
          </a:solidFill>
          <a:ln>
            <a:solidFill>
              <a:srgbClr val="08252E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4396104" y="3398891"/>
            <a:ext cx="1461401" cy="707591"/>
          </a:xfrm>
          <a:prstGeom prst="rect">
            <a:avLst/>
          </a:prstGeom>
          <a:solidFill>
            <a:srgbClr val="FBCF53"/>
          </a:solidFill>
          <a:ln>
            <a:solidFill>
              <a:srgbClr val="08252E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499141" y="4419600"/>
            <a:ext cx="1905000" cy="9906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Simultaneous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Transmission Set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2823240" y="4229099"/>
            <a:ext cx="304804" cy="76201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9445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Attributes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EXTENSIBILITY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3733800" cy="3733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attributes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Purpose (role)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Main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Mixed – true/false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Channel Format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Linear array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noProof="0" dirty="0" smtClean="0"/>
              <a:t>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tereo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Mono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Linear position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to </a:t>
            </a:r>
            <a:r>
              <a:rPr lang="en-US" sz="2800" b="1" noProof="0" dirty="0" smtClean="0">
                <a:solidFill>
                  <a:schemeClr val="tx1"/>
                </a:solidFill>
              </a:rPr>
              <a:t>100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0" y="1600200"/>
            <a:ext cx="3581400" cy="3733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Video attributes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900" b="1" dirty="0" smtClean="0"/>
              <a:t>Purpose (role)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b="1" dirty="0" smtClean="0"/>
              <a:t>Main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b="1" dirty="0" smtClean="0"/>
              <a:t>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900" b="1" dirty="0" smtClean="0"/>
              <a:t>Composed – true/false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900" b="1" dirty="0" smtClean="0"/>
              <a:t>Auto switched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b="1" dirty="0" smtClean="0"/>
              <a:t>True/false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900" b="1" dirty="0" smtClean="0"/>
              <a:t>Spatial scale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b="1" dirty="0" smtClean="0"/>
              <a:t>Image width</a:t>
            </a:r>
            <a:endParaRPr kumimoji="0" 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8683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Capture Scene</a:t>
            </a:r>
            <a:endParaRPr lang="en-US" sz="4400" b="1" dirty="0">
              <a:solidFill>
                <a:schemeClr val="tx1"/>
              </a:solidFill>
            </a:endParaRPr>
          </a:p>
        </p:txBody>
      </p:sp>
      <p:grpSp>
        <p:nvGrpSpPr>
          <p:cNvPr id="3" name="Group 168"/>
          <p:cNvGrpSpPr/>
          <p:nvPr/>
        </p:nvGrpSpPr>
        <p:grpSpPr>
          <a:xfrm>
            <a:off x="4343400" y="1371600"/>
            <a:ext cx="4343400" cy="1219200"/>
            <a:chOff x="4343400" y="1371600"/>
            <a:chExt cx="4343400" cy="1219200"/>
          </a:xfrm>
        </p:grpSpPr>
        <p:grpSp>
          <p:nvGrpSpPr>
            <p:cNvPr id="4" name="Group 12"/>
            <p:cNvGrpSpPr/>
            <p:nvPr/>
          </p:nvGrpSpPr>
          <p:grpSpPr>
            <a:xfrm>
              <a:off x="4572000" y="1600200"/>
              <a:ext cx="381000" cy="9906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0" name="Chord 29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2" name="Arc 3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3" name="Arc 3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5" name="Group 17"/>
            <p:cNvGrpSpPr/>
            <p:nvPr/>
          </p:nvGrpSpPr>
          <p:grpSpPr>
            <a:xfrm>
              <a:off x="5181600" y="1600200"/>
              <a:ext cx="381000" cy="9906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26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7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Arc 27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9" name="Arc 28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>
              <a:off x="7467600" y="1600200"/>
              <a:ext cx="381000" cy="9906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87" name="Chord 86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Arc 88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17"/>
            <p:cNvGrpSpPr/>
            <p:nvPr/>
          </p:nvGrpSpPr>
          <p:grpSpPr>
            <a:xfrm>
              <a:off x="8077200" y="1600200"/>
              <a:ext cx="381000" cy="9906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83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Arc 84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Arc 85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2"/>
            <p:cNvGrpSpPr/>
            <p:nvPr/>
          </p:nvGrpSpPr>
          <p:grpSpPr>
            <a:xfrm>
              <a:off x="6019800" y="1600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101" name="Chord 100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Arc 102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Arc 103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17"/>
            <p:cNvGrpSpPr/>
            <p:nvPr/>
          </p:nvGrpSpPr>
          <p:grpSpPr>
            <a:xfrm>
              <a:off x="6629400" y="1600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97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Arc 98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c 99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43434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3434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00600" y="1371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VC0</a:t>
              </a:r>
              <a:endParaRPr lang="en-US" sz="1600" b="1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2390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2390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96200" y="13716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VC2</a:t>
              </a:r>
              <a:endParaRPr lang="en-US" sz="1600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912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7912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248400" y="1371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VC1</a:t>
              </a:r>
              <a:endParaRPr lang="en-US" sz="1600" b="1" dirty="0"/>
            </a:p>
          </p:txBody>
        </p:sp>
      </p:grpSp>
      <p:grpSp>
        <p:nvGrpSpPr>
          <p:cNvPr id="22" name="Group 169"/>
          <p:cNvGrpSpPr/>
          <p:nvPr/>
        </p:nvGrpSpPr>
        <p:grpSpPr>
          <a:xfrm>
            <a:off x="5791200" y="3124200"/>
            <a:ext cx="2895600" cy="1143000"/>
            <a:chOff x="5791200" y="3124200"/>
            <a:chExt cx="2895600" cy="1143000"/>
          </a:xfrm>
        </p:grpSpPr>
        <p:grpSp>
          <p:nvGrpSpPr>
            <p:cNvPr id="37" name="Group 26"/>
            <p:cNvGrpSpPr/>
            <p:nvPr/>
          </p:nvGrpSpPr>
          <p:grpSpPr>
            <a:xfrm>
              <a:off x="5867400" y="3505200"/>
              <a:ext cx="293077" cy="7620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16" name="Chord 15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rc 18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1"/>
            <p:cNvGrpSpPr/>
            <p:nvPr/>
          </p:nvGrpSpPr>
          <p:grpSpPr>
            <a:xfrm>
              <a:off x="6336323" y="3505200"/>
              <a:ext cx="293077" cy="7620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12" name="Chord 1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6805246" y="3505200"/>
              <a:ext cx="293077" cy="7620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8" name="Chord 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Arc 9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Arc 10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Rectangle 33"/>
            <p:cNvSpPr/>
            <p:nvPr/>
          </p:nvSpPr>
          <p:spPr>
            <a:xfrm>
              <a:off x="5791200" y="39624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91200" y="32004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48400" y="31242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VC3</a:t>
              </a:r>
              <a:endParaRPr lang="en-US" sz="1600" b="1" dirty="0"/>
            </a:p>
          </p:txBody>
        </p:sp>
        <p:grpSp>
          <p:nvGrpSpPr>
            <p:cNvPr id="51" name="Group 26"/>
            <p:cNvGrpSpPr/>
            <p:nvPr/>
          </p:nvGrpSpPr>
          <p:grpSpPr>
            <a:xfrm>
              <a:off x="7315200" y="3505200"/>
              <a:ext cx="293077" cy="7620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122" name="Chord 12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Arc 123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Arc 124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31"/>
            <p:cNvGrpSpPr/>
            <p:nvPr/>
          </p:nvGrpSpPr>
          <p:grpSpPr>
            <a:xfrm>
              <a:off x="7784123" y="3505200"/>
              <a:ext cx="293077" cy="7620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18" name="Chord 11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Arc 119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Arc 120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39"/>
            <p:cNvGrpSpPr/>
            <p:nvPr/>
          </p:nvGrpSpPr>
          <p:grpSpPr>
            <a:xfrm>
              <a:off x="8253046" y="3505200"/>
              <a:ext cx="293077" cy="7620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14" name="Chord 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Oval 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Arc 115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Arc 116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7239000" y="39624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239000" y="32004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96200" y="3124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VC4</a:t>
              </a:r>
              <a:endParaRPr lang="en-US" sz="1600" b="1" dirty="0"/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1269811" y="1828800"/>
            <a:ext cx="609600" cy="4191000"/>
          </a:xfrm>
          <a:prstGeom prst="roundRect">
            <a:avLst/>
          </a:prstGeom>
          <a:solidFill>
            <a:srgbClr val="CC99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812611" y="20574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9" name="Oval 128"/>
          <p:cNvSpPr/>
          <p:nvPr/>
        </p:nvSpPr>
        <p:spPr>
          <a:xfrm>
            <a:off x="812611" y="27432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0" name="Oval 129"/>
          <p:cNvSpPr/>
          <p:nvPr/>
        </p:nvSpPr>
        <p:spPr>
          <a:xfrm>
            <a:off x="812611" y="34290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1" name="Oval 130"/>
          <p:cNvSpPr/>
          <p:nvPr/>
        </p:nvSpPr>
        <p:spPr>
          <a:xfrm>
            <a:off x="812611" y="41148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2" name="Rectangle 131"/>
          <p:cNvSpPr/>
          <p:nvPr/>
        </p:nvSpPr>
        <p:spPr>
          <a:xfrm>
            <a:off x="2870012" y="2438400"/>
            <a:ext cx="228600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33" name="Straight Connector 132"/>
          <p:cNvCxnSpPr/>
          <p:nvPr/>
        </p:nvCxnSpPr>
        <p:spPr>
          <a:xfrm rot="10800000">
            <a:off x="1193612" y="19050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10800000" flipV="1">
            <a:off x="1193612" y="25146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870012" y="3810000"/>
            <a:ext cx="228600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36" name="Straight Connector 135"/>
          <p:cNvCxnSpPr/>
          <p:nvPr/>
        </p:nvCxnSpPr>
        <p:spPr>
          <a:xfrm rot="10800000">
            <a:off x="1193612" y="32766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10800000" flipV="1">
            <a:off x="1193612" y="38862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665336" y="29072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Cameras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6200" y="37338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People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1600200" y="3733800"/>
            <a:ext cx="96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VC1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1676400" y="2373868"/>
            <a:ext cx="88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VC2</a:t>
            </a:r>
            <a:endParaRPr lang="en-US" b="1" dirty="0"/>
          </a:p>
        </p:txBody>
      </p:sp>
      <p:sp>
        <p:nvSpPr>
          <p:cNvPr id="144" name="Oval 143"/>
          <p:cNvSpPr/>
          <p:nvPr/>
        </p:nvSpPr>
        <p:spPr>
          <a:xfrm>
            <a:off x="812611" y="48006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5" name="Oval 144"/>
          <p:cNvSpPr/>
          <p:nvPr/>
        </p:nvSpPr>
        <p:spPr>
          <a:xfrm>
            <a:off x="812611" y="5486400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6" name="Rectangle 145"/>
          <p:cNvSpPr/>
          <p:nvPr/>
        </p:nvSpPr>
        <p:spPr>
          <a:xfrm>
            <a:off x="2870012" y="5181600"/>
            <a:ext cx="228600" cy="152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47" name="Straight Connector 146"/>
          <p:cNvCxnSpPr/>
          <p:nvPr/>
        </p:nvCxnSpPr>
        <p:spPr>
          <a:xfrm rot="10800000">
            <a:off x="1193612" y="46482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 flipV="1">
            <a:off x="1193612" y="5257800"/>
            <a:ext cx="1600200" cy="6096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447800" y="5105400"/>
            <a:ext cx="104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VC0</a:t>
            </a:r>
            <a:endParaRPr lang="en-US" b="1" dirty="0"/>
          </a:p>
        </p:txBody>
      </p:sp>
      <p:sp>
        <p:nvSpPr>
          <p:cNvPr id="151" name="Oval 150"/>
          <p:cNvSpPr/>
          <p:nvPr/>
        </p:nvSpPr>
        <p:spPr>
          <a:xfrm>
            <a:off x="431611" y="1524000"/>
            <a:ext cx="1066800" cy="48006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371600" y="1219200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Capture Scene</a:t>
            </a:r>
            <a:endParaRPr lang="en-US" b="1" dirty="0"/>
          </a:p>
        </p:txBody>
      </p:sp>
      <p:cxnSp>
        <p:nvCxnSpPr>
          <p:cNvPr id="153" name="Straight Arrow Connector 152"/>
          <p:cNvCxnSpPr>
            <a:stCxn id="152" idx="1"/>
          </p:cNvCxnSpPr>
          <p:nvPr/>
        </p:nvCxnSpPr>
        <p:spPr>
          <a:xfrm rot="10800000" flipV="1">
            <a:off x="1143000" y="1403866"/>
            <a:ext cx="228600" cy="34873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ight Arrow 154"/>
          <p:cNvSpPr/>
          <p:nvPr/>
        </p:nvSpPr>
        <p:spPr>
          <a:xfrm>
            <a:off x="3546276" y="4191000"/>
            <a:ext cx="1143000" cy="4572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4724400" y="24384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Three cameras</a:t>
            </a:r>
            <a:endParaRPr 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5105400" y="4114800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Two cameras, moved &amp; zoomed out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200400" y="58790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Switched (based on voice) with composed PiP</a:t>
            </a:r>
            <a:endParaRPr lang="en-US" b="1" dirty="0"/>
          </a:p>
        </p:txBody>
      </p:sp>
      <p:grpSp>
        <p:nvGrpSpPr>
          <p:cNvPr id="64" name="Group 170"/>
          <p:cNvGrpSpPr/>
          <p:nvPr/>
        </p:nvGrpSpPr>
        <p:grpSpPr>
          <a:xfrm>
            <a:off x="7086600" y="4800600"/>
            <a:ext cx="1447800" cy="1219200"/>
            <a:chOff x="7086600" y="4800600"/>
            <a:chExt cx="1447800" cy="1219200"/>
          </a:xfrm>
        </p:grpSpPr>
        <p:grpSp>
          <p:nvGrpSpPr>
            <p:cNvPr id="66" name="Group 12"/>
            <p:cNvGrpSpPr/>
            <p:nvPr/>
          </p:nvGrpSpPr>
          <p:grpSpPr>
            <a:xfrm>
              <a:off x="7315200" y="5029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47" name="Chord 46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Arc 49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17"/>
            <p:cNvGrpSpPr/>
            <p:nvPr/>
          </p:nvGrpSpPr>
          <p:grpSpPr>
            <a:xfrm>
              <a:off x="7924800" y="5029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43" name="Chord 42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Arc 45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086600" y="5638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086600" y="4876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543800" y="48006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VC5</a:t>
              </a:r>
              <a:endParaRPr lang="en-US" sz="16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365999" y="5562600"/>
              <a:ext cx="406401" cy="243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7" name="Group 45"/>
            <p:cNvGrpSpPr/>
            <p:nvPr/>
          </p:nvGrpSpPr>
          <p:grpSpPr>
            <a:xfrm>
              <a:off x="7430168" y="5603240"/>
              <a:ext cx="106947" cy="26416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60" name="Chord 59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Arc 6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Arc 6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50"/>
            <p:cNvGrpSpPr/>
            <p:nvPr/>
          </p:nvGrpSpPr>
          <p:grpSpPr>
            <a:xfrm>
              <a:off x="7601284" y="5603240"/>
              <a:ext cx="106947" cy="26416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56" name="Chord 5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Arc 58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7365999" y="5765800"/>
              <a:ext cx="406401" cy="40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772400" y="5562600"/>
              <a:ext cx="406401" cy="243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45"/>
            <p:cNvGrpSpPr/>
            <p:nvPr/>
          </p:nvGrpSpPr>
          <p:grpSpPr>
            <a:xfrm>
              <a:off x="7836569" y="5603240"/>
              <a:ext cx="106947" cy="264160"/>
              <a:chOff x="2057400" y="4572001"/>
              <a:chExt cx="609600" cy="1295399"/>
            </a:xfrm>
          </p:grpSpPr>
          <p:sp>
            <p:nvSpPr>
              <p:cNvPr id="73" name="Chord 72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Arc 74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Arc 75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50"/>
            <p:cNvGrpSpPr/>
            <p:nvPr/>
          </p:nvGrpSpPr>
          <p:grpSpPr>
            <a:xfrm>
              <a:off x="8007685" y="5603240"/>
              <a:ext cx="106947" cy="264160"/>
              <a:chOff x="2057400" y="4572001"/>
              <a:chExt cx="609600" cy="1295399"/>
            </a:xfrm>
          </p:grpSpPr>
          <p:sp>
            <p:nvSpPr>
              <p:cNvPr id="69" name="Chord 6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Arc 70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Arc 71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2" name="Group 45"/>
            <p:cNvGrpSpPr/>
            <p:nvPr/>
          </p:nvGrpSpPr>
          <p:grpSpPr>
            <a:xfrm>
              <a:off x="7848600" y="5603240"/>
              <a:ext cx="106947" cy="26416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56" name="Chord 155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Arc 160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Arc 161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3" name="Group 50"/>
            <p:cNvGrpSpPr/>
            <p:nvPr/>
          </p:nvGrpSpPr>
          <p:grpSpPr>
            <a:xfrm>
              <a:off x="8019716" y="5603240"/>
              <a:ext cx="106947" cy="26416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64" name="Chord 5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Arc 165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Arc 166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772400" y="5765800"/>
              <a:ext cx="406401" cy="40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8683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Capture Set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57200" y="4876800"/>
            <a:ext cx="2540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Each alternative representation of a Capture Scene is a row in a Capture Set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562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Three cameras</a:t>
            </a:r>
            <a:endParaRPr lang="en-US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4572000" y="4114800"/>
            <a:ext cx="463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Two cameras, moved and zoomed out</a:t>
            </a:r>
            <a:endParaRPr lang="en-US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886200" y="58674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Switched (based on voice),  composed PiP</a:t>
            </a:r>
            <a:endParaRPr lang="en-US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533400" y="1905000"/>
            <a:ext cx="3124200" cy="26776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(VC0, VC1, VC2)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(VC3, VC4)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(VC5)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(AC0)</a:t>
            </a:r>
            <a:endParaRPr lang="en-US" sz="28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81000" y="1295400"/>
            <a:ext cx="3429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Capture Set Rows</a:t>
            </a:r>
            <a:endParaRPr lang="en-US" sz="2800" dirty="0"/>
          </a:p>
        </p:txBody>
      </p:sp>
      <p:cxnSp>
        <p:nvCxnSpPr>
          <p:cNvPr id="164" name="Straight Arrow Connector 163"/>
          <p:cNvCxnSpPr/>
          <p:nvPr/>
        </p:nvCxnSpPr>
        <p:spPr>
          <a:xfrm rot="10800000">
            <a:off x="3429000" y="2209800"/>
            <a:ext cx="1143000" cy="1588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2438400" y="2971800"/>
            <a:ext cx="2971800" cy="68580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rot="10800000">
            <a:off x="1752600" y="3657600"/>
            <a:ext cx="4953000" cy="182880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4"/>
          <p:cNvGrpSpPr/>
          <p:nvPr/>
        </p:nvGrpSpPr>
        <p:grpSpPr>
          <a:xfrm>
            <a:off x="4343400" y="1371600"/>
            <a:ext cx="4343400" cy="1219200"/>
            <a:chOff x="4343400" y="1371600"/>
            <a:chExt cx="4343400" cy="1219200"/>
          </a:xfrm>
        </p:grpSpPr>
        <p:grpSp>
          <p:nvGrpSpPr>
            <p:cNvPr id="4" name="Group 12"/>
            <p:cNvGrpSpPr/>
            <p:nvPr/>
          </p:nvGrpSpPr>
          <p:grpSpPr>
            <a:xfrm>
              <a:off x="4572000" y="1600200"/>
              <a:ext cx="381000" cy="9906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03" name="Chord 302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4" name="Oval 303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5" name="Arc 304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6" name="Arc 305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5" name="Group 17"/>
            <p:cNvGrpSpPr/>
            <p:nvPr/>
          </p:nvGrpSpPr>
          <p:grpSpPr>
            <a:xfrm>
              <a:off x="5181600" y="1600200"/>
              <a:ext cx="381000" cy="9906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299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0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>
              <a:off x="7467600" y="1600200"/>
              <a:ext cx="381000" cy="9906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72" name="Chord 17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Arc 296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8" name="Arc 297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17"/>
            <p:cNvGrpSpPr/>
            <p:nvPr/>
          </p:nvGrpSpPr>
          <p:grpSpPr>
            <a:xfrm>
              <a:off x="8077200" y="1600200"/>
              <a:ext cx="381000" cy="9906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167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Arc 169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Arc 170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12"/>
            <p:cNvGrpSpPr/>
            <p:nvPr/>
          </p:nvGrpSpPr>
          <p:grpSpPr>
            <a:xfrm>
              <a:off x="6019800" y="1600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155" name="Chord 154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Arc 162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Arc 164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>
              <a:off x="6629400" y="1600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151" name="Chord 18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9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Arc 152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Arc 153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43434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3434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800600" y="137160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VC0</a:t>
              </a:r>
              <a:endParaRPr lang="en-US" sz="1600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2390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2390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696200" y="13716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VC2</a:t>
              </a:r>
              <a:endParaRPr lang="en-US" sz="1600" b="1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791200" y="2209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791200" y="1447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248400" y="1371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VC1</a:t>
              </a:r>
              <a:endParaRPr lang="en-US" sz="1600" b="1" dirty="0"/>
            </a:p>
          </p:txBody>
        </p:sp>
      </p:grpSp>
      <p:grpSp>
        <p:nvGrpSpPr>
          <p:cNvPr id="10" name="Group 306"/>
          <p:cNvGrpSpPr/>
          <p:nvPr/>
        </p:nvGrpSpPr>
        <p:grpSpPr>
          <a:xfrm>
            <a:off x="5791200" y="3124200"/>
            <a:ext cx="2895600" cy="1143000"/>
            <a:chOff x="5791200" y="3124200"/>
            <a:chExt cx="2895600" cy="1143000"/>
          </a:xfrm>
        </p:grpSpPr>
        <p:grpSp>
          <p:nvGrpSpPr>
            <p:cNvPr id="11" name="Group 26"/>
            <p:cNvGrpSpPr/>
            <p:nvPr/>
          </p:nvGrpSpPr>
          <p:grpSpPr>
            <a:xfrm>
              <a:off x="5867400" y="3505200"/>
              <a:ext cx="293077" cy="7620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40" name="Chord 339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Oval 340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Arc 34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Arc 34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31"/>
            <p:cNvGrpSpPr/>
            <p:nvPr/>
          </p:nvGrpSpPr>
          <p:grpSpPr>
            <a:xfrm>
              <a:off x="6336323" y="3505200"/>
              <a:ext cx="293077" cy="76200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36" name="Chord 335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Arc 337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Arc 338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39"/>
            <p:cNvGrpSpPr/>
            <p:nvPr/>
          </p:nvGrpSpPr>
          <p:grpSpPr>
            <a:xfrm>
              <a:off x="6805246" y="3505200"/>
              <a:ext cx="293077" cy="7620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332" name="Chord 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Arc 334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1" name="Rectangle 310"/>
            <p:cNvSpPr/>
            <p:nvPr/>
          </p:nvSpPr>
          <p:spPr>
            <a:xfrm>
              <a:off x="5791200" y="39624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5791200" y="32004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248400" y="31242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VC3</a:t>
              </a:r>
              <a:endParaRPr lang="en-US" sz="1600" b="1" dirty="0"/>
            </a:p>
          </p:txBody>
        </p:sp>
        <p:grpSp>
          <p:nvGrpSpPr>
            <p:cNvPr id="14" name="Group 26"/>
            <p:cNvGrpSpPr/>
            <p:nvPr/>
          </p:nvGrpSpPr>
          <p:grpSpPr>
            <a:xfrm>
              <a:off x="7315200" y="3505200"/>
              <a:ext cx="293077" cy="7620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328" name="Chord 32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Arc 329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Arc 330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31"/>
            <p:cNvGrpSpPr/>
            <p:nvPr/>
          </p:nvGrpSpPr>
          <p:grpSpPr>
            <a:xfrm>
              <a:off x="7784123" y="3505200"/>
              <a:ext cx="293077" cy="7620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324" name="Chord 323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6" name="Arc 325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Arc 326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39"/>
            <p:cNvGrpSpPr/>
            <p:nvPr/>
          </p:nvGrpSpPr>
          <p:grpSpPr>
            <a:xfrm>
              <a:off x="8253046" y="3505200"/>
              <a:ext cx="293077" cy="76200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320" name="Chord 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1" name="Oval 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Arc 32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Arc 32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7" name="Rectangle 316"/>
            <p:cNvSpPr/>
            <p:nvPr/>
          </p:nvSpPr>
          <p:spPr>
            <a:xfrm>
              <a:off x="7239000" y="39624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7239000" y="32004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7696200" y="312420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VC4</a:t>
              </a:r>
              <a:endParaRPr lang="en-US" sz="1600" b="1" dirty="0"/>
            </a:p>
          </p:txBody>
        </p:sp>
      </p:grpSp>
      <p:grpSp>
        <p:nvGrpSpPr>
          <p:cNvPr id="17" name="Group 343"/>
          <p:cNvGrpSpPr/>
          <p:nvPr/>
        </p:nvGrpSpPr>
        <p:grpSpPr>
          <a:xfrm>
            <a:off x="7086600" y="4800600"/>
            <a:ext cx="1447800" cy="1219200"/>
            <a:chOff x="7086600" y="4800600"/>
            <a:chExt cx="1447800" cy="1219200"/>
          </a:xfrm>
        </p:grpSpPr>
        <p:grpSp>
          <p:nvGrpSpPr>
            <p:cNvPr id="18" name="Group 12"/>
            <p:cNvGrpSpPr/>
            <p:nvPr/>
          </p:nvGrpSpPr>
          <p:grpSpPr>
            <a:xfrm>
              <a:off x="7315200" y="5029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388" name="Chord 38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Oval 38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Arc 48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Arc 49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7"/>
            <p:cNvGrpSpPr/>
            <p:nvPr/>
          </p:nvGrpSpPr>
          <p:grpSpPr>
            <a:xfrm>
              <a:off x="7924800" y="5029200"/>
              <a:ext cx="381000" cy="990600"/>
              <a:chOff x="2057400" y="4572001"/>
              <a:chExt cx="609600" cy="1295399"/>
            </a:xfrm>
            <a:solidFill>
              <a:srgbClr val="FF9999"/>
            </a:solidFill>
          </p:grpSpPr>
          <p:sp>
            <p:nvSpPr>
              <p:cNvPr id="384" name="Chord 42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Oval 43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Arc 44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Arc 386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7" name="Rectangle 346"/>
            <p:cNvSpPr/>
            <p:nvPr/>
          </p:nvSpPr>
          <p:spPr>
            <a:xfrm>
              <a:off x="7086600" y="5638800"/>
              <a:ext cx="1447800" cy="1524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7086600" y="4876800"/>
              <a:ext cx="14478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extBox 348"/>
            <p:cNvSpPr txBox="1"/>
            <p:nvPr/>
          </p:nvSpPr>
          <p:spPr>
            <a:xfrm>
              <a:off x="7543800" y="48006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VC5</a:t>
              </a:r>
              <a:endParaRPr lang="en-US" sz="1600" b="1" dirty="0"/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7365999" y="5562600"/>
              <a:ext cx="406401" cy="243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45"/>
            <p:cNvGrpSpPr/>
            <p:nvPr/>
          </p:nvGrpSpPr>
          <p:grpSpPr>
            <a:xfrm>
              <a:off x="7430168" y="5603240"/>
              <a:ext cx="106947" cy="26416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80" name="Chord 379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Arc 38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Arc 38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50"/>
            <p:cNvGrpSpPr/>
            <p:nvPr/>
          </p:nvGrpSpPr>
          <p:grpSpPr>
            <a:xfrm>
              <a:off x="7601284" y="5603240"/>
              <a:ext cx="106947" cy="264160"/>
              <a:chOff x="2057400" y="4572001"/>
              <a:chExt cx="609600" cy="1295399"/>
            </a:xfrm>
            <a:solidFill>
              <a:srgbClr val="99CCFF"/>
            </a:solidFill>
          </p:grpSpPr>
          <p:sp>
            <p:nvSpPr>
              <p:cNvPr id="376" name="Chord 5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8" name="Arc 377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Arc 378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3" name="Rectangle 352"/>
            <p:cNvSpPr/>
            <p:nvPr/>
          </p:nvSpPr>
          <p:spPr>
            <a:xfrm>
              <a:off x="7365999" y="5765800"/>
              <a:ext cx="406401" cy="40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7772400" y="5562600"/>
              <a:ext cx="406401" cy="243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45"/>
            <p:cNvGrpSpPr/>
            <p:nvPr/>
          </p:nvGrpSpPr>
          <p:grpSpPr>
            <a:xfrm>
              <a:off x="7836569" y="5603240"/>
              <a:ext cx="106947" cy="264160"/>
              <a:chOff x="2057400" y="4572001"/>
              <a:chExt cx="609600" cy="1295399"/>
            </a:xfrm>
          </p:grpSpPr>
          <p:sp>
            <p:nvSpPr>
              <p:cNvPr id="372" name="Chord 37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4" name="Arc 373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Arc 374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50"/>
            <p:cNvGrpSpPr/>
            <p:nvPr/>
          </p:nvGrpSpPr>
          <p:grpSpPr>
            <a:xfrm>
              <a:off x="8007685" y="5603240"/>
              <a:ext cx="106947" cy="264160"/>
              <a:chOff x="2057400" y="4572001"/>
              <a:chExt cx="609600" cy="1295399"/>
            </a:xfrm>
          </p:grpSpPr>
          <p:sp>
            <p:nvSpPr>
              <p:cNvPr id="368" name="Chord 367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0" name="Arc 369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Arc 370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45"/>
            <p:cNvGrpSpPr/>
            <p:nvPr/>
          </p:nvGrpSpPr>
          <p:grpSpPr>
            <a:xfrm>
              <a:off x="7848600" y="5603240"/>
              <a:ext cx="106947" cy="26416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364" name="Chord 363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Arc 365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Arc 366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50"/>
            <p:cNvGrpSpPr/>
            <p:nvPr/>
          </p:nvGrpSpPr>
          <p:grpSpPr>
            <a:xfrm>
              <a:off x="8019716" y="5603240"/>
              <a:ext cx="106947" cy="264160"/>
              <a:chOff x="2057400" y="4572001"/>
              <a:chExt cx="609600" cy="1295399"/>
            </a:xfrm>
            <a:solidFill>
              <a:srgbClr val="99FF99"/>
            </a:solidFill>
          </p:grpSpPr>
          <p:sp>
            <p:nvSpPr>
              <p:cNvPr id="360" name="Chord 51"/>
              <p:cNvSpPr/>
              <p:nvPr/>
            </p:nvSpPr>
            <p:spPr>
              <a:xfrm rot="5400000">
                <a:off x="1866900" y="5067300"/>
                <a:ext cx="990600" cy="609600"/>
              </a:xfrm>
              <a:prstGeom prst="chord">
                <a:avLst>
                  <a:gd name="adj1" fmla="val 5432545"/>
                  <a:gd name="adj2" fmla="val 16142716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2209800" y="4572001"/>
                <a:ext cx="304800" cy="38100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Arc 361"/>
              <p:cNvSpPr/>
              <p:nvPr/>
            </p:nvSpPr>
            <p:spPr>
              <a:xfrm flipH="1">
                <a:off x="2209800" y="5029201"/>
                <a:ext cx="152400" cy="685800"/>
              </a:xfrm>
              <a:prstGeom prst="arc">
                <a:avLst>
                  <a:gd name="adj1" fmla="val 16200000"/>
                  <a:gd name="adj2" fmla="val 52879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Arc 362"/>
              <p:cNvSpPr/>
              <p:nvPr/>
            </p:nvSpPr>
            <p:spPr>
              <a:xfrm>
                <a:off x="2362200" y="5029201"/>
                <a:ext cx="152400" cy="685800"/>
              </a:xfrm>
              <a:prstGeom prst="arc">
                <a:avLst>
                  <a:gd name="adj1" fmla="val 16200000"/>
                  <a:gd name="adj2" fmla="val 0"/>
                </a:avLst>
              </a:prstGeom>
              <a:grpFill/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9" name="Rectangle 358"/>
            <p:cNvSpPr/>
            <p:nvPr/>
          </p:nvSpPr>
          <p:spPr>
            <a:xfrm>
              <a:off x="7772400" y="5765800"/>
              <a:ext cx="406401" cy="406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IETF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lg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674</Words>
  <Application>Microsoft Office PowerPoint</Application>
  <PresentationFormat>On-screen Show (4:3)</PresentationFormat>
  <Paragraphs>110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IETF</vt:lpstr>
      <vt:lpstr>Media Capture Description</vt:lpstr>
      <vt:lpstr>Media Capture &amp; Attributes</vt:lpstr>
      <vt:lpstr>Attributes</vt:lpstr>
      <vt:lpstr>Capture Scene</vt:lpstr>
      <vt:lpstr>Capture Set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CLUE Framework</dc:title>
  <dc:creator/>
  <cp:lastModifiedBy>markd</cp:lastModifiedBy>
  <cp:revision>233</cp:revision>
  <dcterms:created xsi:type="dcterms:W3CDTF">2011-07-18T17:01:24Z</dcterms:created>
  <dcterms:modified xsi:type="dcterms:W3CDTF">2011-08-22T22:33:26Z</dcterms:modified>
</cp:coreProperties>
</file>