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73" r:id="rId4"/>
    <p:sldId id="270" r:id="rId5"/>
    <p:sldId id="265" r:id="rId6"/>
    <p:sldId id="266" r:id="rId7"/>
    <p:sldId id="272" r:id="rId8"/>
    <p:sldId id="269" r:id="rId9"/>
    <p:sldId id="268" r:id="rId10"/>
    <p:sldId id="267" r:id="rId11"/>
    <p:sldId id="271" r:id="rId12"/>
    <p:sldId id="258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37" autoAdjust="0"/>
  </p:normalViewPr>
  <p:slideViewPr>
    <p:cSldViewPr>
      <p:cViewPr>
        <p:scale>
          <a:sx n="100" d="100"/>
          <a:sy n="100" d="100"/>
        </p:scale>
        <p:origin x="-208" y="2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66ED3-FCE2-6B49-8980-5B1FC8264C37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43A84-2585-2743-86F6-3CFB8E5A3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81A1-61DE-437B-B27E-168263028090}" type="datetimeFigureOut">
              <a:rPr lang="en-US" smtClean="0"/>
              <a:t>11/16/11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10DF5-C072-4483-8242-A6D204E01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40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how to handle the relationships</a:t>
            </a:r>
            <a:r>
              <a:rPr lang="en-US" baseline="0" dirty="0" smtClean="0"/>
              <a:t> between streams</a:t>
            </a:r>
          </a:p>
          <a:p>
            <a:r>
              <a:rPr lang="en-US" dirty="0" err="1" smtClean="0"/>
              <a:t>Rtcweb</a:t>
            </a:r>
            <a:r>
              <a:rPr lang="en-US" baseline="0" dirty="0" smtClean="0"/>
              <a:t> has </a:t>
            </a:r>
            <a:r>
              <a:rPr lang="en-US" baseline="0" dirty="0" err="1" smtClean="0"/>
              <a:t>multistream</a:t>
            </a:r>
            <a:r>
              <a:rPr lang="en-US" baseline="0" dirty="0" smtClean="0"/>
              <a:t>.. Bundles of individual no attempt to relate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10DF5-C072-4483-8242-A6D204E0120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CLUE uses current SIP modeling</a:t>
            </a:r>
            <a:r>
              <a:rPr lang="en-US" baseline="0" dirty="0" smtClean="0"/>
              <a:t> for conferencing. </a:t>
            </a:r>
          </a:p>
          <a:p>
            <a:r>
              <a:rPr lang="en-US" baseline="0" dirty="0" smtClean="0"/>
              <a:t>CLUE adds exchange of Data necessary to </a:t>
            </a:r>
            <a:r>
              <a:rPr lang="en-US" baseline="0" smtClean="0"/>
              <a:t>communicate the relationships </a:t>
            </a:r>
            <a:r>
              <a:rPr lang="en-US" baseline="0" dirty="0" smtClean="0"/>
              <a:t>between multiple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DF49-8D34-45EB-BAAA-0E0448D1E75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how to handle the relationships</a:t>
            </a:r>
            <a:r>
              <a:rPr lang="en-US" baseline="0" dirty="0" smtClean="0"/>
              <a:t> between streams</a:t>
            </a:r>
          </a:p>
          <a:p>
            <a:r>
              <a:rPr lang="en-US" dirty="0" err="1" smtClean="0"/>
              <a:t>Rtcweb</a:t>
            </a:r>
            <a:r>
              <a:rPr lang="en-US" baseline="0" dirty="0" smtClean="0"/>
              <a:t> has </a:t>
            </a:r>
            <a:r>
              <a:rPr lang="en-US" baseline="0" dirty="0" err="1" smtClean="0"/>
              <a:t>multistream</a:t>
            </a:r>
            <a:r>
              <a:rPr lang="en-US" baseline="0" dirty="0" smtClean="0"/>
              <a:t>.. Bundles of individual no attempt to relate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10DF5-C072-4483-8242-A6D204E0120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concept</a:t>
            </a:r>
          </a:p>
          <a:p>
            <a:r>
              <a:rPr lang="en-US" dirty="0" smtClean="0"/>
              <a:t>Audio capture AC and video capture VC</a:t>
            </a:r>
          </a:p>
          <a:p>
            <a:r>
              <a:rPr lang="en-US" dirty="0" smtClean="0"/>
              <a:t>Dynamic- change during the conference, new ones come, existing ones stop</a:t>
            </a:r>
          </a:p>
          <a:p>
            <a:r>
              <a:rPr lang="en-US" dirty="0" smtClean="0"/>
              <a:t>Mark talk about the capture</a:t>
            </a:r>
            <a:r>
              <a:rPr lang="en-US" baseline="0" dirty="0" smtClean="0"/>
              <a:t> description, Andy talk about choosing streams, Brian examples of using framework</a:t>
            </a:r>
          </a:p>
          <a:p>
            <a:r>
              <a:rPr lang="en-US" baseline="0" dirty="0" smtClean="0"/>
              <a:t>Suspend your disbelief  for a moment, leave details for later discussion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DF49-8D34-45EB-BAAA-0E0448D1E75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initial attributes are used to cover the initial use cases, others can</a:t>
            </a:r>
            <a:r>
              <a:rPr lang="en-US" baseline="0" dirty="0" smtClean="0"/>
              <a:t> be defined later.</a:t>
            </a:r>
          </a:p>
          <a:p>
            <a:r>
              <a:rPr lang="en-US" baseline="0" dirty="0" smtClean="0"/>
              <a:t>Major tool for extensibility in the framework.</a:t>
            </a:r>
          </a:p>
          <a:p>
            <a:r>
              <a:rPr lang="en-US" baseline="0" dirty="0" smtClean="0"/>
              <a:t>Purpose – main people media, or presentation media.</a:t>
            </a:r>
          </a:p>
          <a:p>
            <a:r>
              <a:rPr lang="en-US" baseline="0" dirty="0" smtClean="0"/>
              <a:t>Mixed – audio is a mix from different sources, such as an MCU mixing most recent speakers.</a:t>
            </a:r>
          </a:p>
          <a:p>
            <a:r>
              <a:rPr lang="en-US" baseline="0" dirty="0" smtClean="0"/>
              <a:t>Channel format – the meaning of the different audio channels.</a:t>
            </a:r>
          </a:p>
          <a:p>
            <a:r>
              <a:rPr lang="en-US" baseline="0" dirty="0" smtClean="0"/>
              <a:t>Linear position – for audio channel format = linear array, this denotes the position from left to right.</a:t>
            </a:r>
          </a:p>
          <a:p>
            <a:r>
              <a:rPr lang="en-US" baseline="0" dirty="0" smtClean="0"/>
              <a:t>Composed – image is composed of multiple input images, for example with PiP or “Hollywood squares” grid layout.</a:t>
            </a:r>
          </a:p>
          <a:p>
            <a:r>
              <a:rPr lang="en-US" baseline="0" dirty="0" smtClean="0"/>
              <a:t>Auto switched – image is switched between multiple sources, for example switched to the current speaker.</a:t>
            </a:r>
          </a:p>
          <a:p>
            <a:r>
              <a:rPr lang="en-US" baseline="0" dirty="0" smtClean="0"/>
              <a:t>Spatial scale – a measure of image width, probably something like the measure of the real size image width in centimeters.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Extensibility </a:t>
            </a:r>
            <a:r>
              <a:rPr lang="en-US" b="1" dirty="0" smtClean="0"/>
              <a:t>Attributes are </a:t>
            </a:r>
            <a:r>
              <a:rPr lang="en-US" sz="1100" b="1" dirty="0" smtClean="0"/>
              <a:t>extensible</a:t>
            </a:r>
            <a:r>
              <a:rPr lang="en-US" b="1" dirty="0" smtClean="0"/>
              <a:t> – new ones can be defined, to support new use cases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29AD6-3516-4318-8B6C-EAE89BFA040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28600" lvl="1" indent="-228600">
              <a:spcBef>
                <a:spcPts val="1480"/>
              </a:spcBef>
              <a:buClr>
                <a:srgbClr val="96CA4B"/>
              </a:buClr>
              <a:buSzPct val="90000"/>
              <a:buFont typeface="Arial" pitchFamily="34" charset="0"/>
              <a:buChar char="•"/>
            </a:pPr>
            <a:r>
              <a:rPr lang="en-GB" sz="2400" dirty="0" smtClean="0"/>
              <a:t>Each</a:t>
            </a:r>
            <a:r>
              <a:rPr lang="en-GB" sz="2400" baseline="0" dirty="0" smtClean="0"/>
              <a:t> media stream provider includes one or more encoding groups</a:t>
            </a:r>
            <a:endParaRPr lang="en-US" sz="2400" dirty="0" smtClean="0"/>
          </a:p>
          <a:p>
            <a:pPr marL="228600" lvl="1" indent="-228600">
              <a:spcBef>
                <a:spcPts val="1480"/>
              </a:spcBef>
              <a:buClr>
                <a:srgbClr val="96CA4B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Unit of encoding capability</a:t>
            </a:r>
          </a:p>
          <a:p>
            <a:pPr marL="228600" lvl="1" indent="-228600">
              <a:spcBef>
                <a:spcPts val="1480"/>
              </a:spcBef>
              <a:buClr>
                <a:srgbClr val="96CA4B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Multiple encoding groups per system</a:t>
            </a:r>
          </a:p>
          <a:p>
            <a:pPr marL="228600" lvl="1" indent="-228600">
              <a:spcBef>
                <a:spcPts val="1480"/>
              </a:spcBef>
              <a:buClr>
                <a:srgbClr val="96CA4B"/>
              </a:buClr>
              <a:buSzPct val="90000"/>
              <a:buFont typeface="Arial" pitchFamily="34" charset="0"/>
              <a:buChar char="•"/>
            </a:pPr>
            <a:r>
              <a:rPr lang="en-US" sz="2400" dirty="0" smtClean="0"/>
              <a:t>Some encoding systems are fixed, others flexible, e.g. single box with multiple DSPs</a:t>
            </a:r>
          </a:p>
          <a:p>
            <a:pPr marL="228600" lvl="1" indent="-228600">
              <a:spcBef>
                <a:spcPts val="1480"/>
              </a:spcBef>
              <a:buClr>
                <a:srgbClr val="96CA4B"/>
              </a:buClr>
              <a:buSzPct val="90000"/>
              <a:buFont typeface="Arial" pitchFamily="34" charset="0"/>
              <a:buChar char="•"/>
            </a:pPr>
            <a:r>
              <a:rPr lang="en-GB" sz="2400" dirty="0" smtClean="0"/>
              <a:t>Greatest efficiency</a:t>
            </a:r>
            <a:r>
              <a:rPr lang="en-GB" sz="2400" baseline="0" dirty="0" smtClean="0"/>
              <a:t> is likely to be achieved by a device using a single encoding group for all of its encoding capability</a:t>
            </a:r>
          </a:p>
          <a:p>
            <a:pPr marL="685800" lvl="2" indent="-228600">
              <a:spcBef>
                <a:spcPts val="1480"/>
              </a:spcBef>
              <a:buClr>
                <a:srgbClr val="96CA4B"/>
              </a:buClr>
              <a:buSzPct val="90000"/>
              <a:buFont typeface="Arial" pitchFamily="34" charset="0"/>
              <a:buChar char="•"/>
            </a:pPr>
            <a:r>
              <a:rPr lang="en-GB" sz="2400" baseline="0" dirty="0" smtClean="0"/>
              <a:t>However, this would not always be possible for devices that comprise multiple separate physical boxes</a:t>
            </a:r>
            <a:endParaRPr lang="en-US" sz="2400" dirty="0" smtClean="0"/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96CA4B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lang="en-GB" sz="2400" dirty="0" smtClean="0"/>
              <a:t>Encoding</a:t>
            </a:r>
            <a:r>
              <a:rPr lang="en-GB" sz="2400" baseline="0" dirty="0" smtClean="0"/>
              <a:t> group has overall maxMbps and bandwidth limits, as well as comprising set of encodes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480"/>
              </a:spcBef>
              <a:spcAft>
                <a:spcPts val="0"/>
              </a:spcAft>
              <a:buClr>
                <a:srgbClr val="96CA4B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lang="en-GB" sz="2400" baseline="0" dirty="0" smtClean="0"/>
              <a:t>A remote receiver (stream consumer)</a:t>
            </a:r>
            <a:r>
              <a:rPr lang="en-US" sz="2400" baseline="0" dirty="0" smtClean="0"/>
              <a:t> </a:t>
            </a:r>
            <a:r>
              <a:rPr lang="en-US" sz="2400" dirty="0" smtClean="0"/>
              <a:t>configures some or all of the specific encodings within one or more groups in</a:t>
            </a:r>
            <a:r>
              <a:rPr lang="en-US" sz="2400" baseline="0" dirty="0" smtClean="0"/>
              <a:t> order to provide it with media streams to decode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8865-2276-4D10-8E48-899323068265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different</a:t>
            </a:r>
            <a:r>
              <a:rPr lang="en-US" baseline="0" dirty="0" smtClean="0"/>
              <a:t> constituent elements of capture advertisement sent by provider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8865-2276-4D10-8E48-8993230682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Consumer must send at least one capability</a:t>
            </a:r>
            <a:r>
              <a:rPr lang="en-GB" baseline="0" dirty="0" smtClean="0"/>
              <a:t> advertisement near the start – provider should wait for this before sending an initial media capture message</a:t>
            </a:r>
          </a:p>
          <a:p>
            <a:r>
              <a:rPr lang="en-GB" dirty="0" smtClean="0"/>
              <a:t>Consumer</a:t>
            </a:r>
            <a:r>
              <a:rPr lang="en-GB" baseline="0" dirty="0" smtClean="0"/>
              <a:t> able to send any number of further capability advertisements during the call – provider may respond to these with changed media capture advertisements</a:t>
            </a:r>
          </a:p>
          <a:p>
            <a:r>
              <a:rPr lang="en-GB" baseline="0" dirty="0" smtClean="0"/>
              <a:t>Provider able to send any number of media capture advertisements during the call, and consumer should respond appropriately – e.g. configuring (instantiating) more streams if needed, or de-configuring those currently configured that are no longer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8865-2276-4D10-8E48-899323068265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Offer answer purpose is to agree on  a “view” of the conference, shared description of the session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Purpose is to agree on what is going to be sent.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are both going to use codex X, bandwidth? Rate? Agreeing on port </a:t>
            </a:r>
            <a:r>
              <a:rPr lang="en-US" dirty="0" err="1" smtClean="0"/>
              <a:t>numbers,IP</a:t>
            </a:r>
            <a:r>
              <a:rPr lang="en-US" dirty="0" smtClean="0"/>
              <a:t> addresses, state (</a:t>
            </a:r>
            <a:r>
              <a:rPr lang="en-US" dirty="0" err="1" smtClean="0"/>
              <a:t>sendrecv</a:t>
            </a:r>
            <a:r>
              <a:rPr lang="en-US" dirty="0" smtClean="0"/>
              <a:t>), format, exchange addresses, exchange parameter info, exchange desired bandwidth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10DF5-C072-4483-8242-A6D204E0120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C086-C85F-4A48-A601-FBF1FC9D354D}" type="datetime1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A14F5-F273-8E4C-9C46-13AD382F43E2}" type="datetime1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931A-6012-F148-A640-04AC46E41D01}" type="datetime1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8669-C5DD-6D44-955B-6B3F7C4DDBDA}" type="datetime1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D027-7F16-AF4F-AFFD-30101F2A7769}" type="datetime1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C27C-8263-1740-9575-A3645B68D119}" type="datetime1">
              <a:rPr lang="en-US" smtClean="0"/>
              <a:t>11/16/11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8A25-D5AF-444E-8265-4FE00F567E03}" type="datetime1">
              <a:rPr lang="en-US" smtClean="0"/>
              <a:t>11/16/11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1A06-D30A-0942-A6A9-7B65220D4153}" type="datetime1">
              <a:rPr lang="en-US" smtClean="0"/>
              <a:t>11/16/11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107C-DAA0-E64B-B72E-AB12EBD4AA13}" type="datetime1">
              <a:rPr lang="en-US" smtClean="0"/>
              <a:t>11/16/11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30A9-A263-8C43-AF70-432D68EAA4D3}" type="datetime1">
              <a:rPr lang="en-US" smtClean="0"/>
              <a:t>11/16/11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3A68B-E4E2-ED44-91D2-17D6DCB0801D}" type="datetime1">
              <a:rPr lang="en-US" smtClean="0"/>
              <a:t>11/16/11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BA9A7-EC27-684D-A4B5-576F094F0341}" type="datetime1">
              <a:rPr lang="en-US" smtClean="0"/>
              <a:t>11/16/11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25AE-7980-44E1-ADAB-BB9ECFD8B1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/>
          <a:p>
            <a:r>
              <a:rPr lang="en-US" b="1" dirty="0" smtClean="0"/>
              <a:t>CLUE Overview and Architecture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IETF 82 </a:t>
            </a:r>
          </a:p>
          <a:p>
            <a:r>
              <a:rPr lang="en-US" dirty="0" smtClean="0"/>
              <a:t>CLUE ad hoc meeting</a:t>
            </a:r>
          </a:p>
          <a:p>
            <a:r>
              <a:rPr lang="en-US" dirty="0" smtClean="0"/>
              <a:t>Allyn Romanow allyn@cisco.com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858000" cy="868362"/>
          </a:xfrm>
        </p:spPr>
        <p:txBody>
          <a:bodyPr>
            <a:normAutofit/>
          </a:bodyPr>
          <a:lstStyle/>
          <a:p>
            <a:r>
              <a:rPr lang="en-GB" b="1" dirty="0" smtClean="0"/>
              <a:t>Basic message flow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62000" y="1268760"/>
            <a:ext cx="1649760" cy="5055840"/>
          </a:xfrm>
          <a:prstGeom prst="roundRect">
            <a:avLst/>
          </a:prstGeom>
          <a:solidFill>
            <a:srgbClr val="CC9900"/>
          </a:solidFill>
          <a:ln>
            <a:solidFill>
              <a:srgbClr val="082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Media Stream Consumer</a:t>
            </a:r>
            <a:endParaRPr lang="en-US" sz="20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6732240" y="1295400"/>
            <a:ext cx="1649760" cy="50292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Media Stream Provider</a:t>
            </a:r>
            <a:endParaRPr lang="en-US" sz="20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11760" y="1988840"/>
            <a:ext cx="4320480" cy="1588"/>
          </a:xfrm>
          <a:prstGeom prst="straightConnector1">
            <a:avLst/>
          </a:prstGeom>
          <a:ln w="76200" cmpd="sng">
            <a:solidFill>
              <a:srgbClr val="00B0F0"/>
            </a:solidFill>
            <a:prstDash val="dash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1524000"/>
            <a:ext cx="412541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Consumer capability advertisement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30596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Media capture advertisement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411760" y="4869160"/>
            <a:ext cx="4320480" cy="1588"/>
          </a:xfrm>
          <a:prstGeom prst="straightConnector1">
            <a:avLst/>
          </a:prstGeom>
          <a:ln w="76200" cap="sq" cmpd="sng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2411760" y="3429000"/>
            <a:ext cx="4320480" cy="1588"/>
          </a:xfrm>
          <a:prstGeom prst="straightConnector1">
            <a:avLst/>
          </a:prstGeom>
          <a:ln w="76200" cmpd="sng">
            <a:solidFill>
              <a:srgbClr val="00B0F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0" y="4154269"/>
            <a:ext cx="363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Consumer configuration</a:t>
            </a:r>
          </a:p>
          <a:p>
            <a:pPr algn="ctr"/>
            <a:r>
              <a:rPr lang="en-GB" b="1" dirty="0" smtClean="0"/>
              <a:t>of provider’s streams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SDP Offer Answer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 to </a:t>
            </a:r>
            <a:r>
              <a:rPr lang="en-US" dirty="0"/>
              <a:t>agree </a:t>
            </a:r>
            <a:r>
              <a:rPr lang="en-US" dirty="0" smtClean="0"/>
              <a:t>on </a:t>
            </a:r>
            <a:r>
              <a:rPr lang="en-US" dirty="0"/>
              <a:t>“view” of the </a:t>
            </a:r>
            <a:r>
              <a:rPr lang="en-US" dirty="0" smtClean="0"/>
              <a:t>conference</a:t>
            </a:r>
          </a:p>
          <a:p>
            <a:r>
              <a:rPr lang="en-US" dirty="0" smtClean="0"/>
              <a:t>A and B agree what they will send &amp; receive</a:t>
            </a:r>
          </a:p>
          <a:p>
            <a:r>
              <a:rPr lang="en-US" dirty="0" smtClean="0"/>
              <a:t>An initiator and an answerer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A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offer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B</a:t>
            </a:r>
          </a:p>
          <a:p>
            <a:pPr>
              <a:buNone/>
            </a:pPr>
            <a:r>
              <a:rPr lang="en-US" dirty="0" smtClean="0"/>
              <a:t>			A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answer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B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CLUE Messaging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is not </a:t>
            </a:r>
            <a:r>
              <a:rPr lang="en-US" dirty="0"/>
              <a:t>to agree </a:t>
            </a:r>
            <a:r>
              <a:rPr lang="en-US" dirty="0" smtClean="0"/>
              <a:t>on single </a:t>
            </a:r>
            <a:r>
              <a:rPr lang="en-US" dirty="0"/>
              <a:t>set of shared variables </a:t>
            </a:r>
            <a:r>
              <a:rPr lang="en-US" dirty="0" smtClean="0"/>
              <a:t>and </a:t>
            </a:r>
            <a:r>
              <a:rPr lang="en-US" dirty="0"/>
              <a:t>parameters</a:t>
            </a:r>
          </a:p>
          <a:p>
            <a:r>
              <a:rPr lang="en-US" dirty="0" smtClean="0"/>
              <a:t>Publish/ </a:t>
            </a:r>
            <a:r>
              <a:rPr lang="en-US" dirty="0"/>
              <a:t>subscribe</a:t>
            </a:r>
          </a:p>
          <a:p>
            <a:r>
              <a:rPr lang="en-US" dirty="0" smtClean="0"/>
              <a:t>Purpose </a:t>
            </a:r>
          </a:p>
          <a:p>
            <a:pPr lvl="1"/>
            <a:r>
              <a:rPr lang="en-US" sz="3200" dirty="0" smtClean="0"/>
              <a:t>A learns, </a:t>
            </a:r>
            <a:r>
              <a:rPr lang="en-US" sz="3200" dirty="0"/>
              <a:t>then </a:t>
            </a:r>
            <a:r>
              <a:rPr lang="en-US" sz="3200" dirty="0" smtClean="0"/>
              <a:t>chooses </a:t>
            </a:r>
            <a:r>
              <a:rPr lang="en-US" sz="3200" dirty="0"/>
              <a:t>what it wants from B</a:t>
            </a:r>
          </a:p>
          <a:p>
            <a:pPr lvl="1"/>
            <a:r>
              <a:rPr lang="en-US" sz="3200" dirty="0" smtClean="0"/>
              <a:t>B learns, </a:t>
            </a:r>
            <a:r>
              <a:rPr lang="en-US" sz="3200" dirty="0"/>
              <a:t>then </a:t>
            </a:r>
            <a:r>
              <a:rPr lang="en-US" sz="3200" dirty="0" smtClean="0"/>
              <a:t>chooses </a:t>
            </a:r>
            <a:r>
              <a:rPr lang="en-US" sz="3200" dirty="0"/>
              <a:t>what it wants from </a:t>
            </a:r>
            <a:r>
              <a:rPr lang="en-US" sz="3200" dirty="0" smtClean="0"/>
              <a:t>A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Message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B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consumer capabilities(description</a:t>
            </a:r>
            <a:r>
              <a:rPr lang="en-US" dirty="0"/>
              <a:t>)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A</a:t>
            </a:r>
          </a:p>
          <a:p>
            <a:r>
              <a:rPr lang="en-US" dirty="0" err="1"/>
              <a:t>B</a:t>
            </a:r>
            <a:r>
              <a:rPr lang="en-US" dirty="0" err="1" smtClean="0">
                <a:sym typeface="Wingdings"/>
              </a:rPr>
              <a:t>provider</a:t>
            </a:r>
            <a:r>
              <a:rPr lang="en-US" dirty="0" smtClean="0">
                <a:sym typeface="Wingdings"/>
              </a:rPr>
              <a:t> advertisement</a:t>
            </a:r>
            <a:r>
              <a:rPr lang="en-US" dirty="0" smtClean="0"/>
              <a:t> </a:t>
            </a:r>
            <a:r>
              <a:rPr lang="en-US" dirty="0"/>
              <a:t>A</a:t>
            </a:r>
          </a:p>
          <a:p>
            <a:r>
              <a:rPr lang="en-US" dirty="0" err="1"/>
              <a:t>B</a:t>
            </a:r>
            <a:r>
              <a:rPr lang="en-US" dirty="0" err="1" smtClean="0">
                <a:sym typeface="Wingdings"/>
              </a:rPr>
              <a:t>consumer</a:t>
            </a:r>
            <a:r>
              <a:rPr lang="en-US" dirty="0" smtClean="0">
                <a:sym typeface="Wingdings"/>
              </a:rPr>
              <a:t> configures(chooses)</a:t>
            </a:r>
            <a:r>
              <a:rPr lang="en-US" dirty="0"/>
              <a:t>A</a:t>
            </a:r>
          </a:p>
          <a:p>
            <a:r>
              <a:rPr lang="en-US" b="1" dirty="0"/>
              <a:t>AND</a:t>
            </a:r>
          </a:p>
          <a:p>
            <a:r>
              <a:rPr lang="en-US" dirty="0"/>
              <a:t>A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consumer capabilities(description</a:t>
            </a:r>
            <a:r>
              <a:rPr lang="en-US" dirty="0"/>
              <a:t>)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B</a:t>
            </a:r>
          </a:p>
          <a:p>
            <a:r>
              <a:rPr lang="en-US" dirty="0" err="1"/>
              <a:t>A</a:t>
            </a:r>
            <a:r>
              <a:rPr lang="en-US" dirty="0" err="1" smtClean="0">
                <a:sym typeface="Wingdings"/>
              </a:rPr>
              <a:t>provider</a:t>
            </a:r>
            <a:r>
              <a:rPr lang="en-US" dirty="0" smtClean="0">
                <a:sym typeface="Wingdings"/>
              </a:rPr>
              <a:t> advertisement</a:t>
            </a:r>
            <a:r>
              <a:rPr lang="en-US" dirty="0" smtClean="0"/>
              <a:t> </a:t>
            </a:r>
            <a:r>
              <a:rPr lang="en-US" dirty="0"/>
              <a:t>B</a:t>
            </a:r>
          </a:p>
          <a:p>
            <a:r>
              <a:rPr lang="en-US" dirty="0" err="1"/>
              <a:t>A</a:t>
            </a:r>
            <a:r>
              <a:rPr lang="en-US" dirty="0" err="1" smtClean="0">
                <a:sym typeface="Wingdings"/>
              </a:rPr>
              <a:t>consumer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configures</a:t>
            </a:r>
            <a:r>
              <a:rPr lang="en-US" dirty="0" err="1"/>
              <a:t>B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What’s important about CLUE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Relationships</a:t>
            </a:r>
            <a:r>
              <a:rPr lang="en-US" dirty="0" smtClean="0"/>
              <a:t> between multiple streams</a:t>
            </a:r>
          </a:p>
          <a:p>
            <a:r>
              <a:rPr lang="en-US" dirty="0" smtClean="0"/>
              <a:t>For SIP based systems</a:t>
            </a:r>
          </a:p>
          <a:p>
            <a:r>
              <a:rPr lang="en-US" dirty="0" smtClean="0"/>
              <a:t>Extensible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-162313"/>
            <a:ext cx="9370252" cy="108368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8252E"/>
                </a:solidFill>
              </a:rPr>
              <a:t>CLUE functional model</a:t>
            </a:r>
            <a:endParaRPr lang="en-US" sz="4400" b="1" dirty="0">
              <a:solidFill>
                <a:srgbClr val="08252E"/>
              </a:solidFill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371600" y="978407"/>
            <a:ext cx="2909636" cy="2167375"/>
            <a:chOff x="816" y="912"/>
            <a:chExt cx="1680" cy="10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816" y="912"/>
              <a:ext cx="1680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 rot="185511">
              <a:off x="1498" y="1334"/>
              <a:ext cx="20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algn="ctr" defTabSz="814388"/>
              <a:r>
                <a:rPr lang="en-US" b="1" dirty="0">
                  <a:solidFill>
                    <a:srgbClr val="08252E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 rot="185511">
              <a:off x="1694" y="1261"/>
              <a:ext cx="20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algn="ctr" defTabSz="814388"/>
              <a:r>
                <a:rPr lang="en-US" b="1" dirty="0">
                  <a:solidFill>
                    <a:srgbClr val="08252E"/>
                  </a:solidFill>
                  <a:latin typeface="Verdana" pitchFamily="34" charset="0"/>
                </a:rPr>
                <a:t>C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 rot="185511">
              <a:off x="971" y="1633"/>
              <a:ext cx="19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algn="ctr" defTabSz="814388"/>
              <a:r>
                <a:rPr lang="en-US" b="1" dirty="0">
                  <a:solidFill>
                    <a:srgbClr val="08252E"/>
                  </a:solidFill>
                  <a:latin typeface="Verdana" pitchFamily="34" charset="0"/>
                </a:rPr>
                <a:t>L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 rot="185511">
              <a:off x="1186" y="1489"/>
              <a:ext cx="197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algn="ctr" defTabSz="814388"/>
              <a:r>
                <a:rPr lang="en-US" b="1" dirty="0">
                  <a:solidFill>
                    <a:srgbClr val="08252E"/>
                  </a:solidFill>
                  <a:latin typeface="Verdana" pitchFamily="34" charset="0"/>
                </a:rPr>
                <a:t>L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 rot="185511">
              <a:off x="2046" y="1164"/>
              <a:ext cx="17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124" tIns="41061" rIns="82124" bIns="41061">
              <a:spAutoFit/>
            </a:bodyPr>
            <a:lstStyle/>
            <a:p>
              <a:pPr algn="ctr" defTabSz="814388"/>
              <a:r>
                <a:rPr lang="en-US" b="1" dirty="0">
                  <a:solidFill>
                    <a:srgbClr val="08252E"/>
                  </a:solidFill>
                  <a:latin typeface="Verdana" pitchFamily="34" charset="0"/>
                </a:rPr>
                <a:t>R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 rot="185511">
              <a:off x="2188" y="1153"/>
              <a:ext cx="21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algn="ctr" defTabSz="814388"/>
              <a:r>
                <a:rPr lang="en-US" b="1" dirty="0">
                  <a:solidFill>
                    <a:srgbClr val="08252E"/>
                  </a:solidFill>
                  <a:latin typeface="Verdana" pitchFamily="34" charset="0"/>
                </a:rPr>
                <a:t>R</a:t>
              </a: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3522022" y="4876799"/>
            <a:ext cx="3564578" cy="327052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 type="triangle"/>
            <a:tailEnd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>
              <a:solidFill>
                <a:srgbClr val="08252E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 flipV="1">
            <a:off x="3581400" y="3581400"/>
            <a:ext cx="3505200" cy="8382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 w="med" len="lg"/>
            <a:tailEnd type="triangle"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>
              <a:solidFill>
                <a:srgbClr val="08252E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3970" y="2110517"/>
            <a:ext cx="1096915" cy="3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defTabSz="814388"/>
            <a:r>
              <a:rPr lang="en-US" b="1" dirty="0">
                <a:solidFill>
                  <a:srgbClr val="08252E"/>
                </a:solidFill>
              </a:rPr>
              <a:t>London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199" y="3047136"/>
            <a:ext cx="3203299" cy="1473917"/>
            <a:chOff x="685800" y="3170711"/>
            <a:chExt cx="2936174" cy="1140031"/>
          </a:xfrm>
        </p:grpSpPr>
        <p:pic>
          <p:nvPicPr>
            <p:cNvPr id="45" name="Picture 7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 rot="21234998" flipH="1">
              <a:off x="1935678" y="3170711"/>
              <a:ext cx="1686296" cy="1140031"/>
            </a:xfrm>
            <a:prstGeom prst="rect">
              <a:avLst/>
            </a:prstGeom>
            <a:noFill/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685800" y="3879850"/>
              <a:ext cx="845525" cy="35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2124" tIns="41061" rIns="82124" bIns="41061">
              <a:spAutoFit/>
            </a:bodyPr>
            <a:lstStyle/>
            <a:p>
              <a:pPr defTabSz="814388"/>
              <a:r>
                <a:rPr lang="en-US" b="1" dirty="0">
                  <a:solidFill>
                    <a:srgbClr val="08252E"/>
                  </a:solidFill>
                </a:rPr>
                <a:t>Dallas</a:t>
              </a:r>
            </a:p>
          </p:txBody>
        </p:sp>
      </p:grp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581400" y="3810000"/>
            <a:ext cx="3505200" cy="7620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>
              <a:solidFill>
                <a:srgbClr val="08252E"/>
              </a:solidFill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3581399" y="4800599"/>
            <a:ext cx="3429001" cy="283138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>
              <a:solidFill>
                <a:srgbClr val="08252E"/>
              </a:solidFill>
            </a:endParaRP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 rot="185511">
            <a:off x="2755714" y="3881404"/>
            <a:ext cx="378560" cy="3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algn="ctr" defTabSz="814388"/>
            <a:r>
              <a:rPr lang="en-US" b="1" dirty="0">
                <a:solidFill>
                  <a:srgbClr val="08252E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>
            <a:off x="3733800" y="1905000"/>
            <a:ext cx="3879552" cy="2381897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>
              <a:solidFill>
                <a:srgbClr val="08252E"/>
              </a:solidFill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3962400" y="1905000"/>
            <a:ext cx="3352800" cy="2057400"/>
          </a:xfrm>
          <a:prstGeom prst="line">
            <a:avLst/>
          </a:prstGeom>
          <a:noFill/>
          <a:ln w="19050">
            <a:solidFill>
              <a:schemeClr val="tx2"/>
            </a:solidFill>
            <a:prstDash val="dash"/>
            <a:round/>
            <a:headEnd type="triangle" w="med" len="med"/>
            <a:tailEnd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>
              <a:solidFill>
                <a:srgbClr val="08252E"/>
              </a:solidFill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 rot="185511">
            <a:off x="2292565" y="4017886"/>
            <a:ext cx="341835" cy="3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124" tIns="41061" rIns="82124" bIns="41061">
            <a:spAutoFit/>
          </a:bodyPr>
          <a:lstStyle/>
          <a:p>
            <a:pPr algn="ctr" defTabSz="814388"/>
            <a:r>
              <a:rPr lang="en-US" b="1" dirty="0">
                <a:solidFill>
                  <a:srgbClr val="08252E"/>
                </a:solidFill>
                <a:latin typeface="Verdana" pitchFamily="34" charset="0"/>
              </a:rPr>
              <a:t>L</a:t>
            </a:r>
          </a:p>
        </p:txBody>
      </p:sp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444825" flipH="1">
            <a:off x="2732062" y="4209031"/>
            <a:ext cx="1154138" cy="1320384"/>
          </a:xfrm>
          <a:prstGeom prst="rect">
            <a:avLst/>
          </a:prstGeom>
          <a:noFill/>
        </p:spPr>
      </p:pic>
      <p:pic>
        <p:nvPicPr>
          <p:cNvPr id="5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097896" flipH="1">
            <a:off x="1716820" y="4602232"/>
            <a:ext cx="1182657" cy="1494388"/>
          </a:xfrm>
          <a:prstGeom prst="rect">
            <a:avLst/>
          </a:prstGeom>
          <a:noFill/>
        </p:spPr>
      </p:pic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09600" y="5562600"/>
            <a:ext cx="796532" cy="46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>
            <a:spAutoFit/>
          </a:bodyPr>
          <a:lstStyle/>
          <a:p>
            <a:pPr defTabSz="814388"/>
            <a:r>
              <a:rPr lang="en-US" b="1" dirty="0">
                <a:solidFill>
                  <a:srgbClr val="08252E"/>
                </a:solidFill>
              </a:rPr>
              <a:t>Paris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 rot="185511">
            <a:off x="3224799" y="4827219"/>
            <a:ext cx="310015" cy="8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>
            <a:spAutoFit/>
          </a:bodyPr>
          <a:lstStyle/>
          <a:p>
            <a:pPr algn="ctr" defTabSz="814388"/>
            <a:r>
              <a:rPr lang="en-US" b="1" dirty="0">
                <a:solidFill>
                  <a:srgbClr val="08252E"/>
                </a:solidFill>
                <a:latin typeface="Verdana" pitchFamily="34" charset="0"/>
              </a:rPr>
              <a:t>R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 rot="185511">
            <a:off x="2060922" y="5401822"/>
            <a:ext cx="341835" cy="465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>
            <a:spAutoFit/>
          </a:bodyPr>
          <a:lstStyle/>
          <a:p>
            <a:pPr algn="ctr" defTabSz="814388"/>
            <a:r>
              <a:rPr lang="en-US" b="1" dirty="0">
                <a:solidFill>
                  <a:srgbClr val="08252E"/>
                </a:solidFill>
                <a:latin typeface="Verdana" pitchFamily="34" charset="0"/>
              </a:rPr>
              <a:t>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477000" y="838200"/>
            <a:ext cx="2161444" cy="512288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3758" y="832822"/>
            <a:ext cx="169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Conferencing </a:t>
            </a:r>
          </a:p>
          <a:p>
            <a:r>
              <a:rPr lang="en-US" dirty="0" smtClean="0"/>
              <a:t>Server</a:t>
            </a:r>
            <a:endParaRPr lang="en-US" dirty="0"/>
          </a:p>
        </p:txBody>
      </p:sp>
      <p:pic>
        <p:nvPicPr>
          <p:cNvPr id="36" name="Picture 27" descr="TP_MCU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1297" y="3907689"/>
            <a:ext cx="1447638" cy="187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6172200" y="5720797"/>
            <a:ext cx="2826504" cy="47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52800" y="5867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Video/Audio = RTP   </a:t>
            </a:r>
          </a:p>
          <a:p>
            <a:r>
              <a:rPr lang="en-US" dirty="0" smtClean="0"/>
              <a:t>Session/Call setup=SIP</a:t>
            </a:r>
          </a:p>
          <a:p>
            <a:r>
              <a:rPr lang="en-US" dirty="0" smtClean="0"/>
              <a:t>CLUE metadata exchange = ?</a:t>
            </a:r>
          </a:p>
          <a:p>
            <a:endParaRPr lang="en-US" dirty="0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2503310" y="6079068"/>
            <a:ext cx="91440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none" w="med" len="med"/>
          </a:ln>
        </p:spPr>
        <p:txBody>
          <a:bodyPr wrap="square" lIns="82124" tIns="41061" rIns="82124" bIns="41061" anchor="ctr">
            <a:spAutoFit/>
          </a:bodyPr>
          <a:lstStyle/>
          <a:p>
            <a:endParaRPr lang="en-US" dirty="0">
              <a:solidFill>
                <a:srgbClr val="08252E"/>
              </a:solidFill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858000" y="2743200"/>
            <a:ext cx="1371600" cy="838200"/>
          </a:xfrm>
          <a:prstGeom prst="round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58724" y="2991556"/>
            <a:ext cx="122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Focus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4191000" y="1524000"/>
            <a:ext cx="2667000" cy="1562100"/>
          </a:xfrm>
          <a:prstGeom prst="lin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lg" len="med"/>
            <a:tailEnd type="triangle" w="lg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flipH="1" flipV="1">
            <a:off x="4239707" y="1716226"/>
            <a:ext cx="2654981" cy="1560374"/>
          </a:xfrm>
          <a:prstGeom prst="lin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lg" len="med"/>
            <a:tailEnd type="triangle" w="lg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2579510" y="6324600"/>
            <a:ext cx="762000" cy="0"/>
          </a:xfrm>
          <a:prstGeom prst="lin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lg" len="med"/>
            <a:tailEnd type="none" w="lg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 flipV="1">
            <a:off x="3581400" y="3352800"/>
            <a:ext cx="3200400" cy="76200"/>
          </a:xfrm>
          <a:prstGeom prst="lin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lg" len="med"/>
            <a:tailEnd type="triangle" w="lg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V="1">
            <a:off x="3810000" y="3581400"/>
            <a:ext cx="3048000" cy="1066800"/>
          </a:xfrm>
          <a:prstGeom prst="lin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lg" len="med"/>
            <a:tailEnd type="triangle" w="lg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flipH="1">
            <a:off x="3581401" y="3276600"/>
            <a:ext cx="3200399" cy="0"/>
          </a:xfrm>
          <a:prstGeom prst="lin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lg" len="med"/>
            <a:tailEnd type="triangle" w="lg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flipH="1">
            <a:off x="3810002" y="3581400"/>
            <a:ext cx="3505198" cy="1143000"/>
          </a:xfrm>
          <a:prstGeom prst="line">
            <a:avLst/>
          </a:prstGeom>
          <a:noFill/>
          <a:ln w="28575" cap="flat" cmpd="sng" algn="ctr">
            <a:solidFill>
              <a:srgbClr val="3366FF"/>
            </a:solidFill>
            <a:prstDash val="solid"/>
            <a:round/>
            <a:headEnd type="none" w="lg" len="med"/>
            <a:tailEnd type="triangle" w="lg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flipH="1" flipV="1">
            <a:off x="4247446" y="1219200"/>
            <a:ext cx="2686754" cy="3048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lg" len="med"/>
            <a:tailEnd type="triangle" w="lg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>
            <a:off x="4191000" y="1447800"/>
            <a:ext cx="2667000" cy="2286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lg" len="med"/>
            <a:tailEnd type="triangle" w="lg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3581400" y="1981200"/>
            <a:ext cx="3352800" cy="11430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lg" len="med"/>
            <a:tailEnd type="triangle" w="lg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 flipH="1">
            <a:off x="3810001" y="2286000"/>
            <a:ext cx="3124199" cy="20574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lg" len="med"/>
            <a:tailEnd type="triangle" w="lg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V="1">
            <a:off x="3733800" y="2133600"/>
            <a:ext cx="3200400" cy="10668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lg" len="med"/>
            <a:tailEnd type="triangle" w="lg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V="1">
            <a:off x="3733800" y="2438400"/>
            <a:ext cx="3276600" cy="220980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lg" len="med"/>
            <a:tailEnd type="triangle" w="lg" len="med"/>
          </a:ln>
          <a:effectLst/>
        </p:spPr>
      </p:cxnSp>
      <p:sp>
        <p:nvSpPr>
          <p:cNvPr id="88" name="Round Same Side Corner Rectangle 87"/>
          <p:cNvSpPr/>
          <p:nvPr/>
        </p:nvSpPr>
        <p:spPr bwMode="auto">
          <a:xfrm>
            <a:off x="6917268" y="1447800"/>
            <a:ext cx="1388532" cy="1066800"/>
          </a:xfrm>
          <a:prstGeom prst="round2Same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934200" y="1659468"/>
            <a:ext cx="122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CLUE </a:t>
            </a:r>
          </a:p>
          <a:p>
            <a:pPr algn="ctr"/>
            <a:r>
              <a:rPr lang="en-US" dirty="0" err="1" smtClean="0"/>
              <a:t>MetaData</a:t>
            </a:r>
            <a:endParaRPr lang="en-US" dirty="0" smtClean="0"/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2531532" y="6581422"/>
            <a:ext cx="8382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2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A25AE-7980-44E1-ADAB-BB9ECFD8B15C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6453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it works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stream relationships</a:t>
            </a:r>
          </a:p>
          <a:p>
            <a:pPr lvl="1"/>
            <a:r>
              <a:rPr lang="en-US" dirty="0" smtClean="0"/>
              <a:t>Capture attributes</a:t>
            </a:r>
          </a:p>
          <a:p>
            <a:pPr lvl="1"/>
            <a:r>
              <a:rPr lang="en-US" dirty="0" smtClean="0"/>
              <a:t>Physical simultaneity</a:t>
            </a:r>
          </a:p>
          <a:p>
            <a:pPr lvl="1"/>
            <a:r>
              <a:rPr lang="en-US" dirty="0" smtClean="0"/>
              <a:t>Encoding groups</a:t>
            </a:r>
          </a:p>
          <a:p>
            <a:r>
              <a:rPr lang="en-US" dirty="0" smtClean="0"/>
              <a:t>Messaging model</a:t>
            </a:r>
          </a:p>
          <a:p>
            <a:r>
              <a:rPr lang="en-US" dirty="0" smtClean="0"/>
              <a:t>Mechanism for receiver to choose streams</a:t>
            </a:r>
          </a:p>
          <a:p>
            <a:r>
              <a:rPr lang="en-US" dirty="0" smtClean="0"/>
              <a:t>Extensible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" y="1650670"/>
            <a:ext cx="8305800" cy="4310743"/>
          </a:xfrm>
          <a:prstGeom prst="rect">
            <a:avLst/>
          </a:prstGeom>
          <a:solidFill>
            <a:schemeClr val="tx2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182834"/>
            <a:ext cx="8588861" cy="838200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8252E"/>
                </a:solidFill>
              </a:rPr>
              <a:t>Information Structure</a:t>
            </a:r>
            <a:endParaRPr lang="en-US" sz="4400" b="1" dirty="0">
              <a:solidFill>
                <a:srgbClr val="08252E"/>
              </a:solidFill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2945081" y="2576946"/>
            <a:ext cx="843148" cy="795647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771408" y="2422569"/>
            <a:ext cx="1292433" cy="1007422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1676400" y="4191000"/>
            <a:ext cx="490850" cy="412665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3" idx="1"/>
          </p:cNvCxnSpPr>
          <p:nvPr/>
        </p:nvCxnSpPr>
        <p:spPr>
          <a:xfrm rot="16200000" flipH="1">
            <a:off x="3212002" y="4142788"/>
            <a:ext cx="737100" cy="637587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H="1">
            <a:off x="4588052" y="3195001"/>
            <a:ext cx="426057" cy="62867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1903023" y="3465193"/>
            <a:ext cx="1491738" cy="70759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Media Capture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Audio or Video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Oval 12"/>
          <p:cNvSpPr>
            <a:spLocks noChangeArrowheads="1"/>
          </p:cNvSpPr>
          <p:nvPr/>
        </p:nvSpPr>
        <p:spPr bwMode="auto">
          <a:xfrm>
            <a:off x="3657600" y="4724400"/>
            <a:ext cx="1650745" cy="721983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08252E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Attributes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auto">
          <a:xfrm>
            <a:off x="2438400" y="5181600"/>
            <a:ext cx="1222891" cy="732777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Encode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Group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6573858" y="3465193"/>
            <a:ext cx="1461401" cy="70759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Media Capture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Audio or Video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4125563" y="3475091"/>
            <a:ext cx="1461401" cy="70759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Media Capture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Audio or Video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609600" y="4572000"/>
            <a:ext cx="1905000" cy="990600"/>
          </a:xfrm>
          <a:prstGeom prst="ellips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Simultaneous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Transmission Set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2286000" y="4572000"/>
            <a:ext cx="990600" cy="228600"/>
          </a:xfrm>
          <a:prstGeom prst="line">
            <a:avLst/>
          </a:prstGeom>
          <a:ln w="571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3962400" y="1908960"/>
            <a:ext cx="1918547" cy="91147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3810000" y="2061360"/>
            <a:ext cx="1918547" cy="911474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Capture Sets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858000" cy="94456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Attributes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Provides Extensibility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600200"/>
            <a:ext cx="7848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Audio attributes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Purpose (role)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 smtClean="0"/>
              <a:t>Main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 smtClean="0"/>
              <a:t>Presentation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Mixed– true/false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Channel Format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 smtClean="0"/>
              <a:t>Linear array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noProof="0" dirty="0" smtClean="0"/>
              <a:t>S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tereo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800" b="1" dirty="0" smtClean="0"/>
              <a:t>Mono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smtClean="0"/>
              <a:t>Linear position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to </a:t>
            </a:r>
            <a:r>
              <a:rPr lang="en-US" sz="2800" b="1" noProof="0" dirty="0" smtClean="0">
                <a:solidFill>
                  <a:schemeClr val="tx1"/>
                </a:solidFill>
              </a:rPr>
              <a:t>100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main, presentation</a:t>
            </a:r>
          </a:p>
          <a:p>
            <a:r>
              <a:rPr lang="en-US" dirty="0" smtClean="0"/>
              <a:t>Composed: true, false</a:t>
            </a:r>
          </a:p>
          <a:p>
            <a:r>
              <a:rPr lang="en-US" dirty="0" smtClean="0"/>
              <a:t>Audio Format: mono, stereo, </a:t>
            </a:r>
            <a:r>
              <a:rPr lang="en-US" dirty="0" err="1" smtClean="0"/>
              <a:t>tbd</a:t>
            </a:r>
            <a:endParaRPr lang="en-US" dirty="0" smtClean="0"/>
          </a:p>
          <a:p>
            <a:r>
              <a:rPr lang="en-US" dirty="0" smtClean="0"/>
              <a:t>Area of capture</a:t>
            </a:r>
          </a:p>
          <a:p>
            <a:r>
              <a:rPr lang="en-US" dirty="0" smtClean="0"/>
              <a:t>Point of capture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858000" cy="792162"/>
          </a:xfrm>
        </p:spPr>
        <p:txBody>
          <a:bodyPr/>
          <a:lstStyle/>
          <a:p>
            <a:r>
              <a:rPr lang="en-GB" b="1" dirty="0" smtClean="0"/>
              <a:t>Encoding </a:t>
            </a:r>
            <a:r>
              <a:rPr lang="en-GB" dirty="0" smtClean="0"/>
              <a:t>G</a:t>
            </a:r>
            <a:r>
              <a:rPr lang="en-GB" b="1" dirty="0" smtClean="0"/>
              <a:t>roups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295400"/>
            <a:ext cx="1802160" cy="504056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GB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9992" y="3589784"/>
            <a:ext cx="1451992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Encoding group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3661792"/>
            <a:ext cx="1451992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Encoding group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733800"/>
            <a:ext cx="1451992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Encoding Group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971800" y="1285861"/>
          <a:ext cx="5672166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351"/>
                <a:gridCol w="3705815"/>
              </a:tblGrid>
              <a:tr h="53992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Attribute 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141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latin typeface="+mn-lt"/>
                          <a:ea typeface="Calibri"/>
                          <a:cs typeface="Times New Roman"/>
                        </a:rPr>
                        <a:t>maxBandwidth</a:t>
                      </a:r>
                      <a:endParaRPr lang="en-US" sz="18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D7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latin typeface="+mn-lt"/>
                          <a:ea typeface="Calibri"/>
                          <a:cs typeface="Times New Roman"/>
                        </a:rPr>
                        <a:t>Maximum number of bits per second relating to all encodes combined</a:t>
                      </a:r>
                      <a:endParaRPr lang="en-US" sz="18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D7E0F5"/>
                    </a:solidFill>
                  </a:tcPr>
                </a:tc>
              </a:tr>
              <a:tr h="216909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maxVideoMbps</a:t>
                      </a:r>
                      <a:endParaRPr lang="en-US" b="1" dirty="0"/>
                    </a:p>
                  </a:txBody>
                  <a:tcPr>
                    <a:solidFill>
                      <a:srgbClr val="D7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latin typeface="+mn-lt"/>
                          <a:ea typeface="Calibri"/>
                          <a:cs typeface="Times New Roman"/>
                        </a:rPr>
                        <a:t>Maximum number of macroblocks per second relating to all</a:t>
                      </a:r>
                      <a:r>
                        <a:rPr lang="en-GB" sz="1800" b="1" baseline="0" dirty="0" smtClean="0"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GB" sz="1800" b="1" dirty="0" smtClean="0">
                          <a:latin typeface="+mn-lt"/>
                          <a:ea typeface="Calibri"/>
                          <a:cs typeface="Times New Roman"/>
                        </a:rPr>
                        <a:t>video encodes combined:</a:t>
                      </a:r>
                      <a:endParaRPr lang="en-US" sz="18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latin typeface="+mn-lt"/>
                          <a:ea typeface="Calibri"/>
                          <a:cs typeface="Times New Roman"/>
                        </a:rPr>
                        <a:t>((width + 15) / 16) * ((height + 15) / 16) * framesPerSecond</a:t>
                      </a:r>
                      <a:endParaRPr lang="en-US" sz="18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D7E0F5"/>
                    </a:solidFill>
                  </a:tcPr>
                </a:tc>
              </a:tr>
              <a:tr h="614723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videoEncodes[]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7E0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Set of potential video encodes can be generated</a:t>
                      </a:r>
                      <a:endParaRPr lang="en-US" b="1" dirty="0"/>
                    </a:p>
                  </a:txBody>
                  <a:tcPr>
                    <a:solidFill>
                      <a:srgbClr val="D7E0F5"/>
                    </a:solidFill>
                  </a:tcPr>
                </a:tc>
              </a:tr>
              <a:tr h="87817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audioEncodes[]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D7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latin typeface="+mn-lt"/>
                          <a:ea typeface="Calibri"/>
                          <a:cs typeface="Times New Roman"/>
                        </a:rPr>
                        <a:t>Set of potential audio encodes that can be generated</a:t>
                      </a:r>
                      <a:endParaRPr lang="en-US" sz="1800" b="1" dirty="0" smtClean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D7E0F5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0" y="1600200"/>
            <a:ext cx="1533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Media Stream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Provider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7315200" cy="944562"/>
          </a:xfrm>
        </p:spPr>
        <p:txBody>
          <a:bodyPr/>
          <a:lstStyle/>
          <a:p>
            <a:r>
              <a:rPr lang="en-US" sz="3600" b="1" dirty="0" smtClean="0"/>
              <a:t>Provider Capture Advertisement</a:t>
            </a:r>
            <a:endParaRPr lang="en-US" sz="36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85786" y="1571612"/>
            <a:ext cx="7572428" cy="464347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14480" y="2143116"/>
            <a:ext cx="5643602" cy="64294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Captures with attributes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714480" y="3071810"/>
            <a:ext cx="5643602" cy="64294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Simultaneous transmission sets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714480" y="4000504"/>
            <a:ext cx="5643602" cy="64294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Capture sets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714480" y="4929198"/>
            <a:ext cx="5643602" cy="64294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Encoding groups</a:t>
            </a:r>
            <a:endParaRPr lang="en-US" sz="24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A25AE-7980-44E1-ADAB-BB9ECFD8B15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986</Words>
  <Application>Microsoft Macintosh PowerPoint</Application>
  <PresentationFormat>On-screen Show (4:3)</PresentationFormat>
  <Paragraphs>181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CLUE Overview and Architecture</vt:lpstr>
      <vt:lpstr>What’s important about CLUE</vt:lpstr>
      <vt:lpstr>CLUE functional model</vt:lpstr>
      <vt:lpstr>How it works</vt:lpstr>
      <vt:lpstr>Information Structure</vt:lpstr>
      <vt:lpstr>Attributes</vt:lpstr>
      <vt:lpstr>Attributes</vt:lpstr>
      <vt:lpstr>Encoding Groups</vt:lpstr>
      <vt:lpstr>Provider Capture Advertisement</vt:lpstr>
      <vt:lpstr>Basic message flow</vt:lpstr>
      <vt:lpstr>SDP Offer Answer Model</vt:lpstr>
      <vt:lpstr>CLUE Messaging Model </vt:lpstr>
      <vt:lpstr>Message Flow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allyn</dc:creator>
  <cp:lastModifiedBy>Mary Barnes</cp:lastModifiedBy>
  <cp:revision>19</cp:revision>
  <dcterms:created xsi:type="dcterms:W3CDTF">2011-10-11T15:41:33Z</dcterms:created>
  <dcterms:modified xsi:type="dcterms:W3CDTF">2011-11-17T02:32:18Z</dcterms:modified>
</cp:coreProperties>
</file>