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13"/>
  </p:notesMasterIdLst>
  <p:sldIdLst>
    <p:sldId id="305" r:id="rId2"/>
    <p:sldId id="306" r:id="rId3"/>
    <p:sldId id="307" r:id="rId4"/>
    <p:sldId id="308" r:id="rId5"/>
    <p:sldId id="309" r:id="rId6"/>
    <p:sldId id="310" r:id="rId7"/>
    <p:sldId id="311" r:id="rId8"/>
    <p:sldId id="312" r:id="rId9"/>
    <p:sldId id="313" r:id="rId10"/>
    <p:sldId id="314" r:id="rId11"/>
    <p:sldId id="315"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7E0F5"/>
    <a:srgbClr val="000000"/>
    <a:srgbClr val="CCECFF"/>
    <a:srgbClr val="CC9900"/>
    <a:srgbClr val="FF7C80"/>
    <a:srgbClr val="FF0066"/>
    <a:srgbClr val="08252E"/>
    <a:srgbClr val="FBCF53"/>
    <a:srgbClr val="FF99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9711" autoAdjust="0"/>
    <p:restoredTop sz="84477" autoAdjust="0"/>
  </p:normalViewPr>
  <p:slideViewPr>
    <p:cSldViewPr>
      <p:cViewPr varScale="1">
        <p:scale>
          <a:sx n="80" d="100"/>
          <a:sy n="80" d="100"/>
        </p:scale>
        <p:origin x="-540" y="-8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64DDB02-9D76-44AB-A00C-862D796A8126}" type="datetimeFigureOut">
              <a:rPr lang="en-US" smtClean="0"/>
              <a:pPr/>
              <a:t>8/23/2011</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3C29AD6-3516-4318-8B6C-EAE89BFA040E}"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Consumer must send at least one capability</a:t>
            </a:r>
            <a:r>
              <a:rPr lang="en-GB" baseline="0" dirty="0" smtClean="0"/>
              <a:t> advertisement near the start – provider should wait for this before sending an initial media capture message</a:t>
            </a:r>
          </a:p>
          <a:p>
            <a:r>
              <a:rPr lang="en-GB" dirty="0" smtClean="0"/>
              <a:t>Consumer</a:t>
            </a:r>
            <a:r>
              <a:rPr lang="en-GB" baseline="0" dirty="0" smtClean="0"/>
              <a:t> able to send any number of further capability advertisements during the call – provider may respond to these with changed media capture advertisements</a:t>
            </a:r>
          </a:p>
          <a:p>
            <a:r>
              <a:rPr lang="en-GB" baseline="0" dirty="0" smtClean="0"/>
              <a:t>Provider able to send any number of media capture advertisements during the call, and consumer should respond appropriately – e.g. configuring (instantiating) more streams if needed, or de-configuring those currently configured that are no longer valid</a:t>
            </a:r>
            <a:endParaRPr lang="en-US" dirty="0"/>
          </a:p>
        </p:txBody>
      </p:sp>
      <p:sp>
        <p:nvSpPr>
          <p:cNvPr id="4" name="Slide Number Placeholder 3"/>
          <p:cNvSpPr>
            <a:spLocks noGrp="1"/>
          </p:cNvSpPr>
          <p:nvPr>
            <p:ph type="sldNum" sz="quarter" idx="10"/>
          </p:nvPr>
        </p:nvSpPr>
        <p:spPr/>
        <p:txBody>
          <a:bodyPr/>
          <a:lstStyle/>
          <a:p>
            <a:fld id="{D0BE8865-2276-4D10-8E48-899323068265}" type="slidenum">
              <a:rPr lang="en-US" smtClean="0"/>
              <a:pPr/>
              <a:t>2</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“Simple” encoding group set up</a:t>
            </a:r>
            <a:r>
              <a:rPr lang="en-GB" baseline="0" dirty="0" smtClean="0"/>
              <a:t> with no resolution / frame rate trade-off required - all encodings within the group can be maxed to 1080p30  and still fit within the maxMbps of the group)</a:t>
            </a:r>
          </a:p>
          <a:p>
            <a:r>
              <a:rPr lang="en-GB" baseline="0" dirty="0" smtClean="0"/>
              <a:t>bandwidth trade-off still needed (&lt;= 4Meg for each encode  but &lt;= 6 Meg for each group)</a:t>
            </a:r>
          </a:p>
          <a:p>
            <a:r>
              <a:rPr lang="en-GB" baseline="0" dirty="0" smtClean="0"/>
              <a:t>3 box system would typically have 3 identical such encoding groups</a:t>
            </a:r>
          </a:p>
          <a:p>
            <a:endParaRPr lang="en-GB" baseline="0" dirty="0" smtClean="0"/>
          </a:p>
          <a:p>
            <a:endParaRPr lang="en-US" dirty="0"/>
          </a:p>
        </p:txBody>
      </p:sp>
      <p:sp>
        <p:nvSpPr>
          <p:cNvPr id="4" name="Slide Number Placeholder 3"/>
          <p:cNvSpPr>
            <a:spLocks noGrp="1"/>
          </p:cNvSpPr>
          <p:nvPr>
            <p:ph type="sldNum" sz="quarter" idx="10"/>
          </p:nvPr>
        </p:nvSpPr>
        <p:spPr/>
        <p:txBody>
          <a:bodyPr/>
          <a:lstStyle/>
          <a:p>
            <a:fld id="{D0BE8865-2276-4D10-8E48-899323068265}" type="slidenum">
              <a:rPr lang="en-US" smtClean="0"/>
              <a:pPr/>
              <a:t>11</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Inputs / determining</a:t>
            </a:r>
            <a:r>
              <a:rPr lang="en-GB" baseline="0" dirty="0" smtClean="0"/>
              <a:t> factors on the left, result on the right (capabilities message sent to provider)</a:t>
            </a:r>
            <a:endParaRPr lang="en-GB" dirty="0" smtClean="0"/>
          </a:p>
          <a:p>
            <a:r>
              <a:rPr lang="en-GB" dirty="0" smtClean="0"/>
              <a:t>Capabilities / hints as sent by the stream consumer to the</a:t>
            </a:r>
            <a:r>
              <a:rPr lang="en-GB" baseline="0" dirty="0" smtClean="0"/>
              <a:t> provider </a:t>
            </a:r>
            <a:r>
              <a:rPr lang="en-GB" dirty="0" smtClean="0"/>
              <a:t>likely to be determined</a:t>
            </a:r>
            <a:r>
              <a:rPr lang="en-GB" baseline="0" dirty="0" smtClean="0"/>
              <a:t> by the hardware characteristics of the device and essentially which “version” of CLUE is known about (as exemplified by the media capture attributes communicated to the provider)</a:t>
            </a:r>
            <a:endParaRPr lang="en-US" dirty="0"/>
          </a:p>
        </p:txBody>
      </p:sp>
      <p:sp>
        <p:nvSpPr>
          <p:cNvPr id="4" name="Slide Number Placeholder 3"/>
          <p:cNvSpPr>
            <a:spLocks noGrp="1"/>
          </p:cNvSpPr>
          <p:nvPr>
            <p:ph type="sldNum" sz="quarter" idx="10"/>
          </p:nvPr>
        </p:nvSpPr>
        <p:spPr/>
        <p:txBody>
          <a:bodyPr/>
          <a:lstStyle/>
          <a:p>
            <a:fld id="{D0BE8865-2276-4D10-8E48-899323068265}" type="slidenum">
              <a:rPr lang="en-US" smtClean="0"/>
              <a:pPr/>
              <a:t>3</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Media stream provider factors in consumer’s capabilities</a:t>
            </a:r>
            <a:r>
              <a:rPr lang="en-GB" baseline="0" dirty="0" smtClean="0"/>
              <a:t> and its own fixed and dynamic characteristics to come up with the media capture advertisement to send to the media stream consumer</a:t>
            </a:r>
          </a:p>
          <a:p>
            <a:r>
              <a:rPr lang="en-GB" baseline="0" dirty="0" smtClean="0"/>
              <a:t>“Dynamic factors” part can change during the call, for instance due to a presentation source being activated / de-activated, at which point the media stream provider should re-advertise </a:t>
            </a:r>
            <a:endParaRPr lang="en-US" dirty="0"/>
          </a:p>
        </p:txBody>
      </p:sp>
      <p:sp>
        <p:nvSpPr>
          <p:cNvPr id="4" name="Slide Number Placeholder 3"/>
          <p:cNvSpPr>
            <a:spLocks noGrp="1"/>
          </p:cNvSpPr>
          <p:nvPr>
            <p:ph type="sldNum" sz="quarter" idx="10"/>
          </p:nvPr>
        </p:nvSpPr>
        <p:spPr/>
        <p:txBody>
          <a:bodyPr/>
          <a:lstStyle/>
          <a:p>
            <a:fld id="{D0BE8865-2276-4D10-8E48-899323068265}" type="slidenum">
              <a:rPr lang="en-US" smtClean="0"/>
              <a:pPr/>
              <a:t>4</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lvl="1" indent="-228600">
              <a:spcBef>
                <a:spcPts val="1480"/>
              </a:spcBef>
              <a:buClr>
                <a:srgbClr val="96CA4B"/>
              </a:buClr>
              <a:buSzPct val="90000"/>
              <a:buFont typeface="Arial" pitchFamily="34" charset="0"/>
              <a:buChar char="•"/>
            </a:pPr>
            <a:r>
              <a:rPr lang="en-US" sz="2400" dirty="0" smtClean="0"/>
              <a:t>The idea is that the “receiver” (stream consumer)  chooses from the set of media captures that the “sender” (stream producer) has advertised as being available.</a:t>
            </a:r>
          </a:p>
          <a:p>
            <a:pPr marL="685800" lvl="2" indent="-228600">
              <a:spcBef>
                <a:spcPts val="1480"/>
              </a:spcBef>
              <a:buClr>
                <a:srgbClr val="96CA4B"/>
              </a:buClr>
              <a:buSzPct val="90000"/>
              <a:buFont typeface="Arial" pitchFamily="34" charset="0"/>
              <a:buChar char="•"/>
            </a:pPr>
            <a:r>
              <a:rPr lang="en-US" sz="2400" dirty="0" smtClean="0"/>
              <a:t>R</a:t>
            </a:r>
            <a:r>
              <a:rPr lang="en-GB" sz="2000" dirty="0" err="1" smtClean="0"/>
              <a:t>eceiver</a:t>
            </a:r>
            <a:r>
              <a:rPr lang="en-GB" sz="2000" dirty="0" smtClean="0"/>
              <a:t> can factor in knowledge about its own configuration such as how many screens it has and what they are capable of</a:t>
            </a:r>
          </a:p>
          <a:p>
            <a:pPr marL="685800" lvl="2" indent="-228600">
              <a:spcBef>
                <a:spcPts val="1480"/>
              </a:spcBef>
              <a:buClr>
                <a:srgbClr val="96CA4B"/>
              </a:buClr>
              <a:buSzPct val="90000"/>
              <a:buFont typeface="Arial" pitchFamily="34" charset="0"/>
              <a:buChar char="•"/>
            </a:pPr>
            <a:r>
              <a:rPr lang="en-GB" sz="2000" dirty="0" smtClean="0"/>
              <a:t>Receiver must take account of sender constraints such as physical simultaneities and encoding group limitations</a:t>
            </a:r>
          </a:p>
          <a:p>
            <a:pPr marL="685800" lvl="2" indent="-228600">
              <a:spcBef>
                <a:spcPts val="1480"/>
              </a:spcBef>
              <a:buClr>
                <a:srgbClr val="96CA4B"/>
              </a:buClr>
              <a:buSzPct val="90000"/>
              <a:buFont typeface="Arial" pitchFamily="34" charset="0"/>
              <a:buChar char="•"/>
            </a:pPr>
            <a:r>
              <a:rPr lang="en-GB" sz="2000" dirty="0" smtClean="0"/>
              <a:t>Receiver must be prepared to rethink the streams it receives based on new information from the sender (for instance presentation streams may come and go as users connect and disconnect content sources e.g. laptops).</a:t>
            </a:r>
            <a:endParaRPr lang="en-US" sz="2000" dirty="0" smtClean="0"/>
          </a:p>
        </p:txBody>
      </p:sp>
      <p:sp>
        <p:nvSpPr>
          <p:cNvPr id="4" name="Slide Number Placeholder 3"/>
          <p:cNvSpPr>
            <a:spLocks noGrp="1"/>
          </p:cNvSpPr>
          <p:nvPr>
            <p:ph type="sldNum" sz="quarter" idx="10"/>
          </p:nvPr>
        </p:nvSpPr>
        <p:spPr/>
        <p:txBody>
          <a:bodyPr/>
          <a:lstStyle/>
          <a:p>
            <a:fld id="{D0BE8865-2276-4D10-8E48-899323068265}" type="slidenum">
              <a:rPr lang="en-US" smtClean="0"/>
              <a:pPr/>
              <a:t>5</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Shows different</a:t>
            </a:r>
            <a:r>
              <a:rPr lang="en-US" baseline="0" dirty="0" smtClean="0"/>
              <a:t> constituent elements of capture advertisement sent by provider</a:t>
            </a:r>
            <a:endParaRPr lang="en-US" dirty="0"/>
          </a:p>
        </p:txBody>
      </p:sp>
      <p:sp>
        <p:nvSpPr>
          <p:cNvPr id="4" name="Slide Number Placeholder 3"/>
          <p:cNvSpPr>
            <a:spLocks noGrp="1"/>
          </p:cNvSpPr>
          <p:nvPr>
            <p:ph type="sldNum" sz="quarter" idx="10"/>
          </p:nvPr>
        </p:nvSpPr>
        <p:spPr/>
        <p:txBody>
          <a:bodyPr/>
          <a:lstStyle/>
          <a:p>
            <a:fld id="{D0BE8865-2276-4D10-8E48-899323068265}" type="slidenum">
              <a:rPr lang="en-US" smtClean="0"/>
              <a:pPr/>
              <a:t>6</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Simultaneous transmission sets allow sender to convey to the receiver which of its media capture streams can be sent at the same time</a:t>
            </a:r>
          </a:p>
          <a:p>
            <a:r>
              <a:rPr lang="en-GB" dirty="0" smtClean="0"/>
              <a:t>e.g. There might be restrictions here if the sender has to change physical cameras’ PTZ parameters to form different media captures</a:t>
            </a:r>
          </a:p>
          <a:p>
            <a:r>
              <a:rPr lang="en-GB" dirty="0" smtClean="0"/>
              <a:t>VC0, VC1 and VC2 can all be generated simultaneously whereas</a:t>
            </a:r>
            <a:r>
              <a:rPr lang="en-GB" baseline="0" dirty="0" smtClean="0"/>
              <a:t> VC1 and VC3 cannot. VC0 + VC3 + VC2 not necessarily very useful, but not necessarily a need to forbid it</a:t>
            </a:r>
          </a:p>
          <a:p>
            <a:r>
              <a:rPr lang="en-GB" dirty="0" smtClean="0"/>
              <a:t>Ordering</a:t>
            </a:r>
            <a:r>
              <a:rPr lang="en-GB" baseline="0" dirty="0" smtClean="0"/>
              <a:t> of captures within simultaneous sets not significant no spatial implication – “physical”</a:t>
            </a:r>
            <a:endParaRPr lang="en-GB" dirty="0" smtClean="0"/>
          </a:p>
        </p:txBody>
      </p:sp>
      <p:sp>
        <p:nvSpPr>
          <p:cNvPr id="4" name="Slide Number Placeholder 3"/>
          <p:cNvSpPr>
            <a:spLocks noGrp="1"/>
          </p:cNvSpPr>
          <p:nvPr>
            <p:ph type="sldNum" sz="quarter" idx="10"/>
          </p:nvPr>
        </p:nvSpPr>
        <p:spPr/>
        <p:txBody>
          <a:bodyPr/>
          <a:lstStyle/>
          <a:p>
            <a:fld id="{83C29AD6-3516-4318-8B6C-EAE89BFA040E}" type="slidenum">
              <a:rPr lang="en-US" smtClean="0"/>
              <a:pPr/>
              <a:t>7</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228600" lvl="1" indent="-228600">
              <a:spcBef>
                <a:spcPts val="1480"/>
              </a:spcBef>
              <a:buClr>
                <a:srgbClr val="96CA4B"/>
              </a:buClr>
              <a:buSzPct val="90000"/>
              <a:buFont typeface="Arial" pitchFamily="34" charset="0"/>
              <a:buChar char="•"/>
            </a:pPr>
            <a:r>
              <a:rPr lang="en-GB" sz="2400" dirty="0" smtClean="0"/>
              <a:t>Each</a:t>
            </a:r>
            <a:r>
              <a:rPr lang="en-GB" sz="2400" baseline="0" dirty="0" smtClean="0"/>
              <a:t> media stream provider includes one or more encoding groups</a:t>
            </a:r>
            <a:endParaRPr lang="en-US" sz="2400" dirty="0" smtClean="0"/>
          </a:p>
          <a:p>
            <a:pPr marL="228600" lvl="1" indent="-228600">
              <a:spcBef>
                <a:spcPts val="1480"/>
              </a:spcBef>
              <a:buClr>
                <a:srgbClr val="96CA4B"/>
              </a:buClr>
              <a:buSzPct val="90000"/>
              <a:buFont typeface="Arial" pitchFamily="34" charset="0"/>
              <a:buChar char="•"/>
            </a:pPr>
            <a:r>
              <a:rPr lang="en-US" sz="2400" dirty="0" smtClean="0"/>
              <a:t>Unit of encoding capability</a:t>
            </a:r>
          </a:p>
          <a:p>
            <a:pPr marL="228600" lvl="1" indent="-228600">
              <a:spcBef>
                <a:spcPts val="1480"/>
              </a:spcBef>
              <a:buClr>
                <a:srgbClr val="96CA4B"/>
              </a:buClr>
              <a:buSzPct val="90000"/>
              <a:buFont typeface="Arial" pitchFamily="34" charset="0"/>
              <a:buChar char="•"/>
            </a:pPr>
            <a:r>
              <a:rPr lang="en-US" sz="2400" dirty="0" smtClean="0"/>
              <a:t>Multiple encoding groups per system</a:t>
            </a:r>
          </a:p>
          <a:p>
            <a:pPr marL="228600" lvl="1" indent="-228600">
              <a:spcBef>
                <a:spcPts val="1480"/>
              </a:spcBef>
              <a:buClr>
                <a:srgbClr val="96CA4B"/>
              </a:buClr>
              <a:buSzPct val="90000"/>
              <a:buFont typeface="Arial" pitchFamily="34" charset="0"/>
              <a:buChar char="•"/>
            </a:pPr>
            <a:r>
              <a:rPr lang="en-US" sz="2400" dirty="0" smtClean="0"/>
              <a:t>Some encoding systems are fixed, others flexible, e.g. single box with multiple DSPs</a:t>
            </a:r>
          </a:p>
          <a:p>
            <a:pPr marL="228600" lvl="1" indent="-228600">
              <a:spcBef>
                <a:spcPts val="1480"/>
              </a:spcBef>
              <a:buClr>
                <a:srgbClr val="96CA4B"/>
              </a:buClr>
              <a:buSzPct val="90000"/>
              <a:buFont typeface="Arial" pitchFamily="34" charset="0"/>
              <a:buChar char="•"/>
            </a:pPr>
            <a:r>
              <a:rPr lang="en-GB" sz="2400" dirty="0" smtClean="0"/>
              <a:t>Greatest efficiency</a:t>
            </a:r>
            <a:r>
              <a:rPr lang="en-GB" sz="2400" baseline="0" dirty="0" smtClean="0"/>
              <a:t> is likely to be achieved by a device using a single encoding group for all of its encoding capability</a:t>
            </a:r>
          </a:p>
          <a:p>
            <a:pPr marL="685800" lvl="2" indent="-228600">
              <a:spcBef>
                <a:spcPts val="1480"/>
              </a:spcBef>
              <a:buClr>
                <a:srgbClr val="96CA4B"/>
              </a:buClr>
              <a:buSzPct val="90000"/>
              <a:buFont typeface="Arial" pitchFamily="34" charset="0"/>
              <a:buChar char="•"/>
            </a:pPr>
            <a:r>
              <a:rPr lang="en-GB" sz="2400" baseline="0" dirty="0" smtClean="0"/>
              <a:t>However, this would not always be possible for devices that comprise multiple separate physical boxes</a:t>
            </a:r>
            <a:endParaRPr lang="en-US" sz="2400" dirty="0" smtClean="0"/>
          </a:p>
          <a:p>
            <a:pPr marL="228600" marR="0" lvl="1" indent="-228600" algn="l" defTabSz="914400" rtl="0" eaLnBrk="1" fontAlgn="auto" latinLnBrk="0" hangingPunct="1">
              <a:lnSpc>
                <a:spcPct val="100000"/>
              </a:lnSpc>
              <a:spcBef>
                <a:spcPts val="1480"/>
              </a:spcBef>
              <a:spcAft>
                <a:spcPts val="0"/>
              </a:spcAft>
              <a:buClr>
                <a:srgbClr val="96CA4B"/>
              </a:buClr>
              <a:buSzPct val="90000"/>
              <a:buFont typeface="Arial" pitchFamily="34" charset="0"/>
              <a:buChar char="•"/>
              <a:tabLst/>
              <a:defRPr/>
            </a:pPr>
            <a:r>
              <a:rPr lang="en-GB" sz="2400" dirty="0" smtClean="0"/>
              <a:t>Encoding</a:t>
            </a:r>
            <a:r>
              <a:rPr lang="en-GB" sz="2400" baseline="0" dirty="0" smtClean="0"/>
              <a:t> group has overall maxMbps and bandwidth limits, as well as comprising set of encodes</a:t>
            </a:r>
          </a:p>
          <a:p>
            <a:pPr marL="228600" marR="0" lvl="1" indent="-228600" algn="l" defTabSz="914400" rtl="0" eaLnBrk="1" fontAlgn="auto" latinLnBrk="0" hangingPunct="1">
              <a:lnSpc>
                <a:spcPct val="100000"/>
              </a:lnSpc>
              <a:spcBef>
                <a:spcPts val="1480"/>
              </a:spcBef>
              <a:spcAft>
                <a:spcPts val="0"/>
              </a:spcAft>
              <a:buClr>
                <a:srgbClr val="96CA4B"/>
              </a:buClr>
              <a:buSzPct val="90000"/>
              <a:buFont typeface="Arial" pitchFamily="34" charset="0"/>
              <a:buChar char="•"/>
              <a:tabLst/>
              <a:defRPr/>
            </a:pPr>
            <a:r>
              <a:rPr lang="en-GB" sz="2400" baseline="0" dirty="0" smtClean="0"/>
              <a:t>A remote receiver (stream consumer)</a:t>
            </a:r>
            <a:r>
              <a:rPr lang="en-US" sz="2400" baseline="0" dirty="0" smtClean="0"/>
              <a:t> </a:t>
            </a:r>
            <a:r>
              <a:rPr lang="en-US" sz="2400" dirty="0" smtClean="0"/>
              <a:t>configures some or all of the specific encodings within one or more groups in</a:t>
            </a:r>
            <a:r>
              <a:rPr lang="en-US" sz="2400" baseline="0" dirty="0" smtClean="0"/>
              <a:t> order to provide it with media streams to decode</a:t>
            </a:r>
            <a:endParaRPr lang="en-US" sz="2400" dirty="0" smtClean="0"/>
          </a:p>
        </p:txBody>
      </p:sp>
      <p:sp>
        <p:nvSpPr>
          <p:cNvPr id="4" name="Slide Number Placeholder 3"/>
          <p:cNvSpPr>
            <a:spLocks noGrp="1"/>
          </p:cNvSpPr>
          <p:nvPr>
            <p:ph type="sldNum" sz="quarter" idx="10"/>
          </p:nvPr>
        </p:nvSpPr>
        <p:spPr/>
        <p:txBody>
          <a:bodyPr/>
          <a:lstStyle/>
          <a:p>
            <a:fld id="{D0BE8865-2276-4D10-8E48-899323068265}" type="slidenum">
              <a:rPr lang="en-US" smtClean="0"/>
              <a:pPr/>
              <a:t>8</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228600" lvl="1" indent="-228600">
              <a:spcBef>
                <a:spcPts val="1480"/>
              </a:spcBef>
              <a:buClr>
                <a:srgbClr val="96CA4B"/>
              </a:buClr>
              <a:buSzPct val="90000"/>
              <a:buFont typeface="Arial" pitchFamily="34" charset="0"/>
              <a:buChar char="•"/>
            </a:pPr>
            <a:r>
              <a:rPr lang="en-GB" sz="2400" dirty="0" smtClean="0"/>
              <a:t>More</a:t>
            </a:r>
            <a:r>
              <a:rPr lang="en-GB" sz="2400" baseline="0" dirty="0" smtClean="0"/>
              <a:t> detail on Media stream provider’s encoding group structure</a:t>
            </a:r>
          </a:p>
          <a:p>
            <a:pPr marL="228600" lvl="1" indent="-228600">
              <a:spcBef>
                <a:spcPts val="1480"/>
              </a:spcBef>
              <a:buClr>
                <a:srgbClr val="96CA4B"/>
              </a:buClr>
              <a:buSzPct val="90000"/>
              <a:buFont typeface="Arial" pitchFamily="34" charset="0"/>
              <a:buChar char="•"/>
            </a:pPr>
            <a:r>
              <a:rPr lang="en-GB" sz="2400" baseline="0" dirty="0" smtClean="0"/>
              <a:t>Each encoding group has multiple potential actual encodings within it</a:t>
            </a:r>
          </a:p>
          <a:p>
            <a:pPr marL="228600" lvl="1" indent="-228600">
              <a:spcBef>
                <a:spcPts val="1480"/>
              </a:spcBef>
              <a:buClr>
                <a:srgbClr val="96CA4B"/>
              </a:buClr>
              <a:buSzPct val="90000"/>
              <a:buFont typeface="Arial" pitchFamily="34" charset="0"/>
              <a:buChar char="•"/>
            </a:pPr>
            <a:r>
              <a:rPr lang="en-GB" sz="2400" baseline="0" dirty="0" smtClean="0"/>
              <a:t>Not all encodings need to be equally capable – stream consumer chooses maximum characteristics of each when configuring it</a:t>
            </a:r>
          </a:p>
          <a:p>
            <a:pPr marL="228600" lvl="1" indent="-228600">
              <a:spcBef>
                <a:spcPts val="1480"/>
              </a:spcBef>
              <a:buClr>
                <a:srgbClr val="96CA4B"/>
              </a:buClr>
              <a:buSzPct val="90000"/>
              <a:buFont typeface="Arial" pitchFamily="34" charset="0"/>
              <a:buChar char="•"/>
            </a:pPr>
            <a:r>
              <a:rPr lang="en-GB" sz="2400" baseline="0" dirty="0" smtClean="0"/>
              <a:t>Typical 3 box system would have one encoding group per physical box</a:t>
            </a:r>
            <a:endParaRPr lang="en-US" dirty="0"/>
          </a:p>
        </p:txBody>
      </p:sp>
      <p:sp>
        <p:nvSpPr>
          <p:cNvPr id="4" name="Slide Number Placeholder 3"/>
          <p:cNvSpPr>
            <a:spLocks noGrp="1"/>
          </p:cNvSpPr>
          <p:nvPr>
            <p:ph type="sldNum" sz="quarter" idx="10"/>
          </p:nvPr>
        </p:nvSpPr>
        <p:spPr/>
        <p:txBody>
          <a:bodyPr/>
          <a:lstStyle/>
          <a:p>
            <a:fld id="{D0BE8865-2276-4D10-8E48-899323068265}" type="slidenum">
              <a:rPr lang="en-US" smtClean="0"/>
              <a:pPr/>
              <a:t>9</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lvl="1" indent="-228600">
              <a:spcBef>
                <a:spcPts val="1480"/>
              </a:spcBef>
              <a:buClr>
                <a:srgbClr val="96CA4B"/>
              </a:buClr>
              <a:buSzPct val="90000"/>
              <a:buFont typeface="Arial" pitchFamily="34" charset="0"/>
              <a:buChar char="•"/>
            </a:pPr>
            <a:r>
              <a:rPr lang="en-US" sz="2400" dirty="0" smtClean="0"/>
              <a:t>A remote receiver configures (i.e. instantiates) some or all of the specific encodes such that</a:t>
            </a:r>
          </a:p>
          <a:p>
            <a:pPr marL="511175" lvl="3">
              <a:spcBef>
                <a:spcPts val="1480"/>
              </a:spcBef>
              <a:buClr>
                <a:srgbClr val="96CA4B"/>
              </a:buClr>
              <a:buSzPct val="90000"/>
              <a:buFont typeface="Wingdings" pitchFamily="2" charset="2"/>
              <a:buChar char="ü"/>
            </a:pPr>
            <a:r>
              <a:rPr lang="en-US" dirty="0" smtClean="0"/>
              <a:t>Config of each active ENC&lt;n&gt; does not exceed that encode’s maxWidth, maxHeight, maxFrameRate </a:t>
            </a:r>
          </a:p>
          <a:p>
            <a:pPr marL="511175" lvl="3">
              <a:spcBef>
                <a:spcPts val="1480"/>
              </a:spcBef>
              <a:buClr>
                <a:srgbClr val="96CA4B"/>
              </a:buClr>
              <a:buSzPct val="90000"/>
              <a:buFont typeface="Wingdings" pitchFamily="2" charset="2"/>
              <a:buChar char="ü"/>
            </a:pPr>
            <a:r>
              <a:rPr lang="en-US" dirty="0" smtClean="0"/>
              <a:t>Total bandwidth of configured ENC&lt;n&gt; encodes does not exceed maxBandwidth of the encoding group</a:t>
            </a:r>
          </a:p>
          <a:p>
            <a:pPr marL="511175" lvl="3">
              <a:spcBef>
                <a:spcPts val="1480"/>
              </a:spcBef>
              <a:buClr>
                <a:srgbClr val="96CA4B"/>
              </a:buClr>
              <a:buSzPct val="90000"/>
              <a:buFont typeface="Wingdings" pitchFamily="2" charset="2"/>
              <a:buChar char="ü"/>
            </a:pPr>
            <a:r>
              <a:rPr lang="en-US" dirty="0" smtClean="0"/>
              <a:t>Sum of macroblocks per second of each configured encode not exceed maxMbps attribute of the encoding group</a:t>
            </a:r>
          </a:p>
          <a:p>
            <a:pPr marL="53975" lvl="2">
              <a:spcBef>
                <a:spcPts val="1480"/>
              </a:spcBef>
              <a:buClr>
                <a:srgbClr val="96CA4B"/>
              </a:buClr>
              <a:buSzPct val="90000"/>
              <a:buFont typeface="Wingdings" pitchFamily="2" charset="2"/>
              <a:buChar char="ü"/>
            </a:pPr>
            <a:r>
              <a:rPr lang="en-US" dirty="0" smtClean="0"/>
              <a:t>Equivalent set of attributes for audio encodes</a:t>
            </a:r>
            <a:r>
              <a:rPr lang="en-US" baseline="0" dirty="0" smtClean="0"/>
              <a:t> within an encoding group</a:t>
            </a:r>
            <a:endParaRPr lang="en-US" dirty="0" smtClean="0"/>
          </a:p>
          <a:p>
            <a:endParaRPr lang="en-US" dirty="0"/>
          </a:p>
        </p:txBody>
      </p:sp>
      <p:sp>
        <p:nvSpPr>
          <p:cNvPr id="4" name="Slide Number Placeholder 3"/>
          <p:cNvSpPr>
            <a:spLocks noGrp="1"/>
          </p:cNvSpPr>
          <p:nvPr>
            <p:ph type="sldNum" sz="quarter" idx="10"/>
          </p:nvPr>
        </p:nvSpPr>
        <p:spPr/>
        <p:txBody>
          <a:bodyPr/>
          <a:lstStyle/>
          <a:p>
            <a:fld id="{D0BE8865-2276-4D10-8E48-899323068265}" type="slidenum">
              <a:rPr lang="en-US" smtClean="0"/>
              <a:pPr/>
              <a:t>10</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2"/>
          <p:cNvSpPr>
            <a:spLocks noChangeShapeType="1"/>
          </p:cNvSpPr>
          <p:nvPr/>
        </p:nvSpPr>
        <p:spPr bwMode="auto">
          <a:xfrm>
            <a:off x="7315200" y="1066800"/>
            <a:ext cx="0" cy="4495800"/>
          </a:xfrm>
          <a:prstGeom prst="line">
            <a:avLst/>
          </a:prstGeom>
          <a:noFill/>
          <a:ln w="9525">
            <a:solidFill>
              <a:schemeClr val="tx1"/>
            </a:solidFill>
            <a:round/>
            <a:headEnd/>
            <a:tailEnd/>
          </a:ln>
          <a:effectLst/>
        </p:spPr>
        <p:txBody>
          <a:bodyPr/>
          <a:lstStyle/>
          <a:p>
            <a:pPr>
              <a:defRPr/>
            </a:pPr>
            <a:endParaRPr lang="en-US" dirty="0"/>
          </a:p>
        </p:txBody>
      </p:sp>
      <p:sp>
        <p:nvSpPr>
          <p:cNvPr id="5" name="Line 8"/>
          <p:cNvSpPr>
            <a:spLocks noChangeShapeType="1"/>
          </p:cNvSpPr>
          <p:nvPr/>
        </p:nvSpPr>
        <p:spPr bwMode="auto">
          <a:xfrm>
            <a:off x="304800" y="2819400"/>
            <a:ext cx="8229600" cy="0"/>
          </a:xfrm>
          <a:prstGeom prst="line">
            <a:avLst/>
          </a:prstGeom>
          <a:noFill/>
          <a:ln w="6350">
            <a:solidFill>
              <a:schemeClr val="tx1"/>
            </a:solidFill>
            <a:round/>
            <a:headEnd/>
            <a:tailEnd/>
          </a:ln>
          <a:effectLst/>
        </p:spPr>
        <p:txBody>
          <a:bodyPr/>
          <a:lstStyle/>
          <a:p>
            <a:pPr>
              <a:defRPr/>
            </a:pPr>
            <a:endParaRPr lang="en-US" dirty="0"/>
          </a:p>
        </p:txBody>
      </p:sp>
      <p:pic>
        <p:nvPicPr>
          <p:cNvPr id="6" name="Picture 9" descr="ietflogo"/>
          <p:cNvPicPr>
            <a:picLocks noChangeAspect="1" noChangeArrowheads="1"/>
          </p:cNvPicPr>
          <p:nvPr/>
        </p:nvPicPr>
        <p:blipFill>
          <a:blip r:embed="rId2" cstate="print"/>
          <a:srcRect/>
          <a:stretch>
            <a:fillRect/>
          </a:stretch>
        </p:blipFill>
        <p:spPr bwMode="auto">
          <a:xfrm>
            <a:off x="7391400" y="2971800"/>
            <a:ext cx="1524000" cy="871538"/>
          </a:xfrm>
          <a:prstGeom prst="rect">
            <a:avLst/>
          </a:prstGeom>
          <a:noFill/>
          <a:ln w="9525">
            <a:noFill/>
            <a:miter lim="800000"/>
            <a:headEnd/>
            <a:tailEnd/>
          </a:ln>
        </p:spPr>
      </p:pic>
      <p:sp>
        <p:nvSpPr>
          <p:cNvPr id="16387" name="Rectangle 3"/>
          <p:cNvSpPr>
            <a:spLocks noGrp="1" noChangeArrowheads="1"/>
          </p:cNvSpPr>
          <p:nvPr>
            <p:ph type="ctrTitle"/>
          </p:nvPr>
        </p:nvSpPr>
        <p:spPr>
          <a:xfrm>
            <a:off x="315913" y="466725"/>
            <a:ext cx="6781800" cy="2133600"/>
          </a:xfrm>
        </p:spPr>
        <p:txBody>
          <a:bodyPr/>
          <a:lstStyle>
            <a:lvl1pPr algn="r">
              <a:defRPr sz="4800"/>
            </a:lvl1pPr>
          </a:lstStyle>
          <a:p>
            <a:r>
              <a:rPr lang="en-US" altLang="en-US" smtClean="0"/>
              <a:t>Click to edit Master title style</a:t>
            </a:r>
            <a:endParaRPr lang="en-US" altLang="en-US"/>
          </a:p>
        </p:txBody>
      </p:sp>
      <p:sp>
        <p:nvSpPr>
          <p:cNvPr id="16388" name="Rectangle 4"/>
          <p:cNvSpPr>
            <a:spLocks noGrp="1" noChangeArrowheads="1"/>
          </p:cNvSpPr>
          <p:nvPr>
            <p:ph type="subTitle" idx="1"/>
          </p:nvPr>
        </p:nvSpPr>
        <p:spPr>
          <a:xfrm>
            <a:off x="849313" y="3049588"/>
            <a:ext cx="6248400" cy="2362200"/>
          </a:xfrm>
        </p:spPr>
        <p:txBody>
          <a:bodyPr/>
          <a:lstStyle>
            <a:lvl1pPr marL="0" indent="0" algn="r">
              <a:buFont typeface="Wingdings" pitchFamily="2" charset="2"/>
              <a:buNone/>
              <a:defRPr sz="3200"/>
            </a:lvl1pPr>
          </a:lstStyle>
          <a:p>
            <a:r>
              <a:rPr lang="en-US" altLang="en-US" smtClean="0"/>
              <a:t>Click to edit Master subtitle style</a:t>
            </a:r>
            <a:endParaRPr lang="en-US" altLang="en-US"/>
          </a:p>
        </p:txBody>
      </p:sp>
      <p:sp>
        <p:nvSpPr>
          <p:cNvPr id="7" name="Rectangle 5"/>
          <p:cNvSpPr>
            <a:spLocks noGrp="1" noChangeArrowheads="1"/>
          </p:cNvSpPr>
          <p:nvPr>
            <p:ph type="dt" sz="half" idx="10"/>
          </p:nvPr>
        </p:nvSpPr>
        <p:spPr/>
        <p:txBody>
          <a:bodyPr/>
          <a:lstStyle>
            <a:lvl1pPr>
              <a:defRPr smtClean="0"/>
            </a:lvl1pPr>
          </a:lstStyle>
          <a:p>
            <a:fld id="{6F69DBF8-84B4-4D60-BD65-75EDCD39C45A}" type="datetimeFigureOut">
              <a:rPr lang="en-US" smtClean="0"/>
              <a:pPr/>
              <a:t>8/23/2011</a:t>
            </a:fld>
            <a:endParaRPr lang="en-US" dirty="0"/>
          </a:p>
        </p:txBody>
      </p:sp>
      <p:sp>
        <p:nvSpPr>
          <p:cNvPr id="8" name="Rectangle 6"/>
          <p:cNvSpPr>
            <a:spLocks noGrp="1" noChangeArrowheads="1"/>
          </p:cNvSpPr>
          <p:nvPr>
            <p:ph type="ftr" sz="quarter" idx="11"/>
          </p:nvPr>
        </p:nvSpPr>
        <p:spPr/>
        <p:txBody>
          <a:bodyPr/>
          <a:lstStyle>
            <a:lvl1pPr marL="0" marR="0" indent="0" algn="ctr" defTabSz="914400" rtl="0" eaLnBrk="1" fontAlgn="base" latinLnBrk="0" hangingPunct="1">
              <a:lnSpc>
                <a:spcPct val="100000"/>
              </a:lnSpc>
              <a:spcBef>
                <a:spcPct val="0"/>
              </a:spcBef>
              <a:spcAft>
                <a:spcPct val="0"/>
              </a:spcAft>
              <a:buClrTx/>
              <a:buSzTx/>
              <a:buFontTx/>
              <a:buNone/>
              <a:tabLst/>
              <a:defRPr dirty="0" smtClean="0"/>
            </a:lvl1pPr>
          </a:lstStyle>
          <a:p>
            <a:endParaRPr lang="en-US" dirty="0"/>
          </a:p>
        </p:txBody>
      </p:sp>
      <p:sp>
        <p:nvSpPr>
          <p:cNvPr id="9" name="Rectangle 7"/>
          <p:cNvSpPr>
            <a:spLocks noGrp="1" noChangeArrowheads="1"/>
          </p:cNvSpPr>
          <p:nvPr>
            <p:ph type="sldNum" sz="quarter" idx="12"/>
          </p:nvPr>
        </p:nvSpPr>
        <p:spPr/>
        <p:txBody>
          <a:bodyPr/>
          <a:lstStyle>
            <a:lvl1pPr>
              <a:defRPr smtClean="0"/>
            </a:lvl1pPr>
          </a:lstStyle>
          <a:p>
            <a:fld id="{20C9F3D7-AB5C-46F7-9B3B-0DC491867AA9}"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smtClean="0"/>
            </a:lvl1pPr>
          </a:lstStyle>
          <a:p>
            <a:fld id="{6F69DBF8-84B4-4D60-BD65-75EDCD39C45A}" type="datetimeFigureOut">
              <a:rPr lang="en-US" smtClean="0"/>
              <a:pPr/>
              <a:t>8/23/2011</a:t>
            </a:fld>
            <a:endParaRPr lang="en-US" dirty="0"/>
          </a:p>
        </p:txBody>
      </p:sp>
      <p:sp>
        <p:nvSpPr>
          <p:cNvPr id="6" name="Footer Placeholder 5"/>
          <p:cNvSpPr>
            <a:spLocks noGrp="1"/>
          </p:cNvSpPr>
          <p:nvPr>
            <p:ph type="ftr" sz="quarter" idx="11"/>
          </p:nvPr>
        </p:nvSpPr>
        <p:spPr/>
        <p:txBody>
          <a:bodyPr/>
          <a:lstStyle>
            <a:lvl1pPr marL="0" marR="0" indent="0" algn="ctr" defTabSz="914400" rtl="0" eaLnBrk="1" fontAlgn="base" latinLnBrk="0" hangingPunct="1">
              <a:lnSpc>
                <a:spcPct val="100000"/>
              </a:lnSpc>
              <a:spcBef>
                <a:spcPct val="0"/>
              </a:spcBef>
              <a:spcAft>
                <a:spcPct val="0"/>
              </a:spcAft>
              <a:buClrTx/>
              <a:buSzTx/>
              <a:buFontTx/>
              <a:buNone/>
              <a:tabLst/>
              <a:defRPr dirty="0" smtClean="0"/>
            </a:lvl1pPr>
          </a:lstStyle>
          <a:p>
            <a:endParaRPr lang="en-US" dirty="0"/>
          </a:p>
        </p:txBody>
      </p:sp>
      <p:sp>
        <p:nvSpPr>
          <p:cNvPr id="7" name="Slide Number Placeholder 6"/>
          <p:cNvSpPr>
            <a:spLocks noGrp="1"/>
          </p:cNvSpPr>
          <p:nvPr>
            <p:ph type="sldNum" sz="quarter" idx="12"/>
          </p:nvPr>
        </p:nvSpPr>
        <p:spPr/>
        <p:txBody>
          <a:bodyPr/>
          <a:lstStyle>
            <a:lvl1pPr>
              <a:defRPr smtClean="0"/>
            </a:lvl1pPr>
          </a:lstStyle>
          <a:p>
            <a:fld id="{20C9F3D7-AB5C-46F7-9B3B-0DC491867AA9}"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smtClean="0"/>
            </a:lvl1pPr>
          </a:lstStyle>
          <a:p>
            <a:fld id="{6F69DBF8-84B4-4D60-BD65-75EDCD39C45A}" type="datetimeFigureOut">
              <a:rPr lang="en-US" smtClean="0"/>
              <a:pPr/>
              <a:t>8/23/2011</a:t>
            </a:fld>
            <a:endParaRPr lang="en-US" dirty="0"/>
          </a:p>
        </p:txBody>
      </p:sp>
      <p:sp>
        <p:nvSpPr>
          <p:cNvPr id="5" name="Footer Placeholder 4"/>
          <p:cNvSpPr>
            <a:spLocks noGrp="1"/>
          </p:cNvSpPr>
          <p:nvPr>
            <p:ph type="ftr" sz="quarter" idx="11"/>
          </p:nvPr>
        </p:nvSpPr>
        <p:spPr/>
        <p:txBody>
          <a:bodyPr/>
          <a:lstStyle>
            <a:lvl1pPr marL="0" marR="0" indent="0" algn="ctr" defTabSz="914400" rtl="0" eaLnBrk="1" fontAlgn="base" latinLnBrk="0" hangingPunct="1">
              <a:lnSpc>
                <a:spcPct val="100000"/>
              </a:lnSpc>
              <a:spcBef>
                <a:spcPct val="0"/>
              </a:spcBef>
              <a:spcAft>
                <a:spcPct val="0"/>
              </a:spcAft>
              <a:buClrTx/>
              <a:buSzTx/>
              <a:buFontTx/>
              <a:buNone/>
              <a:tabLst/>
              <a:defRPr dirty="0" smtClean="0"/>
            </a:lvl1pPr>
          </a:lstStyle>
          <a:p>
            <a:endParaRPr lang="en-US" dirty="0"/>
          </a:p>
        </p:txBody>
      </p:sp>
      <p:sp>
        <p:nvSpPr>
          <p:cNvPr id="6" name="Slide Number Placeholder 5"/>
          <p:cNvSpPr>
            <a:spLocks noGrp="1"/>
          </p:cNvSpPr>
          <p:nvPr>
            <p:ph type="sldNum" sz="quarter" idx="12"/>
          </p:nvPr>
        </p:nvSpPr>
        <p:spPr/>
        <p:txBody>
          <a:bodyPr/>
          <a:lstStyle>
            <a:lvl1pPr>
              <a:defRPr smtClean="0"/>
            </a:lvl1pPr>
          </a:lstStyle>
          <a:p>
            <a:fld id="{20C9F3D7-AB5C-46F7-9B3B-0DC491867AA9}" type="slidenum">
              <a:rPr lang="en-US" smtClean="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22238"/>
            <a:ext cx="2057400" cy="600868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22238"/>
            <a:ext cx="6019800" cy="600868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smtClean="0"/>
            </a:lvl1pPr>
          </a:lstStyle>
          <a:p>
            <a:fld id="{6F69DBF8-84B4-4D60-BD65-75EDCD39C45A}" type="datetimeFigureOut">
              <a:rPr lang="en-US" smtClean="0"/>
              <a:pPr/>
              <a:t>8/23/2011</a:t>
            </a:fld>
            <a:endParaRPr lang="en-US" dirty="0"/>
          </a:p>
        </p:txBody>
      </p:sp>
      <p:sp>
        <p:nvSpPr>
          <p:cNvPr id="5" name="Footer Placeholder 4"/>
          <p:cNvSpPr>
            <a:spLocks noGrp="1"/>
          </p:cNvSpPr>
          <p:nvPr>
            <p:ph type="ftr" sz="quarter" idx="11"/>
          </p:nvPr>
        </p:nvSpPr>
        <p:spPr/>
        <p:txBody>
          <a:bodyPr/>
          <a:lstStyle>
            <a:lvl1pPr marL="0" marR="0" indent="0" algn="ctr" defTabSz="914400" rtl="0" eaLnBrk="1" fontAlgn="base" latinLnBrk="0" hangingPunct="1">
              <a:lnSpc>
                <a:spcPct val="100000"/>
              </a:lnSpc>
              <a:spcBef>
                <a:spcPct val="0"/>
              </a:spcBef>
              <a:spcAft>
                <a:spcPct val="0"/>
              </a:spcAft>
              <a:buClrTx/>
              <a:buSzTx/>
              <a:buFontTx/>
              <a:buNone/>
              <a:tabLst/>
              <a:defRPr dirty="0" smtClean="0"/>
            </a:lvl1pPr>
          </a:lstStyle>
          <a:p>
            <a:endParaRPr lang="en-US" dirty="0"/>
          </a:p>
        </p:txBody>
      </p:sp>
      <p:sp>
        <p:nvSpPr>
          <p:cNvPr id="6" name="Slide Number Placeholder 5"/>
          <p:cNvSpPr>
            <a:spLocks noGrp="1"/>
          </p:cNvSpPr>
          <p:nvPr>
            <p:ph type="sldNum" sz="quarter" idx="12"/>
          </p:nvPr>
        </p:nvSpPr>
        <p:spPr/>
        <p:txBody>
          <a:bodyPr/>
          <a:lstStyle>
            <a:lvl1pPr>
              <a:defRPr smtClean="0"/>
            </a:lvl1pPr>
          </a:lstStyle>
          <a:p>
            <a:fld id="{20C9F3D7-AB5C-46F7-9B3B-0DC491867AA9}"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1_Title Slide">
    <p:spTree>
      <p:nvGrpSpPr>
        <p:cNvPr id="1" name=""/>
        <p:cNvGrpSpPr/>
        <p:nvPr/>
      </p:nvGrpSpPr>
      <p:grpSpPr>
        <a:xfrm>
          <a:off x="0" y="0"/>
          <a:ext cx="0" cy="0"/>
          <a:chOff x="0" y="0"/>
          <a:chExt cx="0" cy="0"/>
        </a:xfrm>
      </p:grpSpPr>
      <p:sp>
        <p:nvSpPr>
          <p:cNvPr id="4" name="Line 2"/>
          <p:cNvSpPr>
            <a:spLocks noChangeShapeType="1"/>
          </p:cNvSpPr>
          <p:nvPr/>
        </p:nvSpPr>
        <p:spPr bwMode="auto">
          <a:xfrm>
            <a:off x="7315200" y="1066800"/>
            <a:ext cx="0" cy="4495800"/>
          </a:xfrm>
          <a:prstGeom prst="line">
            <a:avLst/>
          </a:prstGeom>
          <a:noFill/>
          <a:ln w="9525">
            <a:solidFill>
              <a:schemeClr val="tx1"/>
            </a:solidFill>
            <a:round/>
            <a:headEnd/>
            <a:tailEnd/>
          </a:ln>
          <a:effectLst/>
        </p:spPr>
        <p:txBody>
          <a:bodyPr/>
          <a:lstStyle/>
          <a:p>
            <a:pPr>
              <a:defRPr/>
            </a:pPr>
            <a:endParaRPr lang="en-US" dirty="0"/>
          </a:p>
        </p:txBody>
      </p:sp>
      <p:sp>
        <p:nvSpPr>
          <p:cNvPr id="5" name="Line 8"/>
          <p:cNvSpPr>
            <a:spLocks noChangeShapeType="1"/>
          </p:cNvSpPr>
          <p:nvPr/>
        </p:nvSpPr>
        <p:spPr bwMode="auto">
          <a:xfrm>
            <a:off x="304800" y="2819400"/>
            <a:ext cx="8229600" cy="0"/>
          </a:xfrm>
          <a:prstGeom prst="line">
            <a:avLst/>
          </a:prstGeom>
          <a:noFill/>
          <a:ln w="6350">
            <a:solidFill>
              <a:schemeClr val="tx1"/>
            </a:solidFill>
            <a:round/>
            <a:headEnd/>
            <a:tailEnd/>
          </a:ln>
          <a:effectLst/>
        </p:spPr>
        <p:txBody>
          <a:bodyPr/>
          <a:lstStyle/>
          <a:p>
            <a:pPr>
              <a:defRPr/>
            </a:pPr>
            <a:endParaRPr lang="en-US" dirty="0"/>
          </a:p>
        </p:txBody>
      </p:sp>
      <p:pic>
        <p:nvPicPr>
          <p:cNvPr id="6" name="Picture 9" descr="ietflogo"/>
          <p:cNvPicPr>
            <a:picLocks noChangeAspect="1" noChangeArrowheads="1"/>
          </p:cNvPicPr>
          <p:nvPr/>
        </p:nvPicPr>
        <p:blipFill>
          <a:blip r:embed="rId2" cstate="print"/>
          <a:srcRect/>
          <a:stretch>
            <a:fillRect/>
          </a:stretch>
        </p:blipFill>
        <p:spPr bwMode="auto">
          <a:xfrm>
            <a:off x="7391400" y="609600"/>
            <a:ext cx="1524000" cy="871538"/>
          </a:xfrm>
          <a:prstGeom prst="rect">
            <a:avLst/>
          </a:prstGeom>
          <a:noFill/>
          <a:ln w="9525">
            <a:noFill/>
            <a:miter lim="800000"/>
            <a:headEnd/>
            <a:tailEnd/>
          </a:ln>
        </p:spPr>
      </p:pic>
      <p:sp>
        <p:nvSpPr>
          <p:cNvPr id="16387" name="Rectangle 3"/>
          <p:cNvSpPr>
            <a:spLocks noGrp="1" noChangeArrowheads="1"/>
          </p:cNvSpPr>
          <p:nvPr>
            <p:ph type="ctrTitle"/>
          </p:nvPr>
        </p:nvSpPr>
        <p:spPr>
          <a:xfrm>
            <a:off x="315913" y="466725"/>
            <a:ext cx="6781800" cy="2133600"/>
          </a:xfrm>
        </p:spPr>
        <p:txBody>
          <a:bodyPr/>
          <a:lstStyle>
            <a:lvl1pPr algn="r">
              <a:defRPr sz="4800"/>
            </a:lvl1pPr>
          </a:lstStyle>
          <a:p>
            <a:r>
              <a:rPr lang="en-US" altLang="en-US" smtClean="0"/>
              <a:t>Click to edit Master title style</a:t>
            </a:r>
            <a:endParaRPr lang="en-US" altLang="en-US"/>
          </a:p>
        </p:txBody>
      </p:sp>
      <p:sp>
        <p:nvSpPr>
          <p:cNvPr id="16388" name="Rectangle 4"/>
          <p:cNvSpPr>
            <a:spLocks noGrp="1" noChangeArrowheads="1"/>
          </p:cNvSpPr>
          <p:nvPr>
            <p:ph type="subTitle" idx="1"/>
          </p:nvPr>
        </p:nvSpPr>
        <p:spPr>
          <a:xfrm>
            <a:off x="849313" y="3049588"/>
            <a:ext cx="6248400" cy="2362200"/>
          </a:xfrm>
        </p:spPr>
        <p:txBody>
          <a:bodyPr/>
          <a:lstStyle>
            <a:lvl1pPr marL="0" indent="0" algn="r">
              <a:buFont typeface="Wingdings" pitchFamily="2" charset="2"/>
              <a:buNone/>
              <a:defRPr sz="3200"/>
            </a:lvl1pPr>
          </a:lstStyle>
          <a:p>
            <a:r>
              <a:rPr lang="en-US" altLang="en-US" smtClean="0"/>
              <a:t>Click to edit Master subtitle style</a:t>
            </a:r>
            <a:endParaRPr lang="en-US" altLang="en-US"/>
          </a:p>
        </p:txBody>
      </p:sp>
      <p:sp>
        <p:nvSpPr>
          <p:cNvPr id="7" name="Rectangle 5"/>
          <p:cNvSpPr>
            <a:spLocks noGrp="1" noChangeArrowheads="1"/>
          </p:cNvSpPr>
          <p:nvPr>
            <p:ph type="dt" sz="half" idx="10"/>
          </p:nvPr>
        </p:nvSpPr>
        <p:spPr/>
        <p:txBody>
          <a:bodyPr/>
          <a:lstStyle>
            <a:lvl1pPr>
              <a:defRPr smtClean="0"/>
            </a:lvl1pPr>
          </a:lstStyle>
          <a:p>
            <a:fld id="{6F69DBF8-84B4-4D60-BD65-75EDCD39C45A}" type="datetimeFigureOut">
              <a:rPr lang="en-US" smtClean="0"/>
              <a:pPr/>
              <a:t>8/23/2011</a:t>
            </a:fld>
            <a:endParaRPr lang="en-US" dirty="0"/>
          </a:p>
        </p:txBody>
      </p:sp>
      <p:sp>
        <p:nvSpPr>
          <p:cNvPr id="8" name="Rectangle 6"/>
          <p:cNvSpPr>
            <a:spLocks noGrp="1" noChangeArrowheads="1"/>
          </p:cNvSpPr>
          <p:nvPr>
            <p:ph type="ftr" sz="quarter" idx="11"/>
          </p:nvPr>
        </p:nvSpPr>
        <p:spPr/>
        <p:txBody>
          <a:bodyPr/>
          <a:lstStyle>
            <a:lvl1pPr marL="0" marR="0" indent="0" algn="ctr" defTabSz="914400" rtl="0" eaLnBrk="1" fontAlgn="base" latinLnBrk="0" hangingPunct="1">
              <a:lnSpc>
                <a:spcPct val="100000"/>
              </a:lnSpc>
              <a:spcBef>
                <a:spcPct val="0"/>
              </a:spcBef>
              <a:spcAft>
                <a:spcPct val="0"/>
              </a:spcAft>
              <a:buClrTx/>
              <a:buSzTx/>
              <a:buFontTx/>
              <a:buNone/>
              <a:tabLst/>
              <a:defRPr dirty="0" smtClean="0"/>
            </a:lvl1pPr>
          </a:lstStyle>
          <a:p>
            <a:endParaRPr lang="en-US" dirty="0"/>
          </a:p>
        </p:txBody>
      </p:sp>
      <p:sp>
        <p:nvSpPr>
          <p:cNvPr id="9" name="Rectangle 7"/>
          <p:cNvSpPr>
            <a:spLocks noGrp="1" noChangeArrowheads="1"/>
          </p:cNvSpPr>
          <p:nvPr>
            <p:ph type="sldNum" sz="quarter" idx="12"/>
          </p:nvPr>
        </p:nvSpPr>
        <p:spPr/>
        <p:txBody>
          <a:bodyPr/>
          <a:lstStyle>
            <a:lvl1pPr>
              <a:defRPr smtClean="0"/>
            </a:lvl1pPr>
          </a:lstStyle>
          <a:p>
            <a:fld id="{20C9F3D7-AB5C-46F7-9B3B-0DC491867AA9}"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400">
                <a:solidFill>
                  <a:schemeClr val="tx1"/>
                </a:solidFill>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fld id="{6F69DBF8-84B4-4D60-BD65-75EDCD39C45A}" type="datetimeFigureOut">
              <a:rPr lang="en-US" smtClean="0"/>
              <a:pPr/>
              <a:t>8/23/2011</a:t>
            </a:fld>
            <a:endParaRPr lang="en-US" dirty="0"/>
          </a:p>
        </p:txBody>
      </p:sp>
      <p:sp>
        <p:nvSpPr>
          <p:cNvPr id="5" name="Rectangle 6"/>
          <p:cNvSpPr>
            <a:spLocks noGrp="1" noChangeArrowheads="1"/>
          </p:cNvSpPr>
          <p:nvPr>
            <p:ph type="ftr" sz="quarter" idx="11"/>
          </p:nvPr>
        </p:nvSpPr>
        <p:spPr>
          <a:ln/>
        </p:spPr>
        <p:txBody>
          <a:bodyPr/>
          <a:lstStyle>
            <a:lvl1pPr>
              <a:defRPr/>
            </a:lvl1pPr>
          </a:lstStyle>
          <a:p>
            <a:endParaRPr lang="en-US" dirty="0"/>
          </a:p>
        </p:txBody>
      </p:sp>
      <p:sp>
        <p:nvSpPr>
          <p:cNvPr id="6" name="Rectangle 7"/>
          <p:cNvSpPr>
            <a:spLocks noGrp="1" noChangeArrowheads="1"/>
          </p:cNvSpPr>
          <p:nvPr>
            <p:ph type="sldNum" sz="quarter" idx="12"/>
          </p:nvPr>
        </p:nvSpPr>
        <p:spPr>
          <a:ln/>
        </p:spPr>
        <p:txBody>
          <a:bodyPr/>
          <a:lstStyle>
            <a:lvl1pPr>
              <a:defRPr/>
            </a:lvl1pPr>
          </a:lstStyle>
          <a:p>
            <a:fld id="{20C9F3D7-AB5C-46F7-9B3B-0DC491867AA9}"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smtClean="0"/>
            </a:lvl1pPr>
          </a:lstStyle>
          <a:p>
            <a:fld id="{6F69DBF8-84B4-4D60-BD65-75EDCD39C45A}" type="datetimeFigureOut">
              <a:rPr lang="en-US" smtClean="0"/>
              <a:pPr/>
              <a:t>8/23/2011</a:t>
            </a:fld>
            <a:endParaRPr lang="en-US" dirty="0"/>
          </a:p>
        </p:txBody>
      </p:sp>
      <p:sp>
        <p:nvSpPr>
          <p:cNvPr id="5" name="Footer Placeholder 4"/>
          <p:cNvSpPr>
            <a:spLocks noGrp="1"/>
          </p:cNvSpPr>
          <p:nvPr>
            <p:ph type="ftr" sz="quarter" idx="11"/>
          </p:nvPr>
        </p:nvSpPr>
        <p:spPr/>
        <p:txBody>
          <a:bodyPr/>
          <a:lstStyle>
            <a:lvl1pPr marL="0" marR="0" indent="0" algn="ctr" defTabSz="914400" rtl="0" eaLnBrk="1" fontAlgn="base" latinLnBrk="0" hangingPunct="1">
              <a:lnSpc>
                <a:spcPct val="100000"/>
              </a:lnSpc>
              <a:spcBef>
                <a:spcPct val="0"/>
              </a:spcBef>
              <a:spcAft>
                <a:spcPct val="0"/>
              </a:spcAft>
              <a:buClrTx/>
              <a:buSzTx/>
              <a:buFontTx/>
              <a:buNone/>
              <a:tabLst/>
              <a:defRPr dirty="0" smtClean="0"/>
            </a:lvl1pPr>
          </a:lstStyle>
          <a:p>
            <a:endParaRPr lang="en-US" dirty="0"/>
          </a:p>
        </p:txBody>
      </p:sp>
      <p:sp>
        <p:nvSpPr>
          <p:cNvPr id="6" name="Slide Number Placeholder 5"/>
          <p:cNvSpPr>
            <a:spLocks noGrp="1"/>
          </p:cNvSpPr>
          <p:nvPr>
            <p:ph type="sldNum" sz="quarter" idx="12"/>
          </p:nvPr>
        </p:nvSpPr>
        <p:spPr/>
        <p:txBody>
          <a:bodyPr/>
          <a:lstStyle>
            <a:lvl1pPr>
              <a:defRPr smtClean="0"/>
            </a:lvl1pPr>
          </a:lstStyle>
          <a:p>
            <a:fld id="{20C9F3D7-AB5C-46F7-9B3B-0DC491867AA9}"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719263"/>
            <a:ext cx="4038600" cy="4411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719263"/>
            <a:ext cx="4038600" cy="4411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smtClean="0"/>
            </a:lvl1pPr>
          </a:lstStyle>
          <a:p>
            <a:fld id="{6F69DBF8-84B4-4D60-BD65-75EDCD39C45A}" type="datetimeFigureOut">
              <a:rPr lang="en-US" smtClean="0"/>
              <a:pPr/>
              <a:t>8/23/2011</a:t>
            </a:fld>
            <a:endParaRPr lang="en-US" dirty="0"/>
          </a:p>
        </p:txBody>
      </p:sp>
      <p:sp>
        <p:nvSpPr>
          <p:cNvPr id="6" name="Footer Placeholder 5"/>
          <p:cNvSpPr>
            <a:spLocks noGrp="1"/>
          </p:cNvSpPr>
          <p:nvPr>
            <p:ph type="ftr" sz="quarter" idx="11"/>
          </p:nvPr>
        </p:nvSpPr>
        <p:spPr/>
        <p:txBody>
          <a:bodyPr/>
          <a:lstStyle>
            <a:lvl1pPr marL="0" marR="0" indent="0" algn="ctr" defTabSz="914400" rtl="0" eaLnBrk="1" fontAlgn="base" latinLnBrk="0" hangingPunct="1">
              <a:lnSpc>
                <a:spcPct val="100000"/>
              </a:lnSpc>
              <a:spcBef>
                <a:spcPct val="0"/>
              </a:spcBef>
              <a:spcAft>
                <a:spcPct val="0"/>
              </a:spcAft>
              <a:buClrTx/>
              <a:buSzTx/>
              <a:buFontTx/>
              <a:buNone/>
              <a:tabLst/>
              <a:defRPr dirty="0" smtClean="0"/>
            </a:lvl1pPr>
          </a:lstStyle>
          <a:p>
            <a:endParaRPr lang="en-US" dirty="0"/>
          </a:p>
        </p:txBody>
      </p:sp>
      <p:sp>
        <p:nvSpPr>
          <p:cNvPr id="7" name="Slide Number Placeholder 6"/>
          <p:cNvSpPr>
            <a:spLocks noGrp="1"/>
          </p:cNvSpPr>
          <p:nvPr>
            <p:ph type="sldNum" sz="quarter" idx="12"/>
          </p:nvPr>
        </p:nvSpPr>
        <p:spPr/>
        <p:txBody>
          <a:bodyPr/>
          <a:lstStyle>
            <a:lvl1pPr>
              <a:defRPr smtClean="0"/>
            </a:lvl1pPr>
          </a:lstStyle>
          <a:p>
            <a:fld id="{20C9F3D7-AB5C-46F7-9B3B-0DC491867AA9}"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smtClean="0"/>
            </a:lvl1pPr>
          </a:lstStyle>
          <a:p>
            <a:fld id="{6F69DBF8-84B4-4D60-BD65-75EDCD39C45A}" type="datetimeFigureOut">
              <a:rPr lang="en-US" smtClean="0"/>
              <a:pPr/>
              <a:t>8/23/2011</a:t>
            </a:fld>
            <a:endParaRPr lang="en-US" dirty="0"/>
          </a:p>
        </p:txBody>
      </p:sp>
      <p:sp>
        <p:nvSpPr>
          <p:cNvPr id="8" name="Footer Placeholder 7"/>
          <p:cNvSpPr>
            <a:spLocks noGrp="1"/>
          </p:cNvSpPr>
          <p:nvPr>
            <p:ph type="ftr" sz="quarter" idx="11"/>
          </p:nvPr>
        </p:nvSpPr>
        <p:spPr/>
        <p:txBody>
          <a:bodyPr/>
          <a:lstStyle>
            <a:lvl1pPr marL="0" marR="0" indent="0" algn="ctr" defTabSz="914400" rtl="0" eaLnBrk="1" fontAlgn="base" latinLnBrk="0" hangingPunct="1">
              <a:lnSpc>
                <a:spcPct val="100000"/>
              </a:lnSpc>
              <a:spcBef>
                <a:spcPct val="0"/>
              </a:spcBef>
              <a:spcAft>
                <a:spcPct val="0"/>
              </a:spcAft>
              <a:buClrTx/>
              <a:buSzTx/>
              <a:buFontTx/>
              <a:buNone/>
              <a:tabLst/>
              <a:defRPr dirty="0" smtClean="0"/>
            </a:lvl1pPr>
          </a:lstStyle>
          <a:p>
            <a:endParaRPr lang="en-US" dirty="0"/>
          </a:p>
        </p:txBody>
      </p:sp>
      <p:sp>
        <p:nvSpPr>
          <p:cNvPr id="9" name="Slide Number Placeholder 8"/>
          <p:cNvSpPr>
            <a:spLocks noGrp="1"/>
          </p:cNvSpPr>
          <p:nvPr>
            <p:ph type="sldNum" sz="quarter" idx="12"/>
          </p:nvPr>
        </p:nvSpPr>
        <p:spPr/>
        <p:txBody>
          <a:bodyPr/>
          <a:lstStyle>
            <a:lvl1pPr>
              <a:defRPr smtClean="0"/>
            </a:lvl1pPr>
          </a:lstStyle>
          <a:p>
            <a:fld id="{20C9F3D7-AB5C-46F7-9B3B-0DC491867AA9}"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smtClean="0"/>
            </a:lvl1pPr>
          </a:lstStyle>
          <a:p>
            <a:fld id="{6F69DBF8-84B4-4D60-BD65-75EDCD39C45A}" type="datetimeFigureOut">
              <a:rPr lang="en-US" smtClean="0"/>
              <a:pPr/>
              <a:t>8/23/2011</a:t>
            </a:fld>
            <a:endParaRPr lang="en-US" dirty="0"/>
          </a:p>
        </p:txBody>
      </p:sp>
      <p:sp>
        <p:nvSpPr>
          <p:cNvPr id="4" name="Footer Placeholder 3"/>
          <p:cNvSpPr>
            <a:spLocks noGrp="1"/>
          </p:cNvSpPr>
          <p:nvPr>
            <p:ph type="ftr" sz="quarter" idx="11"/>
          </p:nvPr>
        </p:nvSpPr>
        <p:spPr/>
        <p:txBody>
          <a:bodyPr/>
          <a:lstStyle>
            <a:lvl1pPr marL="0" marR="0" indent="0" algn="ctr" defTabSz="914400" rtl="0" eaLnBrk="1" fontAlgn="base" latinLnBrk="0" hangingPunct="1">
              <a:lnSpc>
                <a:spcPct val="100000"/>
              </a:lnSpc>
              <a:spcBef>
                <a:spcPct val="0"/>
              </a:spcBef>
              <a:spcAft>
                <a:spcPct val="0"/>
              </a:spcAft>
              <a:buClrTx/>
              <a:buSzTx/>
              <a:buFontTx/>
              <a:buNone/>
              <a:tabLst/>
              <a:defRPr dirty="0" smtClean="0"/>
            </a:lvl1pPr>
          </a:lstStyle>
          <a:p>
            <a:endParaRPr lang="en-US" dirty="0"/>
          </a:p>
        </p:txBody>
      </p:sp>
      <p:sp>
        <p:nvSpPr>
          <p:cNvPr id="5" name="Slide Number Placeholder 4"/>
          <p:cNvSpPr>
            <a:spLocks noGrp="1"/>
          </p:cNvSpPr>
          <p:nvPr>
            <p:ph type="sldNum" sz="quarter" idx="12"/>
          </p:nvPr>
        </p:nvSpPr>
        <p:spPr/>
        <p:txBody>
          <a:bodyPr/>
          <a:lstStyle>
            <a:lvl1pPr>
              <a:defRPr smtClean="0"/>
            </a:lvl1pPr>
          </a:lstStyle>
          <a:p>
            <a:fld id="{20C9F3D7-AB5C-46F7-9B3B-0DC491867AA9}"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smtClean="0"/>
            </a:lvl1pPr>
          </a:lstStyle>
          <a:p>
            <a:fld id="{6F69DBF8-84B4-4D60-BD65-75EDCD39C45A}" type="datetimeFigureOut">
              <a:rPr lang="en-US" smtClean="0"/>
              <a:pPr/>
              <a:t>8/23/2011</a:t>
            </a:fld>
            <a:endParaRPr lang="en-US" dirty="0"/>
          </a:p>
        </p:txBody>
      </p:sp>
      <p:sp>
        <p:nvSpPr>
          <p:cNvPr id="3" name="Footer Placeholder 2"/>
          <p:cNvSpPr>
            <a:spLocks noGrp="1"/>
          </p:cNvSpPr>
          <p:nvPr>
            <p:ph type="ftr" sz="quarter" idx="11"/>
          </p:nvPr>
        </p:nvSpPr>
        <p:spPr/>
        <p:txBody>
          <a:bodyPr/>
          <a:lstStyle>
            <a:lvl1pPr marL="0" marR="0" indent="0" algn="ctr" defTabSz="914400" rtl="0" eaLnBrk="1" fontAlgn="base" latinLnBrk="0" hangingPunct="1">
              <a:lnSpc>
                <a:spcPct val="100000"/>
              </a:lnSpc>
              <a:spcBef>
                <a:spcPct val="0"/>
              </a:spcBef>
              <a:spcAft>
                <a:spcPct val="0"/>
              </a:spcAft>
              <a:buClrTx/>
              <a:buSzTx/>
              <a:buFontTx/>
              <a:buNone/>
              <a:tabLst/>
              <a:defRPr dirty="0" smtClean="0"/>
            </a:lvl1pPr>
          </a:lstStyle>
          <a:p>
            <a:endParaRPr lang="en-US" dirty="0"/>
          </a:p>
        </p:txBody>
      </p:sp>
      <p:sp>
        <p:nvSpPr>
          <p:cNvPr id="4" name="Slide Number Placeholder 3"/>
          <p:cNvSpPr>
            <a:spLocks noGrp="1"/>
          </p:cNvSpPr>
          <p:nvPr>
            <p:ph type="sldNum" sz="quarter" idx="12"/>
          </p:nvPr>
        </p:nvSpPr>
        <p:spPr/>
        <p:txBody>
          <a:bodyPr/>
          <a:lstStyle>
            <a:lvl1pPr>
              <a:defRPr smtClean="0"/>
            </a:lvl1pPr>
          </a:lstStyle>
          <a:p>
            <a:fld id="{20C9F3D7-AB5C-46F7-9B3B-0DC491867AA9}"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smtClean="0"/>
            </a:lvl1pPr>
          </a:lstStyle>
          <a:p>
            <a:fld id="{6F69DBF8-84B4-4D60-BD65-75EDCD39C45A}" type="datetimeFigureOut">
              <a:rPr lang="en-US" smtClean="0"/>
              <a:pPr/>
              <a:t>8/23/2011</a:t>
            </a:fld>
            <a:endParaRPr lang="en-US" dirty="0"/>
          </a:p>
        </p:txBody>
      </p:sp>
      <p:sp>
        <p:nvSpPr>
          <p:cNvPr id="6" name="Footer Placeholder 5"/>
          <p:cNvSpPr>
            <a:spLocks noGrp="1"/>
          </p:cNvSpPr>
          <p:nvPr>
            <p:ph type="ftr" sz="quarter" idx="11"/>
          </p:nvPr>
        </p:nvSpPr>
        <p:spPr/>
        <p:txBody>
          <a:bodyPr/>
          <a:lstStyle>
            <a:lvl1pPr marL="0" marR="0" indent="0" algn="ctr" defTabSz="914400" rtl="0" eaLnBrk="1" fontAlgn="base" latinLnBrk="0" hangingPunct="1">
              <a:lnSpc>
                <a:spcPct val="100000"/>
              </a:lnSpc>
              <a:spcBef>
                <a:spcPct val="0"/>
              </a:spcBef>
              <a:spcAft>
                <a:spcPct val="0"/>
              </a:spcAft>
              <a:buClrTx/>
              <a:buSzTx/>
              <a:buFontTx/>
              <a:buNone/>
              <a:tabLst/>
              <a:defRPr dirty="0" smtClean="0"/>
            </a:lvl1pPr>
          </a:lstStyle>
          <a:p>
            <a:endParaRPr lang="en-US" dirty="0"/>
          </a:p>
        </p:txBody>
      </p:sp>
      <p:sp>
        <p:nvSpPr>
          <p:cNvPr id="7" name="Slide Number Placeholder 6"/>
          <p:cNvSpPr>
            <a:spLocks noGrp="1"/>
          </p:cNvSpPr>
          <p:nvPr>
            <p:ph type="sldNum" sz="quarter" idx="12"/>
          </p:nvPr>
        </p:nvSpPr>
        <p:spPr/>
        <p:txBody>
          <a:bodyPr/>
          <a:lstStyle>
            <a:lvl1pPr>
              <a:defRPr smtClean="0"/>
            </a:lvl1pPr>
          </a:lstStyle>
          <a:p>
            <a:fld id="{20C9F3D7-AB5C-46F7-9B3B-0DC491867AA9}"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Line 2"/>
          <p:cNvSpPr>
            <a:spLocks noChangeShapeType="1"/>
          </p:cNvSpPr>
          <p:nvPr/>
        </p:nvSpPr>
        <p:spPr bwMode="auto">
          <a:xfrm>
            <a:off x="7391400" y="0"/>
            <a:ext cx="0" cy="1524000"/>
          </a:xfrm>
          <a:prstGeom prst="line">
            <a:avLst/>
          </a:prstGeom>
          <a:noFill/>
          <a:ln w="9525">
            <a:solidFill>
              <a:schemeClr val="tx1"/>
            </a:solidFill>
            <a:round/>
            <a:headEnd/>
            <a:tailEnd/>
          </a:ln>
          <a:effectLst/>
        </p:spPr>
        <p:txBody>
          <a:bodyPr/>
          <a:lstStyle/>
          <a:p>
            <a:pPr>
              <a:defRPr/>
            </a:pPr>
            <a:endParaRPr lang="en-US" dirty="0"/>
          </a:p>
        </p:txBody>
      </p:sp>
      <p:sp>
        <p:nvSpPr>
          <p:cNvPr id="1027" name="Rectangle 3"/>
          <p:cNvSpPr>
            <a:spLocks noGrp="1" noChangeArrowheads="1"/>
          </p:cNvSpPr>
          <p:nvPr>
            <p:ph type="title"/>
          </p:nvPr>
        </p:nvSpPr>
        <p:spPr bwMode="auto">
          <a:xfrm>
            <a:off x="457200" y="122238"/>
            <a:ext cx="6858000" cy="12954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altLang="en-US" smtClean="0"/>
              <a:t>Click to edit Master title style</a:t>
            </a:r>
          </a:p>
        </p:txBody>
      </p:sp>
      <p:sp>
        <p:nvSpPr>
          <p:cNvPr id="1028" name="Rectangle 4"/>
          <p:cNvSpPr>
            <a:spLocks noGrp="1" noChangeArrowheads="1"/>
          </p:cNvSpPr>
          <p:nvPr>
            <p:ph type="body" idx="1"/>
          </p:nvPr>
        </p:nvSpPr>
        <p:spPr bwMode="auto">
          <a:xfrm>
            <a:off x="457200" y="1719263"/>
            <a:ext cx="8229600" cy="44116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5365" name="Rectangle 5"/>
          <p:cNvSpPr>
            <a:spLocks noGrp="1" noChangeArrowheads="1"/>
          </p:cNvSpPr>
          <p:nvPr>
            <p:ph type="dt" sz="half" idx="2"/>
          </p:nvPr>
        </p:nvSpPr>
        <p:spPr bwMode="auto">
          <a:xfrm>
            <a:off x="457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000" smtClean="0"/>
            </a:lvl1pPr>
          </a:lstStyle>
          <a:p>
            <a:fld id="{6F69DBF8-84B4-4D60-BD65-75EDCD39C45A}" type="datetimeFigureOut">
              <a:rPr lang="en-US" smtClean="0"/>
              <a:pPr/>
              <a:t>8/23/2011</a:t>
            </a:fld>
            <a:endParaRPr lang="en-US" dirty="0"/>
          </a:p>
        </p:txBody>
      </p:sp>
      <p:sp>
        <p:nvSpPr>
          <p:cNvPr id="15366" name="Rectangle 6"/>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000" dirty="0" smtClean="0"/>
            </a:lvl1pPr>
          </a:lstStyle>
          <a:p>
            <a:endParaRPr lang="en-US" dirty="0"/>
          </a:p>
        </p:txBody>
      </p:sp>
      <p:sp>
        <p:nvSpPr>
          <p:cNvPr id="15367" name="Rectangle 7"/>
          <p:cNvSpPr>
            <a:spLocks noGrp="1" noChangeArrowheads="1"/>
          </p:cNvSpPr>
          <p:nvPr>
            <p:ph type="sldNum" sz="quarter" idx="4"/>
          </p:nvPr>
        </p:nvSpPr>
        <p:spPr bwMode="auto">
          <a:xfrm>
            <a:off x="6553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00" smtClean="0"/>
            </a:lvl1pPr>
          </a:lstStyle>
          <a:p>
            <a:fld id="{20C9F3D7-AB5C-46F7-9B3B-0DC491867AA9}" type="slidenum">
              <a:rPr lang="en-US" smtClean="0"/>
              <a:pPr/>
              <a:t>‹#›</a:t>
            </a:fld>
            <a:endParaRPr lang="en-US" dirty="0"/>
          </a:p>
        </p:txBody>
      </p:sp>
      <p:pic>
        <p:nvPicPr>
          <p:cNvPr id="1032" name="Picture 8" descr="ietflogo"/>
          <p:cNvPicPr>
            <a:picLocks noChangeAspect="1" noChangeArrowheads="1"/>
          </p:cNvPicPr>
          <p:nvPr/>
        </p:nvPicPr>
        <p:blipFill>
          <a:blip r:embed="rId14" cstate="print"/>
          <a:srcRect/>
          <a:stretch>
            <a:fillRect/>
          </a:stretch>
        </p:blipFill>
        <p:spPr bwMode="auto">
          <a:xfrm>
            <a:off x="7391400" y="228600"/>
            <a:ext cx="1524000" cy="871538"/>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62" r:id="rId1"/>
    <p:sldLayoutId id="2147483674"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iming>
    <p:tnLst>
      <p:par>
        <p:cTn id="1" dur="indefinite" restart="never" nodeType="tmRoot"/>
      </p:par>
    </p:tnLst>
  </p:timing>
  <p:txStyles>
    <p:titleStyle>
      <a:lvl1pPr algn="l" rtl="0" eaLnBrk="1" fontAlgn="base" hangingPunct="1">
        <a:spcBef>
          <a:spcPct val="0"/>
        </a:spcBef>
        <a:spcAft>
          <a:spcPct val="0"/>
        </a:spcAft>
        <a:defRPr sz="3900" b="1">
          <a:solidFill>
            <a:schemeClr val="tx2"/>
          </a:solidFill>
          <a:latin typeface="+mj-lt"/>
          <a:ea typeface="+mj-ea"/>
          <a:cs typeface="+mj-cs"/>
        </a:defRPr>
      </a:lvl1pPr>
      <a:lvl2pPr algn="l" rtl="0" eaLnBrk="1" fontAlgn="base" hangingPunct="1">
        <a:spcBef>
          <a:spcPct val="0"/>
        </a:spcBef>
        <a:spcAft>
          <a:spcPct val="0"/>
        </a:spcAft>
        <a:defRPr sz="3900" b="1">
          <a:solidFill>
            <a:schemeClr val="tx2"/>
          </a:solidFill>
          <a:latin typeface="Arial" charset="0"/>
        </a:defRPr>
      </a:lvl2pPr>
      <a:lvl3pPr algn="l" rtl="0" eaLnBrk="1" fontAlgn="base" hangingPunct="1">
        <a:spcBef>
          <a:spcPct val="0"/>
        </a:spcBef>
        <a:spcAft>
          <a:spcPct val="0"/>
        </a:spcAft>
        <a:defRPr sz="3900" b="1">
          <a:solidFill>
            <a:schemeClr val="tx2"/>
          </a:solidFill>
          <a:latin typeface="Arial" charset="0"/>
        </a:defRPr>
      </a:lvl3pPr>
      <a:lvl4pPr algn="l" rtl="0" eaLnBrk="1" fontAlgn="base" hangingPunct="1">
        <a:spcBef>
          <a:spcPct val="0"/>
        </a:spcBef>
        <a:spcAft>
          <a:spcPct val="0"/>
        </a:spcAft>
        <a:defRPr sz="3900" b="1">
          <a:solidFill>
            <a:schemeClr val="tx2"/>
          </a:solidFill>
          <a:latin typeface="Arial" charset="0"/>
        </a:defRPr>
      </a:lvl4pPr>
      <a:lvl5pPr algn="l" rtl="0" eaLnBrk="1" fontAlgn="base" hangingPunct="1">
        <a:spcBef>
          <a:spcPct val="0"/>
        </a:spcBef>
        <a:spcAft>
          <a:spcPct val="0"/>
        </a:spcAft>
        <a:defRPr sz="3900" b="1">
          <a:solidFill>
            <a:schemeClr val="tx2"/>
          </a:solidFill>
          <a:latin typeface="Arial" charset="0"/>
        </a:defRPr>
      </a:lvl5pPr>
      <a:lvl6pPr marL="457200" algn="l" rtl="0" eaLnBrk="1" fontAlgn="base" hangingPunct="1">
        <a:spcBef>
          <a:spcPct val="0"/>
        </a:spcBef>
        <a:spcAft>
          <a:spcPct val="0"/>
        </a:spcAft>
        <a:defRPr sz="3900" b="1">
          <a:solidFill>
            <a:schemeClr val="tx2"/>
          </a:solidFill>
          <a:latin typeface="Arial" charset="0"/>
        </a:defRPr>
      </a:lvl6pPr>
      <a:lvl7pPr marL="914400" algn="l" rtl="0" eaLnBrk="1" fontAlgn="base" hangingPunct="1">
        <a:spcBef>
          <a:spcPct val="0"/>
        </a:spcBef>
        <a:spcAft>
          <a:spcPct val="0"/>
        </a:spcAft>
        <a:defRPr sz="3900" b="1">
          <a:solidFill>
            <a:schemeClr val="tx2"/>
          </a:solidFill>
          <a:latin typeface="Arial" charset="0"/>
        </a:defRPr>
      </a:lvl7pPr>
      <a:lvl8pPr marL="1371600" algn="l" rtl="0" eaLnBrk="1" fontAlgn="base" hangingPunct="1">
        <a:spcBef>
          <a:spcPct val="0"/>
        </a:spcBef>
        <a:spcAft>
          <a:spcPct val="0"/>
        </a:spcAft>
        <a:defRPr sz="3900" b="1">
          <a:solidFill>
            <a:schemeClr val="tx2"/>
          </a:solidFill>
          <a:latin typeface="Arial" charset="0"/>
        </a:defRPr>
      </a:lvl8pPr>
      <a:lvl9pPr marL="1828800" algn="l" rtl="0" eaLnBrk="1" fontAlgn="base" hangingPunct="1">
        <a:spcBef>
          <a:spcPct val="0"/>
        </a:spcBef>
        <a:spcAft>
          <a:spcPct val="0"/>
        </a:spcAft>
        <a:defRPr sz="3900" b="1">
          <a:solidFill>
            <a:schemeClr val="tx2"/>
          </a:solidFill>
          <a:latin typeface="Arial" charset="0"/>
        </a:defRPr>
      </a:lvl9pPr>
    </p:titleStyle>
    <p:bodyStyle>
      <a:lvl1pPr marL="342900" indent="-342900" algn="l" rtl="0" eaLnBrk="1" fontAlgn="base" hangingPunct="1">
        <a:spcBef>
          <a:spcPct val="20000"/>
        </a:spcBef>
        <a:spcAft>
          <a:spcPct val="0"/>
        </a:spcAft>
        <a:buClr>
          <a:schemeClr val="tx2"/>
        </a:buClr>
        <a:buSzPct val="70000"/>
        <a:buFont typeface="Wingdings" pitchFamily="2" charset="2"/>
        <a:buChar char="l"/>
        <a:defRPr sz="3000">
          <a:solidFill>
            <a:schemeClr val="tx1"/>
          </a:solidFill>
          <a:latin typeface="+mn-lt"/>
          <a:ea typeface="+mn-ea"/>
          <a:cs typeface="+mn-cs"/>
        </a:defRPr>
      </a:lvl1pPr>
      <a:lvl2pPr marL="692150" indent="-347663" algn="l" rtl="0" eaLnBrk="1" fontAlgn="base" hangingPunct="1">
        <a:spcBef>
          <a:spcPct val="20000"/>
        </a:spcBef>
        <a:spcAft>
          <a:spcPct val="0"/>
        </a:spcAft>
        <a:buClr>
          <a:schemeClr val="accent2"/>
        </a:buClr>
        <a:buSzPct val="70000"/>
        <a:buFont typeface="Wingdings" pitchFamily="2" charset="2"/>
        <a:buChar char="l"/>
        <a:defRPr sz="2600">
          <a:solidFill>
            <a:schemeClr val="tx1"/>
          </a:solidFill>
          <a:latin typeface="+mn-lt"/>
        </a:defRPr>
      </a:lvl2pPr>
      <a:lvl3pPr marL="987425" indent="-293688" algn="l" rtl="0" eaLnBrk="1" fontAlgn="base" hangingPunct="1">
        <a:spcBef>
          <a:spcPct val="20000"/>
        </a:spcBef>
        <a:spcAft>
          <a:spcPct val="0"/>
        </a:spcAft>
        <a:buClr>
          <a:schemeClr val="accent1"/>
        </a:buClr>
        <a:buSzPct val="70000"/>
        <a:buFont typeface="Wingdings" pitchFamily="2" charset="2"/>
        <a:buChar char="l"/>
        <a:defRPr sz="2300">
          <a:solidFill>
            <a:schemeClr val="tx1"/>
          </a:solidFill>
          <a:latin typeface="+mn-lt"/>
        </a:defRPr>
      </a:lvl3pPr>
      <a:lvl4pPr marL="1281113" indent="-292100" algn="l" rtl="0" eaLnBrk="1" fontAlgn="base" hangingPunct="1">
        <a:spcBef>
          <a:spcPct val="20000"/>
        </a:spcBef>
        <a:spcAft>
          <a:spcPct val="0"/>
        </a:spcAft>
        <a:buClr>
          <a:schemeClr val="tx2"/>
        </a:buClr>
        <a:buSzPct val="75000"/>
        <a:buFont typeface="Wingdings" pitchFamily="2" charset="2"/>
        <a:buChar char="§"/>
        <a:defRPr sz="2000">
          <a:solidFill>
            <a:schemeClr val="tx1"/>
          </a:solidFill>
          <a:latin typeface="+mn-lt"/>
        </a:defRPr>
      </a:lvl4pPr>
      <a:lvl5pPr marL="1598613" indent="-315913" algn="l" rtl="0" eaLnBrk="1" fontAlgn="base" hangingPunct="1">
        <a:spcBef>
          <a:spcPct val="20000"/>
        </a:spcBef>
        <a:spcAft>
          <a:spcPct val="0"/>
        </a:spcAft>
        <a:buClr>
          <a:schemeClr val="folHlink"/>
        </a:buClr>
        <a:buSzPct val="80000"/>
        <a:buFont typeface="Wingdings" pitchFamily="2" charset="2"/>
        <a:buChar char="§"/>
        <a:defRPr sz="2000">
          <a:solidFill>
            <a:schemeClr val="tx1"/>
          </a:solidFill>
          <a:latin typeface="+mn-lt"/>
        </a:defRPr>
      </a:lvl5pPr>
      <a:lvl6pPr marL="2055813" indent="-315913" algn="l" rtl="0" eaLnBrk="1" fontAlgn="base" hangingPunct="1">
        <a:spcBef>
          <a:spcPct val="20000"/>
        </a:spcBef>
        <a:spcAft>
          <a:spcPct val="0"/>
        </a:spcAft>
        <a:buClr>
          <a:schemeClr val="folHlink"/>
        </a:buClr>
        <a:buSzPct val="80000"/>
        <a:buFont typeface="Wingdings" pitchFamily="2" charset="2"/>
        <a:buChar char="§"/>
        <a:defRPr sz="2000">
          <a:solidFill>
            <a:schemeClr val="tx1"/>
          </a:solidFill>
          <a:latin typeface="+mn-lt"/>
        </a:defRPr>
      </a:lvl6pPr>
      <a:lvl7pPr marL="2513013" indent="-315913" algn="l" rtl="0" eaLnBrk="1" fontAlgn="base" hangingPunct="1">
        <a:spcBef>
          <a:spcPct val="20000"/>
        </a:spcBef>
        <a:spcAft>
          <a:spcPct val="0"/>
        </a:spcAft>
        <a:buClr>
          <a:schemeClr val="folHlink"/>
        </a:buClr>
        <a:buSzPct val="80000"/>
        <a:buFont typeface="Wingdings" pitchFamily="2" charset="2"/>
        <a:buChar char="§"/>
        <a:defRPr sz="2000">
          <a:solidFill>
            <a:schemeClr val="tx1"/>
          </a:solidFill>
          <a:latin typeface="+mn-lt"/>
        </a:defRPr>
      </a:lvl7pPr>
      <a:lvl8pPr marL="2970213" indent="-315913" algn="l" rtl="0" eaLnBrk="1" fontAlgn="base" hangingPunct="1">
        <a:spcBef>
          <a:spcPct val="20000"/>
        </a:spcBef>
        <a:spcAft>
          <a:spcPct val="0"/>
        </a:spcAft>
        <a:buClr>
          <a:schemeClr val="folHlink"/>
        </a:buClr>
        <a:buSzPct val="80000"/>
        <a:buFont typeface="Wingdings" pitchFamily="2" charset="2"/>
        <a:buChar char="§"/>
        <a:defRPr sz="2000">
          <a:solidFill>
            <a:schemeClr val="tx1"/>
          </a:solidFill>
          <a:latin typeface="+mn-lt"/>
        </a:defRPr>
      </a:lvl8pPr>
      <a:lvl9pPr marL="3427413" indent="-315913" algn="l" rtl="0" eaLnBrk="1" fontAlgn="base" hangingPunct="1">
        <a:spcBef>
          <a:spcPct val="20000"/>
        </a:spcBef>
        <a:spcAft>
          <a:spcPct val="0"/>
        </a:spcAft>
        <a:buClr>
          <a:schemeClr val="folHlink"/>
        </a:buClr>
        <a:buSzPct val="80000"/>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b="1" dirty="0" smtClean="0"/>
              <a:t>Choosing Streams</a:t>
            </a:r>
            <a:endParaRPr lang="en-US" b="1" dirty="0"/>
          </a:p>
        </p:txBody>
      </p:sp>
      <p:sp>
        <p:nvSpPr>
          <p:cNvPr id="3" name="Subtitle 2"/>
          <p:cNvSpPr>
            <a:spLocks noGrp="1"/>
          </p:cNvSpPr>
          <p:nvPr>
            <p:ph type="subTitle" idx="1"/>
          </p:nvPr>
        </p:nvSpPr>
        <p:spPr/>
        <p:txBody>
          <a:bodyPr/>
          <a:lstStyle/>
          <a:p>
            <a:r>
              <a:rPr lang="en-GB" b="1" dirty="0" smtClean="0"/>
              <a:t>Andy Pepperell</a:t>
            </a:r>
            <a:endParaRPr lang="en-US" b="1"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Video Encode </a:t>
            </a:r>
            <a:r>
              <a:rPr lang="en-GB" dirty="0" smtClean="0"/>
              <a:t>A</a:t>
            </a:r>
            <a:r>
              <a:rPr lang="en-GB" b="1" dirty="0" smtClean="0"/>
              <a:t>ttributes</a:t>
            </a:r>
            <a:endParaRPr lang="en-US" b="1" dirty="0"/>
          </a:p>
        </p:txBody>
      </p:sp>
      <p:graphicFrame>
        <p:nvGraphicFramePr>
          <p:cNvPr id="5" name="Table 4"/>
          <p:cNvGraphicFramePr>
            <a:graphicFrameLocks noGrp="1"/>
          </p:cNvGraphicFramePr>
          <p:nvPr/>
        </p:nvGraphicFramePr>
        <p:xfrm>
          <a:off x="251520" y="1805550"/>
          <a:ext cx="8640959" cy="4215738"/>
        </p:xfrm>
        <a:graphic>
          <a:graphicData uri="http://schemas.openxmlformats.org/drawingml/2006/table">
            <a:tbl>
              <a:tblPr/>
              <a:tblGrid>
                <a:gridCol w="1883770"/>
                <a:gridCol w="6757189"/>
              </a:tblGrid>
              <a:tr h="583542">
                <a:tc>
                  <a:txBody>
                    <a:bodyPr/>
                    <a:lstStyle/>
                    <a:p>
                      <a:pPr marL="0" marR="0">
                        <a:lnSpc>
                          <a:spcPct val="115000"/>
                        </a:lnSpc>
                        <a:spcBef>
                          <a:spcPts val="0"/>
                        </a:spcBef>
                        <a:spcAft>
                          <a:spcPts val="0"/>
                        </a:spcAft>
                      </a:pPr>
                      <a:r>
                        <a:rPr lang="en-GB" sz="2800" b="1" dirty="0">
                          <a:solidFill>
                            <a:schemeClr val="bg1"/>
                          </a:solidFill>
                          <a:latin typeface="Calibri"/>
                          <a:ea typeface="Calibri"/>
                          <a:cs typeface="Times New Roman"/>
                        </a:rPr>
                        <a:t>Name</a:t>
                      </a:r>
                      <a:endParaRPr lang="en-US" sz="2800" b="1" dirty="0">
                        <a:solidFill>
                          <a:schemeClr val="bg1"/>
                        </a:solidFill>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60000"/>
                        <a:lumOff val="40000"/>
                      </a:schemeClr>
                    </a:solidFill>
                  </a:tcPr>
                </a:tc>
                <a:tc>
                  <a:txBody>
                    <a:bodyPr/>
                    <a:lstStyle/>
                    <a:p>
                      <a:pPr marL="0" marR="0">
                        <a:lnSpc>
                          <a:spcPct val="115000"/>
                        </a:lnSpc>
                        <a:spcBef>
                          <a:spcPts val="0"/>
                        </a:spcBef>
                        <a:spcAft>
                          <a:spcPts val="0"/>
                        </a:spcAft>
                      </a:pPr>
                      <a:r>
                        <a:rPr lang="en-GB" sz="2800" b="1" dirty="0">
                          <a:solidFill>
                            <a:schemeClr val="bg1"/>
                          </a:solidFill>
                          <a:latin typeface="Calibri"/>
                          <a:ea typeface="Calibri"/>
                          <a:cs typeface="Times New Roman"/>
                        </a:rPr>
                        <a:t>Description</a:t>
                      </a:r>
                      <a:endParaRPr lang="en-US" sz="2800" b="1" dirty="0">
                        <a:solidFill>
                          <a:schemeClr val="bg1"/>
                        </a:solidFill>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60000"/>
                        <a:lumOff val="40000"/>
                      </a:schemeClr>
                    </a:solidFill>
                  </a:tcPr>
                </a:tc>
              </a:tr>
              <a:tr h="714486">
                <a:tc>
                  <a:txBody>
                    <a:bodyPr/>
                    <a:lstStyle/>
                    <a:p>
                      <a:pPr marL="0" marR="0">
                        <a:lnSpc>
                          <a:spcPct val="115000"/>
                        </a:lnSpc>
                        <a:spcBef>
                          <a:spcPts val="0"/>
                        </a:spcBef>
                        <a:spcAft>
                          <a:spcPts val="0"/>
                        </a:spcAft>
                      </a:pPr>
                      <a:r>
                        <a:rPr lang="en-GB" sz="1800" b="1" dirty="0">
                          <a:latin typeface="Calibri"/>
                          <a:ea typeface="Calibri"/>
                          <a:cs typeface="Times New Roman"/>
                        </a:rPr>
                        <a:t>maxBandwidth</a:t>
                      </a:r>
                      <a:endParaRPr lang="en-US" sz="1800" b="1"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7E0F5"/>
                    </a:solidFill>
                  </a:tcPr>
                </a:tc>
                <a:tc>
                  <a:txBody>
                    <a:bodyPr/>
                    <a:lstStyle/>
                    <a:p>
                      <a:pPr marL="0" marR="0">
                        <a:lnSpc>
                          <a:spcPct val="115000"/>
                        </a:lnSpc>
                        <a:spcBef>
                          <a:spcPts val="0"/>
                        </a:spcBef>
                        <a:spcAft>
                          <a:spcPts val="0"/>
                        </a:spcAft>
                      </a:pPr>
                      <a:r>
                        <a:rPr lang="en-GB" sz="1800" b="1" dirty="0">
                          <a:latin typeface="Calibri"/>
                          <a:ea typeface="Calibri"/>
                          <a:cs typeface="Times New Roman"/>
                        </a:rPr>
                        <a:t>Maximum number of bits per second relating to </a:t>
                      </a:r>
                      <a:r>
                        <a:rPr lang="en-GB" sz="1800" b="1" dirty="0" smtClean="0">
                          <a:latin typeface="Calibri"/>
                          <a:ea typeface="Calibri"/>
                          <a:cs typeface="Times New Roman"/>
                        </a:rPr>
                        <a:t>the video encode</a:t>
                      </a:r>
                      <a:endParaRPr lang="en-US" sz="1800" b="1"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7E0F5"/>
                    </a:solidFill>
                  </a:tcPr>
                </a:tc>
              </a:tr>
              <a:tr h="1167084">
                <a:tc>
                  <a:txBody>
                    <a:bodyPr/>
                    <a:lstStyle/>
                    <a:p>
                      <a:pPr marL="0" marR="0">
                        <a:lnSpc>
                          <a:spcPct val="115000"/>
                        </a:lnSpc>
                        <a:spcBef>
                          <a:spcPts val="0"/>
                        </a:spcBef>
                        <a:spcAft>
                          <a:spcPts val="0"/>
                        </a:spcAft>
                      </a:pPr>
                      <a:r>
                        <a:rPr lang="en-GB" sz="1800" b="1" dirty="0">
                          <a:latin typeface="Calibri"/>
                          <a:ea typeface="Calibri"/>
                          <a:cs typeface="Times New Roman"/>
                        </a:rPr>
                        <a:t>maxMbps</a:t>
                      </a:r>
                      <a:endParaRPr lang="en-US" sz="1800" b="1"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7E0F5"/>
                    </a:solidFill>
                  </a:tcPr>
                </a:tc>
                <a:tc>
                  <a:txBody>
                    <a:bodyPr/>
                    <a:lstStyle/>
                    <a:p>
                      <a:pPr marL="0" marR="0">
                        <a:lnSpc>
                          <a:spcPct val="115000"/>
                        </a:lnSpc>
                        <a:spcBef>
                          <a:spcPts val="0"/>
                        </a:spcBef>
                        <a:spcAft>
                          <a:spcPts val="0"/>
                        </a:spcAft>
                      </a:pPr>
                      <a:r>
                        <a:rPr lang="en-GB" sz="1800" b="1" dirty="0">
                          <a:latin typeface="Calibri"/>
                          <a:ea typeface="Calibri"/>
                          <a:cs typeface="Times New Roman"/>
                        </a:rPr>
                        <a:t>Maximum number of macroblocks per second relating to </a:t>
                      </a:r>
                      <a:r>
                        <a:rPr lang="en-GB" sz="1800" b="1" dirty="0" smtClean="0">
                          <a:latin typeface="Calibri"/>
                          <a:ea typeface="Calibri"/>
                          <a:cs typeface="Times New Roman"/>
                        </a:rPr>
                        <a:t>the</a:t>
                      </a:r>
                      <a:r>
                        <a:rPr lang="en-GB" sz="1800" b="1" baseline="0" dirty="0" smtClean="0">
                          <a:latin typeface="Calibri"/>
                          <a:ea typeface="Calibri"/>
                          <a:cs typeface="Times New Roman"/>
                        </a:rPr>
                        <a:t> video encode</a:t>
                      </a:r>
                      <a:r>
                        <a:rPr lang="en-GB" sz="1800" b="1" dirty="0" smtClean="0">
                          <a:latin typeface="Calibri"/>
                          <a:ea typeface="Calibri"/>
                          <a:cs typeface="Times New Roman"/>
                        </a:rPr>
                        <a:t>:</a:t>
                      </a:r>
                      <a:endParaRPr lang="en-US" sz="1800" b="1" dirty="0">
                        <a:latin typeface="Calibri"/>
                        <a:ea typeface="Calibri"/>
                        <a:cs typeface="Times New Roman"/>
                      </a:endParaRPr>
                    </a:p>
                    <a:p>
                      <a:pPr marL="0" marR="0">
                        <a:lnSpc>
                          <a:spcPct val="115000"/>
                        </a:lnSpc>
                        <a:spcBef>
                          <a:spcPts val="0"/>
                        </a:spcBef>
                        <a:spcAft>
                          <a:spcPts val="0"/>
                        </a:spcAft>
                      </a:pPr>
                      <a:r>
                        <a:rPr lang="en-GB" sz="1800" b="1" dirty="0">
                          <a:latin typeface="Calibri"/>
                          <a:ea typeface="Calibri"/>
                          <a:cs typeface="Times New Roman"/>
                        </a:rPr>
                        <a:t>((width + 15) / 16) * ((height + 15) / 16) * framesPerSecond</a:t>
                      </a:r>
                      <a:endParaRPr lang="en-US" sz="1800" b="1"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7E0F5"/>
                    </a:solidFill>
                  </a:tcPr>
                </a:tc>
              </a:tr>
              <a:tr h="583542">
                <a:tc>
                  <a:txBody>
                    <a:bodyPr/>
                    <a:lstStyle/>
                    <a:p>
                      <a:pPr marL="0" marR="0">
                        <a:lnSpc>
                          <a:spcPct val="115000"/>
                        </a:lnSpc>
                        <a:spcBef>
                          <a:spcPts val="0"/>
                        </a:spcBef>
                        <a:spcAft>
                          <a:spcPts val="0"/>
                        </a:spcAft>
                      </a:pPr>
                      <a:r>
                        <a:rPr lang="en-GB" sz="1800" b="1" dirty="0">
                          <a:latin typeface="Calibri"/>
                          <a:ea typeface="Calibri"/>
                          <a:cs typeface="Times New Roman"/>
                        </a:rPr>
                        <a:t>maxWidth</a:t>
                      </a:r>
                      <a:endParaRPr lang="en-US" sz="1800" b="1"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7E0F5"/>
                    </a:solidFill>
                  </a:tcPr>
                </a:tc>
                <a:tc>
                  <a:txBody>
                    <a:bodyPr/>
                    <a:lstStyle/>
                    <a:p>
                      <a:pPr marL="0" marR="0">
                        <a:lnSpc>
                          <a:spcPct val="115000"/>
                        </a:lnSpc>
                        <a:spcBef>
                          <a:spcPts val="0"/>
                        </a:spcBef>
                        <a:spcAft>
                          <a:spcPts val="0"/>
                        </a:spcAft>
                      </a:pPr>
                      <a:r>
                        <a:rPr lang="en-GB" sz="1800" b="1" dirty="0">
                          <a:latin typeface="Calibri"/>
                          <a:ea typeface="Calibri"/>
                          <a:cs typeface="Times New Roman"/>
                        </a:rPr>
                        <a:t>Video resolution’s maximum </a:t>
                      </a:r>
                      <a:r>
                        <a:rPr lang="en-GB" sz="1800" b="1" dirty="0" smtClean="0">
                          <a:latin typeface="Calibri"/>
                          <a:ea typeface="Calibri"/>
                          <a:cs typeface="Times New Roman"/>
                        </a:rPr>
                        <a:t>width</a:t>
                      </a:r>
                      <a:r>
                        <a:rPr lang="en-GB" sz="1800" b="1" dirty="0">
                          <a:latin typeface="Calibri"/>
                          <a:ea typeface="Calibri"/>
                          <a:cs typeface="Times New Roman"/>
                        </a:rPr>
                        <a:t>, expressed in pixels</a:t>
                      </a:r>
                      <a:endParaRPr lang="en-US" sz="1800" b="1"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7E0F5"/>
                    </a:solidFill>
                  </a:tcPr>
                </a:tc>
              </a:tr>
              <a:tr h="583542">
                <a:tc>
                  <a:txBody>
                    <a:bodyPr/>
                    <a:lstStyle/>
                    <a:p>
                      <a:pPr marL="0" marR="0">
                        <a:lnSpc>
                          <a:spcPct val="115000"/>
                        </a:lnSpc>
                        <a:spcBef>
                          <a:spcPts val="0"/>
                        </a:spcBef>
                        <a:spcAft>
                          <a:spcPts val="0"/>
                        </a:spcAft>
                      </a:pPr>
                      <a:r>
                        <a:rPr lang="en-GB" sz="1800" b="1" dirty="0">
                          <a:latin typeface="Calibri"/>
                          <a:ea typeface="Calibri"/>
                          <a:cs typeface="Times New Roman"/>
                        </a:rPr>
                        <a:t>maxHeight</a:t>
                      </a:r>
                      <a:endParaRPr lang="en-US" sz="1800" b="1"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7E0F5"/>
                    </a:solidFill>
                  </a:tcPr>
                </a:tc>
                <a:tc>
                  <a:txBody>
                    <a:bodyPr/>
                    <a:lstStyle/>
                    <a:p>
                      <a:pPr marL="0" marR="0">
                        <a:lnSpc>
                          <a:spcPct val="115000"/>
                        </a:lnSpc>
                        <a:spcBef>
                          <a:spcPts val="0"/>
                        </a:spcBef>
                        <a:spcAft>
                          <a:spcPts val="0"/>
                        </a:spcAft>
                      </a:pPr>
                      <a:r>
                        <a:rPr lang="en-GB" sz="1800" b="1" dirty="0">
                          <a:latin typeface="Calibri"/>
                          <a:ea typeface="Calibri"/>
                          <a:cs typeface="Times New Roman"/>
                        </a:rPr>
                        <a:t>Video resolution’s maximum </a:t>
                      </a:r>
                      <a:r>
                        <a:rPr lang="en-GB" sz="1800" b="1" dirty="0" smtClean="0">
                          <a:latin typeface="Calibri"/>
                          <a:ea typeface="Calibri"/>
                          <a:cs typeface="Times New Roman"/>
                        </a:rPr>
                        <a:t>height</a:t>
                      </a:r>
                      <a:r>
                        <a:rPr lang="en-GB" sz="1800" b="1" dirty="0">
                          <a:latin typeface="Calibri"/>
                          <a:ea typeface="Calibri"/>
                          <a:cs typeface="Times New Roman"/>
                        </a:rPr>
                        <a:t>, expressed in pixels</a:t>
                      </a:r>
                      <a:endParaRPr lang="en-US" sz="1800" b="1"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7E0F5"/>
                    </a:solidFill>
                  </a:tcPr>
                </a:tc>
              </a:tr>
              <a:tr h="583542">
                <a:tc>
                  <a:txBody>
                    <a:bodyPr/>
                    <a:lstStyle/>
                    <a:p>
                      <a:pPr marL="0" marR="0">
                        <a:lnSpc>
                          <a:spcPct val="115000"/>
                        </a:lnSpc>
                        <a:spcBef>
                          <a:spcPts val="0"/>
                        </a:spcBef>
                        <a:spcAft>
                          <a:spcPts val="0"/>
                        </a:spcAft>
                      </a:pPr>
                      <a:r>
                        <a:rPr lang="en-GB" sz="1800" b="1" dirty="0">
                          <a:latin typeface="Calibri"/>
                          <a:ea typeface="Calibri"/>
                          <a:cs typeface="Times New Roman"/>
                        </a:rPr>
                        <a:t>maxFrameRate</a:t>
                      </a:r>
                      <a:endParaRPr lang="en-US" sz="1800" b="1"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7E0F5"/>
                    </a:solidFill>
                  </a:tcPr>
                </a:tc>
                <a:tc>
                  <a:txBody>
                    <a:bodyPr/>
                    <a:lstStyle/>
                    <a:p>
                      <a:pPr marL="0" marR="0">
                        <a:lnSpc>
                          <a:spcPct val="115000"/>
                        </a:lnSpc>
                        <a:spcBef>
                          <a:spcPts val="0"/>
                        </a:spcBef>
                        <a:spcAft>
                          <a:spcPts val="0"/>
                        </a:spcAft>
                      </a:pPr>
                      <a:r>
                        <a:rPr lang="en-GB" sz="1800" b="1" dirty="0">
                          <a:latin typeface="Calibri"/>
                          <a:ea typeface="Calibri"/>
                          <a:cs typeface="Times New Roman"/>
                        </a:rPr>
                        <a:t>Maximum </a:t>
                      </a:r>
                      <a:r>
                        <a:rPr lang="en-GB" sz="1800" b="1" dirty="0" smtClean="0">
                          <a:latin typeface="Calibri"/>
                          <a:ea typeface="Calibri"/>
                          <a:cs typeface="Times New Roman"/>
                        </a:rPr>
                        <a:t>frame </a:t>
                      </a:r>
                      <a:r>
                        <a:rPr lang="en-GB" sz="1800" b="1" dirty="0">
                          <a:latin typeface="Calibri"/>
                          <a:ea typeface="Calibri"/>
                          <a:cs typeface="Times New Roman"/>
                        </a:rPr>
                        <a:t>rate</a:t>
                      </a:r>
                      <a:endParaRPr lang="en-US" sz="1800" b="1"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7E0F5"/>
                    </a:solidFill>
                  </a:tcPr>
                </a:tc>
              </a:tr>
            </a:tbl>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Sample Encoding </a:t>
            </a:r>
            <a:r>
              <a:rPr lang="en-GB" dirty="0" smtClean="0"/>
              <a:t>G</a:t>
            </a:r>
            <a:r>
              <a:rPr lang="en-GB" b="1" dirty="0" smtClean="0"/>
              <a:t>roup</a:t>
            </a:r>
            <a:endParaRPr lang="en-US" b="1" dirty="0"/>
          </a:p>
        </p:txBody>
      </p:sp>
      <p:sp>
        <p:nvSpPr>
          <p:cNvPr id="3" name="Content Placeholder 2"/>
          <p:cNvSpPr>
            <a:spLocks noGrp="1"/>
          </p:cNvSpPr>
          <p:nvPr>
            <p:ph idx="1"/>
          </p:nvPr>
        </p:nvSpPr>
        <p:spPr/>
        <p:txBody>
          <a:bodyPr>
            <a:normAutofit fontScale="92500"/>
          </a:bodyPr>
          <a:lstStyle/>
          <a:p>
            <a:pPr>
              <a:buNone/>
            </a:pPr>
            <a:r>
              <a:rPr lang="en-GB" sz="2400" b="1" dirty="0" smtClean="0"/>
              <a:t>&lt;=2 encodes, &lt;= 1080p30</a:t>
            </a:r>
          </a:p>
          <a:p>
            <a:pPr>
              <a:buNone/>
            </a:pPr>
            <a:r>
              <a:rPr lang="en-GB" sz="2400" b="1" dirty="0" smtClean="0"/>
              <a:t> Bandwidth trade-off between encodes &amp; group as a whole</a:t>
            </a:r>
          </a:p>
          <a:p>
            <a:pPr>
              <a:buNone/>
            </a:pPr>
            <a:endParaRPr lang="en-GB" sz="2800" b="1" dirty="0" smtClean="0"/>
          </a:p>
          <a:p>
            <a:pPr>
              <a:buNone/>
            </a:pPr>
            <a:r>
              <a:rPr lang="en-GB" sz="2800" b="1" dirty="0" smtClean="0"/>
              <a:t>EG0:</a:t>
            </a:r>
            <a:r>
              <a:rPr lang="en-GB" sz="2800" b="1" dirty="0" smtClean="0">
                <a:solidFill>
                  <a:srgbClr val="0070C0"/>
                </a:solidFill>
              </a:rPr>
              <a:t>  maxMbps = 489600, maxBandwidth=6000000</a:t>
            </a:r>
            <a:endParaRPr lang="en-US" sz="2800" b="1" dirty="0" smtClean="0">
              <a:solidFill>
                <a:srgbClr val="0070C0"/>
              </a:solidFill>
            </a:endParaRPr>
          </a:p>
          <a:p>
            <a:pPr lvl="1">
              <a:buFont typeface="Wingdings" pitchFamily="2" charset="2"/>
              <a:buChar char="§"/>
            </a:pPr>
            <a:r>
              <a:rPr lang="en-GB" b="1" dirty="0" smtClean="0"/>
              <a:t>ENC0:</a:t>
            </a:r>
            <a:r>
              <a:rPr lang="en-GB" b="1" dirty="0" smtClean="0">
                <a:solidFill>
                  <a:srgbClr val="0070C0"/>
                </a:solidFill>
              </a:rPr>
              <a:t> maxWidth=1920, </a:t>
            </a:r>
            <a:r>
              <a:rPr lang="en-GB" b="1" dirty="0" err="1" smtClean="0">
                <a:solidFill>
                  <a:srgbClr val="0070C0"/>
                </a:solidFill>
              </a:rPr>
              <a:t>maxHeight</a:t>
            </a:r>
            <a:r>
              <a:rPr lang="en-GB" b="1" dirty="0" smtClean="0">
                <a:solidFill>
                  <a:srgbClr val="0070C0"/>
                </a:solidFill>
              </a:rPr>
              <a:t>=1080, maxFrameRate=60, maxMbps=244800, maxBandwidth=4000000</a:t>
            </a:r>
            <a:endParaRPr lang="en-US" b="1" dirty="0" smtClean="0">
              <a:solidFill>
                <a:srgbClr val="0070C0"/>
              </a:solidFill>
            </a:endParaRPr>
          </a:p>
          <a:p>
            <a:pPr lvl="1">
              <a:buFont typeface="Wingdings" pitchFamily="2" charset="2"/>
              <a:buChar char="§"/>
            </a:pPr>
            <a:r>
              <a:rPr lang="en-GB" b="1" dirty="0" smtClean="0"/>
              <a:t>ENC1: </a:t>
            </a:r>
            <a:r>
              <a:rPr lang="en-GB" b="1" dirty="0" smtClean="0">
                <a:solidFill>
                  <a:srgbClr val="0070C0"/>
                </a:solidFill>
              </a:rPr>
              <a:t>maxWidth=1920, </a:t>
            </a:r>
            <a:r>
              <a:rPr lang="en-GB" b="1" dirty="0" err="1" smtClean="0">
                <a:solidFill>
                  <a:srgbClr val="0070C0"/>
                </a:solidFill>
              </a:rPr>
              <a:t>maxHeight</a:t>
            </a:r>
            <a:r>
              <a:rPr lang="en-GB" b="1" dirty="0" smtClean="0">
                <a:solidFill>
                  <a:srgbClr val="0070C0"/>
                </a:solidFill>
              </a:rPr>
              <a:t>=1080, maxFrameRate</a:t>
            </a:r>
            <a:r>
              <a:rPr lang="en-GB" b="1" i="1" dirty="0" smtClean="0">
                <a:solidFill>
                  <a:srgbClr val="0070C0"/>
                </a:solidFill>
              </a:rPr>
              <a:t>=</a:t>
            </a:r>
            <a:r>
              <a:rPr lang="en-GB" b="1" dirty="0" smtClean="0">
                <a:solidFill>
                  <a:srgbClr val="0070C0"/>
                </a:solidFill>
              </a:rPr>
              <a:t>60, maxMbps=244800, maxBandwidth=4000000</a:t>
            </a:r>
            <a:endParaRPr lang="en-US" b="1" dirty="0" smtClean="0">
              <a:solidFill>
                <a:srgbClr val="0070C0"/>
              </a:solidFill>
            </a:endParaRPr>
          </a:p>
          <a:p>
            <a:pPr>
              <a:buNone/>
            </a:pPr>
            <a:endParaRPr lang="en-US" dirty="0"/>
          </a:p>
        </p:txBody>
      </p:sp>
      <p:sp>
        <p:nvSpPr>
          <p:cNvPr id="4" name="Rectangle 3"/>
          <p:cNvSpPr/>
          <p:nvPr/>
        </p:nvSpPr>
        <p:spPr bwMode="auto">
          <a:xfrm>
            <a:off x="533400" y="2971800"/>
            <a:ext cx="8077200" cy="3048000"/>
          </a:xfrm>
          <a:prstGeom prst="rect">
            <a:avLst/>
          </a:prstGeom>
          <a:noFill/>
          <a:ln w="25400" cap="flat" cmpd="sng" algn="ctr">
            <a:solidFill>
              <a:schemeClr val="tx1"/>
            </a:solidFill>
            <a:prstDash val="solid"/>
            <a:round/>
            <a:headEnd type="none" w="lg" len="med"/>
            <a:tailEnd type="triangle" w="lg"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2238"/>
            <a:ext cx="6858000" cy="868362"/>
          </a:xfrm>
        </p:spPr>
        <p:txBody>
          <a:bodyPr>
            <a:normAutofit/>
          </a:bodyPr>
          <a:lstStyle/>
          <a:p>
            <a:r>
              <a:rPr lang="en-GB" b="1" dirty="0" smtClean="0"/>
              <a:t>Basic message flow</a:t>
            </a:r>
            <a:endParaRPr lang="en-US" b="1" dirty="0"/>
          </a:p>
        </p:txBody>
      </p:sp>
      <p:sp>
        <p:nvSpPr>
          <p:cNvPr id="15" name="Rounded Rectangle 14"/>
          <p:cNvSpPr/>
          <p:nvPr/>
        </p:nvSpPr>
        <p:spPr>
          <a:xfrm>
            <a:off x="762000" y="1268760"/>
            <a:ext cx="1649760" cy="5055840"/>
          </a:xfrm>
          <a:prstGeom prst="roundRect">
            <a:avLst/>
          </a:prstGeom>
          <a:solidFill>
            <a:srgbClr val="CC9900"/>
          </a:solidFill>
          <a:ln>
            <a:solidFill>
              <a:srgbClr val="08252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smtClean="0"/>
              <a:t>Media Stream Consumer</a:t>
            </a:r>
            <a:endParaRPr lang="en-US" sz="2000" b="1" dirty="0"/>
          </a:p>
        </p:txBody>
      </p:sp>
      <p:sp>
        <p:nvSpPr>
          <p:cNvPr id="16" name="Rounded Rectangle 15"/>
          <p:cNvSpPr/>
          <p:nvPr/>
        </p:nvSpPr>
        <p:spPr>
          <a:xfrm>
            <a:off x="6732240" y="1295400"/>
            <a:ext cx="1649760" cy="5029200"/>
          </a:xfrm>
          <a:prstGeom prst="roundRect">
            <a:avLst/>
          </a:prstGeom>
          <a:solidFill>
            <a:schemeClr val="tx2">
              <a:lumMod val="60000"/>
              <a:lumOff val="40000"/>
            </a:schemeClr>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smtClean="0"/>
              <a:t>Media Stream Provider</a:t>
            </a:r>
            <a:endParaRPr lang="en-US" sz="2000" b="1" dirty="0"/>
          </a:p>
        </p:txBody>
      </p:sp>
      <p:cxnSp>
        <p:nvCxnSpPr>
          <p:cNvPr id="18" name="Straight Arrow Connector 17"/>
          <p:cNvCxnSpPr/>
          <p:nvPr/>
        </p:nvCxnSpPr>
        <p:spPr>
          <a:xfrm>
            <a:off x="2411760" y="1988840"/>
            <a:ext cx="4320480" cy="1588"/>
          </a:xfrm>
          <a:prstGeom prst="straightConnector1">
            <a:avLst/>
          </a:prstGeom>
          <a:ln w="76200" cmpd="sng">
            <a:solidFill>
              <a:srgbClr val="00B0F0"/>
            </a:solidFill>
            <a:prstDash val="dash"/>
            <a:tailEnd type="triangle" w="lg" len="lg"/>
          </a:ln>
          <a:effectLst/>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362200" y="1524000"/>
            <a:ext cx="4125416" cy="381000"/>
          </a:xfrm>
          <a:prstGeom prst="rect">
            <a:avLst/>
          </a:prstGeom>
          <a:noFill/>
        </p:spPr>
        <p:txBody>
          <a:bodyPr wrap="square" rtlCol="0">
            <a:spAutoFit/>
          </a:bodyPr>
          <a:lstStyle/>
          <a:p>
            <a:r>
              <a:rPr lang="en-GB" b="1" dirty="0" smtClean="0"/>
              <a:t>Consumer capability advertisement</a:t>
            </a:r>
            <a:endParaRPr lang="en-US" b="1" dirty="0"/>
          </a:p>
        </p:txBody>
      </p:sp>
      <p:sp>
        <p:nvSpPr>
          <p:cNvPr id="21" name="TextBox 20"/>
          <p:cNvSpPr txBox="1"/>
          <p:nvPr/>
        </p:nvSpPr>
        <p:spPr>
          <a:xfrm>
            <a:off x="3048000" y="3059668"/>
            <a:ext cx="3429000" cy="369332"/>
          </a:xfrm>
          <a:prstGeom prst="rect">
            <a:avLst/>
          </a:prstGeom>
          <a:noFill/>
        </p:spPr>
        <p:txBody>
          <a:bodyPr wrap="square" rtlCol="0">
            <a:spAutoFit/>
          </a:bodyPr>
          <a:lstStyle/>
          <a:p>
            <a:r>
              <a:rPr lang="en-GB" b="1" dirty="0" smtClean="0"/>
              <a:t>Media capture advertisement</a:t>
            </a:r>
            <a:endParaRPr lang="en-US" b="1" dirty="0"/>
          </a:p>
        </p:txBody>
      </p:sp>
      <p:cxnSp>
        <p:nvCxnSpPr>
          <p:cNvPr id="22" name="Straight Arrow Connector 21"/>
          <p:cNvCxnSpPr/>
          <p:nvPr/>
        </p:nvCxnSpPr>
        <p:spPr>
          <a:xfrm>
            <a:off x="2411760" y="4869160"/>
            <a:ext cx="4320480" cy="1588"/>
          </a:xfrm>
          <a:prstGeom prst="straightConnector1">
            <a:avLst/>
          </a:prstGeom>
          <a:ln w="76200" cap="sq" cmpd="sng">
            <a:solidFill>
              <a:srgbClr val="00B0F0"/>
            </a:solidFill>
            <a:prstDash val="dash"/>
            <a:tailEnd type="triangle" w="lg" len="lg"/>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rot="10800000">
            <a:off x="2411760" y="3429000"/>
            <a:ext cx="4320480" cy="1588"/>
          </a:xfrm>
          <a:prstGeom prst="straightConnector1">
            <a:avLst/>
          </a:prstGeom>
          <a:ln w="76200" cmpd="sng">
            <a:solidFill>
              <a:srgbClr val="00B0F0"/>
            </a:solidFill>
            <a:prstDash val="dash"/>
            <a:tailEnd type="triangle" w="lg" len="lg"/>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2667000" y="4154269"/>
            <a:ext cx="3630488" cy="646331"/>
          </a:xfrm>
          <a:prstGeom prst="rect">
            <a:avLst/>
          </a:prstGeom>
          <a:noFill/>
        </p:spPr>
        <p:txBody>
          <a:bodyPr wrap="square" rtlCol="0">
            <a:spAutoFit/>
          </a:bodyPr>
          <a:lstStyle/>
          <a:p>
            <a:pPr algn="ctr"/>
            <a:r>
              <a:rPr lang="en-GB" b="1" dirty="0" smtClean="0"/>
              <a:t>Consumer configuration</a:t>
            </a:r>
          </a:p>
          <a:p>
            <a:pPr algn="ctr"/>
            <a:r>
              <a:rPr lang="en-GB" b="1" dirty="0" smtClean="0"/>
              <a:t>of provider’s streams</a:t>
            </a:r>
            <a:endParaRPr lang="en-US" b="1"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0"/>
            <a:ext cx="7772400" cy="1066800"/>
          </a:xfrm>
        </p:spPr>
        <p:txBody>
          <a:bodyPr>
            <a:normAutofit fontScale="90000"/>
          </a:bodyPr>
          <a:lstStyle/>
          <a:p>
            <a:r>
              <a:rPr lang="en-GB" b="1" dirty="0" smtClean="0"/>
              <a:t>Capabilities </a:t>
            </a:r>
            <a:r>
              <a:rPr lang="en-GB" sz="4000" dirty="0" smtClean="0"/>
              <a:t>S</a:t>
            </a:r>
            <a:r>
              <a:rPr lang="en-GB" sz="4000" b="1" dirty="0" smtClean="0"/>
              <a:t>ent</a:t>
            </a:r>
            <a:r>
              <a:rPr lang="en-GB" b="1" dirty="0" smtClean="0"/>
              <a:t> by Consumer</a:t>
            </a:r>
            <a:endParaRPr lang="en-US" b="1" dirty="0"/>
          </a:p>
        </p:txBody>
      </p:sp>
      <p:sp>
        <p:nvSpPr>
          <p:cNvPr id="4" name="Rounded Rectangle 3"/>
          <p:cNvSpPr/>
          <p:nvPr/>
        </p:nvSpPr>
        <p:spPr>
          <a:xfrm>
            <a:off x="3810000" y="1628800"/>
            <a:ext cx="1482080" cy="4680520"/>
          </a:xfrm>
          <a:prstGeom prst="roundRect">
            <a:avLst/>
          </a:prstGeom>
          <a:solidFill>
            <a:srgbClr val="CC9900"/>
          </a:solidFill>
          <a:ln>
            <a:solidFill>
              <a:srgbClr val="08252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smtClean="0"/>
              <a:t>Media Stream Consumer</a:t>
            </a:r>
            <a:endParaRPr lang="en-US" b="1" dirty="0"/>
          </a:p>
        </p:txBody>
      </p:sp>
      <p:cxnSp>
        <p:nvCxnSpPr>
          <p:cNvPr id="6" name="Straight Arrow Connector 5"/>
          <p:cNvCxnSpPr/>
          <p:nvPr/>
        </p:nvCxnSpPr>
        <p:spPr>
          <a:xfrm flipV="1">
            <a:off x="381000" y="2710508"/>
            <a:ext cx="3394720" cy="32692"/>
          </a:xfrm>
          <a:prstGeom prst="straightConnector1">
            <a:avLst/>
          </a:prstGeom>
          <a:ln w="76200">
            <a:solidFill>
              <a:schemeClr val="accent2"/>
            </a:solidFill>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5292080" y="3910608"/>
            <a:ext cx="3600400" cy="1588"/>
          </a:xfrm>
          <a:prstGeom prst="straightConnector1">
            <a:avLst/>
          </a:prstGeom>
          <a:ln w="76200">
            <a:solidFill>
              <a:schemeClr val="accent2"/>
            </a:solidFill>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5215880" y="3429000"/>
            <a:ext cx="4690120" cy="369332"/>
          </a:xfrm>
          <a:prstGeom prst="rect">
            <a:avLst/>
          </a:prstGeom>
          <a:noFill/>
        </p:spPr>
        <p:txBody>
          <a:bodyPr wrap="square" rtlCol="0">
            <a:spAutoFit/>
          </a:bodyPr>
          <a:lstStyle/>
          <a:p>
            <a:r>
              <a:rPr lang="en-GB" b="1" dirty="0" smtClean="0"/>
              <a:t>Consumer capability advertisement</a:t>
            </a:r>
            <a:endParaRPr lang="en-US" b="1" dirty="0"/>
          </a:p>
        </p:txBody>
      </p:sp>
      <p:cxnSp>
        <p:nvCxnSpPr>
          <p:cNvPr id="10" name="Straight Arrow Connector 9"/>
          <p:cNvCxnSpPr/>
          <p:nvPr/>
        </p:nvCxnSpPr>
        <p:spPr>
          <a:xfrm flipV="1">
            <a:off x="457200" y="4141173"/>
            <a:ext cx="3308792" cy="49827"/>
          </a:xfrm>
          <a:prstGeom prst="straightConnector1">
            <a:avLst/>
          </a:prstGeom>
          <a:ln w="76200">
            <a:solidFill>
              <a:schemeClr val="accent2"/>
            </a:solidFill>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685800" y="2286000"/>
            <a:ext cx="3048000" cy="461665"/>
          </a:xfrm>
          <a:prstGeom prst="rect">
            <a:avLst/>
          </a:prstGeom>
          <a:noFill/>
        </p:spPr>
        <p:txBody>
          <a:bodyPr wrap="square" rtlCol="0">
            <a:spAutoFit/>
          </a:bodyPr>
          <a:lstStyle/>
          <a:p>
            <a:r>
              <a:rPr lang="en-GB" sz="2400" b="1" dirty="0" smtClean="0"/>
              <a:t>Physical factors </a:t>
            </a:r>
            <a:endParaRPr lang="en-US" sz="2400" b="1" dirty="0"/>
          </a:p>
        </p:txBody>
      </p:sp>
      <p:sp>
        <p:nvSpPr>
          <p:cNvPr id="12" name="TextBox 11"/>
          <p:cNvSpPr txBox="1"/>
          <p:nvPr/>
        </p:nvSpPr>
        <p:spPr>
          <a:xfrm>
            <a:off x="685800" y="3733800"/>
            <a:ext cx="3094112" cy="461665"/>
          </a:xfrm>
          <a:prstGeom prst="rect">
            <a:avLst/>
          </a:prstGeom>
          <a:noFill/>
        </p:spPr>
        <p:txBody>
          <a:bodyPr wrap="square" rtlCol="0">
            <a:spAutoFit/>
          </a:bodyPr>
          <a:lstStyle/>
          <a:p>
            <a:r>
              <a:rPr lang="en-GB" sz="2400" b="1" dirty="0" smtClean="0"/>
              <a:t>User preferences</a:t>
            </a:r>
            <a:endParaRPr lang="en-US" sz="2400" b="1" dirty="0"/>
          </a:p>
        </p:txBody>
      </p:sp>
      <p:sp>
        <p:nvSpPr>
          <p:cNvPr id="13" name="TextBox 12"/>
          <p:cNvSpPr txBox="1"/>
          <p:nvPr/>
        </p:nvSpPr>
        <p:spPr>
          <a:xfrm>
            <a:off x="914400" y="2819400"/>
            <a:ext cx="2743200" cy="338554"/>
          </a:xfrm>
          <a:prstGeom prst="rect">
            <a:avLst/>
          </a:prstGeom>
          <a:noFill/>
        </p:spPr>
        <p:txBody>
          <a:bodyPr wrap="square" rtlCol="0">
            <a:spAutoFit/>
          </a:bodyPr>
          <a:lstStyle/>
          <a:p>
            <a:r>
              <a:rPr lang="en-GB" sz="1600" b="1" dirty="0" smtClean="0"/>
              <a:t>e.g. number of screens</a:t>
            </a:r>
            <a:endParaRPr lang="en-US" sz="1600" b="1" dirty="0"/>
          </a:p>
        </p:txBody>
      </p:sp>
      <p:cxnSp>
        <p:nvCxnSpPr>
          <p:cNvPr id="14" name="Straight Arrow Connector 13"/>
          <p:cNvCxnSpPr/>
          <p:nvPr/>
        </p:nvCxnSpPr>
        <p:spPr>
          <a:xfrm>
            <a:off x="457200" y="5562600"/>
            <a:ext cx="3318520" cy="28228"/>
          </a:xfrm>
          <a:prstGeom prst="straightConnector1">
            <a:avLst/>
          </a:prstGeom>
          <a:ln w="76200">
            <a:solidFill>
              <a:schemeClr val="accent2"/>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415280" y="5100935"/>
            <a:ext cx="3470920" cy="461665"/>
          </a:xfrm>
          <a:prstGeom prst="rect">
            <a:avLst/>
          </a:prstGeom>
          <a:noFill/>
        </p:spPr>
        <p:txBody>
          <a:bodyPr wrap="square" rtlCol="0">
            <a:spAutoFit/>
          </a:bodyPr>
          <a:lstStyle/>
          <a:p>
            <a:r>
              <a:rPr lang="en-GB" sz="2400" b="1" dirty="0" smtClean="0"/>
              <a:t>Software limitations</a:t>
            </a:r>
            <a:endParaRPr lang="en-US" sz="2400" b="1" dirty="0"/>
          </a:p>
        </p:txBody>
      </p:sp>
      <p:sp>
        <p:nvSpPr>
          <p:cNvPr id="17" name="TextBox 16"/>
          <p:cNvSpPr txBox="1"/>
          <p:nvPr/>
        </p:nvSpPr>
        <p:spPr>
          <a:xfrm>
            <a:off x="0" y="5638800"/>
            <a:ext cx="3779912" cy="338554"/>
          </a:xfrm>
          <a:prstGeom prst="rect">
            <a:avLst/>
          </a:prstGeom>
          <a:noFill/>
        </p:spPr>
        <p:txBody>
          <a:bodyPr wrap="square" rtlCol="0">
            <a:spAutoFit/>
          </a:bodyPr>
          <a:lstStyle/>
          <a:p>
            <a:r>
              <a:rPr lang="en-GB" sz="1600" b="1" dirty="0" smtClean="0"/>
              <a:t>e.g. media capture attributes known</a:t>
            </a:r>
            <a:endParaRPr lang="en-US" sz="1600" b="1"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22238"/>
            <a:ext cx="7315200" cy="868362"/>
          </a:xfrm>
        </p:spPr>
        <p:txBody>
          <a:bodyPr>
            <a:normAutofit/>
          </a:bodyPr>
          <a:lstStyle/>
          <a:p>
            <a:r>
              <a:rPr lang="en-GB" sz="3600" b="1" dirty="0" smtClean="0"/>
              <a:t> Advertisement Sent by Provider</a:t>
            </a:r>
            <a:endParaRPr lang="en-US" sz="3600" b="1" dirty="0"/>
          </a:p>
        </p:txBody>
      </p:sp>
      <p:sp>
        <p:nvSpPr>
          <p:cNvPr id="4" name="Rounded Rectangle 3"/>
          <p:cNvSpPr/>
          <p:nvPr/>
        </p:nvSpPr>
        <p:spPr>
          <a:xfrm>
            <a:off x="3962400" y="1600200"/>
            <a:ext cx="1440160" cy="4680520"/>
          </a:xfrm>
          <a:prstGeom prst="round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smtClean="0"/>
              <a:t>Media Stream Provider</a:t>
            </a:r>
            <a:endParaRPr lang="en-US" b="1" dirty="0"/>
          </a:p>
        </p:txBody>
      </p:sp>
      <p:sp>
        <p:nvSpPr>
          <p:cNvPr id="8" name="TextBox 7"/>
          <p:cNvSpPr txBox="1"/>
          <p:nvPr/>
        </p:nvSpPr>
        <p:spPr>
          <a:xfrm>
            <a:off x="5410200" y="3352800"/>
            <a:ext cx="3779912" cy="369332"/>
          </a:xfrm>
          <a:prstGeom prst="rect">
            <a:avLst/>
          </a:prstGeom>
          <a:noFill/>
        </p:spPr>
        <p:txBody>
          <a:bodyPr wrap="square" rtlCol="0">
            <a:spAutoFit/>
          </a:bodyPr>
          <a:lstStyle/>
          <a:p>
            <a:r>
              <a:rPr lang="en-GB" b="1" dirty="0" smtClean="0"/>
              <a:t>Media capture advertisement</a:t>
            </a:r>
            <a:endParaRPr lang="en-US" b="1" dirty="0"/>
          </a:p>
        </p:txBody>
      </p:sp>
      <p:cxnSp>
        <p:nvCxnSpPr>
          <p:cNvPr id="10" name="Straight Arrow Connector 9"/>
          <p:cNvCxnSpPr/>
          <p:nvPr/>
        </p:nvCxnSpPr>
        <p:spPr>
          <a:xfrm>
            <a:off x="251520" y="2708920"/>
            <a:ext cx="3600400" cy="1588"/>
          </a:xfrm>
          <a:prstGeom prst="straightConnector1">
            <a:avLst/>
          </a:prstGeom>
          <a:ln w="76200">
            <a:solidFill>
              <a:schemeClr val="accent6"/>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251520" y="4147492"/>
            <a:ext cx="3600400" cy="1588"/>
          </a:xfrm>
          <a:prstGeom prst="straightConnector1">
            <a:avLst/>
          </a:prstGeom>
          <a:ln w="76200">
            <a:solidFill>
              <a:schemeClr val="accent6"/>
            </a:solidFill>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76200" y="2209800"/>
            <a:ext cx="4343400" cy="381000"/>
          </a:xfrm>
          <a:prstGeom prst="rect">
            <a:avLst/>
          </a:prstGeom>
          <a:noFill/>
        </p:spPr>
        <p:txBody>
          <a:bodyPr wrap="square" rtlCol="0">
            <a:spAutoFit/>
          </a:bodyPr>
          <a:lstStyle/>
          <a:p>
            <a:r>
              <a:rPr lang="en-GB" b="1" dirty="0" smtClean="0"/>
              <a:t>Consumer</a:t>
            </a:r>
            <a:r>
              <a:rPr lang="en-GB" dirty="0" smtClean="0"/>
              <a:t> </a:t>
            </a:r>
            <a:r>
              <a:rPr lang="en-GB" b="1" dirty="0" smtClean="0"/>
              <a:t>capability</a:t>
            </a:r>
            <a:r>
              <a:rPr lang="en-GB" dirty="0" smtClean="0"/>
              <a:t> </a:t>
            </a:r>
            <a:r>
              <a:rPr lang="en-GB" b="1" dirty="0" smtClean="0"/>
              <a:t>advertisement</a:t>
            </a:r>
            <a:endParaRPr lang="en-US" b="1" dirty="0"/>
          </a:p>
        </p:txBody>
      </p:sp>
      <p:sp>
        <p:nvSpPr>
          <p:cNvPr id="14" name="TextBox 13"/>
          <p:cNvSpPr txBox="1"/>
          <p:nvPr/>
        </p:nvSpPr>
        <p:spPr>
          <a:xfrm>
            <a:off x="110480" y="3733800"/>
            <a:ext cx="3851920" cy="369332"/>
          </a:xfrm>
          <a:prstGeom prst="rect">
            <a:avLst/>
          </a:prstGeom>
          <a:noFill/>
        </p:spPr>
        <p:txBody>
          <a:bodyPr wrap="square" rtlCol="0">
            <a:spAutoFit/>
          </a:bodyPr>
          <a:lstStyle/>
          <a:p>
            <a:r>
              <a:rPr lang="en-GB" b="1" dirty="0" smtClean="0"/>
              <a:t>Provider fixed characteristics</a:t>
            </a:r>
            <a:endParaRPr lang="en-US" b="1" dirty="0"/>
          </a:p>
        </p:txBody>
      </p:sp>
      <p:cxnSp>
        <p:nvCxnSpPr>
          <p:cNvPr id="18" name="Straight Arrow Connector 17"/>
          <p:cNvCxnSpPr/>
          <p:nvPr/>
        </p:nvCxnSpPr>
        <p:spPr>
          <a:xfrm>
            <a:off x="251520" y="5587652"/>
            <a:ext cx="3600400" cy="1588"/>
          </a:xfrm>
          <a:prstGeom prst="straightConnector1">
            <a:avLst/>
          </a:prstGeom>
          <a:ln w="76200">
            <a:solidFill>
              <a:schemeClr val="accent6"/>
            </a:solidFill>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948680" y="5181600"/>
            <a:ext cx="2404120" cy="369332"/>
          </a:xfrm>
          <a:prstGeom prst="rect">
            <a:avLst/>
          </a:prstGeom>
          <a:noFill/>
        </p:spPr>
        <p:txBody>
          <a:bodyPr wrap="square" rtlCol="0">
            <a:spAutoFit/>
          </a:bodyPr>
          <a:lstStyle/>
          <a:p>
            <a:r>
              <a:rPr lang="en-GB" b="1" dirty="0" smtClean="0"/>
              <a:t>Dynamic factors</a:t>
            </a:r>
            <a:endParaRPr lang="en-US" b="1" dirty="0"/>
          </a:p>
        </p:txBody>
      </p:sp>
      <p:sp>
        <p:nvSpPr>
          <p:cNvPr id="20" name="TextBox 19"/>
          <p:cNvSpPr txBox="1"/>
          <p:nvPr/>
        </p:nvSpPr>
        <p:spPr>
          <a:xfrm>
            <a:off x="533400" y="4149080"/>
            <a:ext cx="3318520" cy="338554"/>
          </a:xfrm>
          <a:prstGeom prst="rect">
            <a:avLst/>
          </a:prstGeom>
          <a:noFill/>
        </p:spPr>
        <p:txBody>
          <a:bodyPr wrap="square" rtlCol="0">
            <a:spAutoFit/>
          </a:bodyPr>
          <a:lstStyle/>
          <a:p>
            <a:r>
              <a:rPr lang="en-GB" sz="1600" b="1" dirty="0" smtClean="0"/>
              <a:t>e.g. number of cameras</a:t>
            </a:r>
            <a:endParaRPr lang="en-US" sz="1600" b="1" dirty="0"/>
          </a:p>
        </p:txBody>
      </p:sp>
      <p:sp>
        <p:nvSpPr>
          <p:cNvPr id="21" name="TextBox 20"/>
          <p:cNvSpPr txBox="1"/>
          <p:nvPr/>
        </p:nvSpPr>
        <p:spPr>
          <a:xfrm>
            <a:off x="179512" y="5600273"/>
            <a:ext cx="3672408" cy="338554"/>
          </a:xfrm>
          <a:prstGeom prst="rect">
            <a:avLst/>
          </a:prstGeom>
          <a:noFill/>
        </p:spPr>
        <p:txBody>
          <a:bodyPr wrap="square" rtlCol="0">
            <a:spAutoFit/>
          </a:bodyPr>
          <a:lstStyle/>
          <a:p>
            <a:r>
              <a:rPr lang="en-GB" sz="1600" b="1" dirty="0" smtClean="0"/>
              <a:t>e.g. whether presentation source present</a:t>
            </a:r>
            <a:endParaRPr lang="en-US" sz="1600" b="1" dirty="0"/>
          </a:p>
        </p:txBody>
      </p:sp>
      <p:cxnSp>
        <p:nvCxnSpPr>
          <p:cNvPr id="15" name="Straight Arrow Connector 14"/>
          <p:cNvCxnSpPr/>
          <p:nvPr/>
        </p:nvCxnSpPr>
        <p:spPr>
          <a:xfrm>
            <a:off x="5486400" y="3810000"/>
            <a:ext cx="3429000" cy="1588"/>
          </a:xfrm>
          <a:prstGeom prst="straightConnector1">
            <a:avLst/>
          </a:prstGeom>
          <a:ln w="76200">
            <a:solidFill>
              <a:schemeClr val="accent6"/>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22238"/>
            <a:ext cx="8686800" cy="868362"/>
          </a:xfrm>
        </p:spPr>
        <p:txBody>
          <a:bodyPr>
            <a:normAutofit/>
          </a:bodyPr>
          <a:lstStyle/>
          <a:p>
            <a:r>
              <a:rPr lang="en-GB" sz="3200" b="1" dirty="0" smtClean="0"/>
              <a:t>  Configure Msg </a:t>
            </a:r>
            <a:r>
              <a:rPr lang="en-GB" sz="3200" dirty="0" smtClean="0"/>
              <a:t>S</a:t>
            </a:r>
            <a:r>
              <a:rPr lang="en-GB" sz="3200" b="1" dirty="0" smtClean="0"/>
              <a:t>ent by Consumer</a:t>
            </a:r>
            <a:endParaRPr lang="en-US" sz="3200" b="1" dirty="0"/>
          </a:p>
        </p:txBody>
      </p:sp>
      <p:sp>
        <p:nvSpPr>
          <p:cNvPr id="4" name="Rounded Rectangle 3"/>
          <p:cNvSpPr/>
          <p:nvPr/>
        </p:nvSpPr>
        <p:spPr>
          <a:xfrm>
            <a:off x="3851920" y="1628800"/>
            <a:ext cx="1558280" cy="4680520"/>
          </a:xfrm>
          <a:prstGeom prst="roundRect">
            <a:avLst/>
          </a:prstGeom>
          <a:solidFill>
            <a:srgbClr val="CC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smtClean="0"/>
              <a:t>Media Stream Consumer</a:t>
            </a:r>
            <a:endParaRPr lang="en-US" b="1" dirty="0"/>
          </a:p>
        </p:txBody>
      </p:sp>
      <p:sp>
        <p:nvSpPr>
          <p:cNvPr id="8" name="TextBox 7"/>
          <p:cNvSpPr txBox="1"/>
          <p:nvPr/>
        </p:nvSpPr>
        <p:spPr>
          <a:xfrm>
            <a:off x="5410200" y="3635732"/>
            <a:ext cx="3240360" cy="369332"/>
          </a:xfrm>
          <a:prstGeom prst="rect">
            <a:avLst/>
          </a:prstGeom>
          <a:noFill/>
        </p:spPr>
        <p:txBody>
          <a:bodyPr wrap="square" rtlCol="0">
            <a:spAutoFit/>
          </a:bodyPr>
          <a:lstStyle/>
          <a:p>
            <a:r>
              <a:rPr lang="en-GB" b="1" dirty="0" smtClean="0"/>
              <a:t>Stream configure message</a:t>
            </a:r>
            <a:endParaRPr lang="en-US" b="1" dirty="0"/>
          </a:p>
        </p:txBody>
      </p:sp>
      <p:cxnSp>
        <p:nvCxnSpPr>
          <p:cNvPr id="10" name="Straight Arrow Connector 9"/>
          <p:cNvCxnSpPr/>
          <p:nvPr/>
        </p:nvCxnSpPr>
        <p:spPr>
          <a:xfrm>
            <a:off x="251520" y="2708920"/>
            <a:ext cx="3600400" cy="1588"/>
          </a:xfrm>
          <a:prstGeom prst="straightConnector1">
            <a:avLst/>
          </a:prstGeom>
          <a:ln w="76200">
            <a:solidFill>
              <a:schemeClr val="accent6"/>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251520" y="4147492"/>
            <a:ext cx="3600400" cy="1588"/>
          </a:xfrm>
          <a:prstGeom prst="straightConnector1">
            <a:avLst/>
          </a:prstGeom>
          <a:ln w="76200">
            <a:solidFill>
              <a:schemeClr val="accent6"/>
            </a:solidFill>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76200" y="2373868"/>
            <a:ext cx="3638778" cy="369332"/>
          </a:xfrm>
          <a:prstGeom prst="rect">
            <a:avLst/>
          </a:prstGeom>
          <a:noFill/>
        </p:spPr>
        <p:txBody>
          <a:bodyPr wrap="square" rtlCol="0">
            <a:spAutoFit/>
          </a:bodyPr>
          <a:lstStyle/>
          <a:p>
            <a:r>
              <a:rPr lang="en-GB" b="1" dirty="0" smtClean="0"/>
              <a:t>Provider capture advertisement</a:t>
            </a:r>
            <a:endParaRPr lang="en-US" b="1" dirty="0"/>
          </a:p>
        </p:txBody>
      </p:sp>
      <p:sp>
        <p:nvSpPr>
          <p:cNvPr id="14" name="TextBox 13"/>
          <p:cNvSpPr txBox="1"/>
          <p:nvPr/>
        </p:nvSpPr>
        <p:spPr>
          <a:xfrm>
            <a:off x="0" y="3821668"/>
            <a:ext cx="3851920" cy="369332"/>
          </a:xfrm>
          <a:prstGeom prst="rect">
            <a:avLst/>
          </a:prstGeom>
          <a:noFill/>
        </p:spPr>
        <p:txBody>
          <a:bodyPr wrap="square" rtlCol="0">
            <a:spAutoFit/>
          </a:bodyPr>
          <a:lstStyle/>
          <a:p>
            <a:r>
              <a:rPr lang="en-GB" b="1" dirty="0" smtClean="0"/>
              <a:t>Consumer’s fixed characteristics</a:t>
            </a:r>
            <a:endParaRPr lang="en-US" b="1" dirty="0"/>
          </a:p>
        </p:txBody>
      </p:sp>
      <p:cxnSp>
        <p:nvCxnSpPr>
          <p:cNvPr id="18" name="Straight Arrow Connector 17"/>
          <p:cNvCxnSpPr/>
          <p:nvPr/>
        </p:nvCxnSpPr>
        <p:spPr>
          <a:xfrm>
            <a:off x="251520" y="5587652"/>
            <a:ext cx="3600400" cy="1588"/>
          </a:xfrm>
          <a:prstGeom prst="straightConnector1">
            <a:avLst/>
          </a:prstGeom>
          <a:ln w="76200">
            <a:solidFill>
              <a:schemeClr val="accent6"/>
            </a:solidFill>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948680" y="5269468"/>
            <a:ext cx="2937520" cy="369332"/>
          </a:xfrm>
          <a:prstGeom prst="rect">
            <a:avLst/>
          </a:prstGeom>
          <a:noFill/>
        </p:spPr>
        <p:txBody>
          <a:bodyPr wrap="square" rtlCol="0">
            <a:spAutoFit/>
          </a:bodyPr>
          <a:lstStyle/>
          <a:p>
            <a:r>
              <a:rPr lang="en-GB" b="1" dirty="0" smtClean="0"/>
              <a:t>Dynamic factors</a:t>
            </a:r>
            <a:endParaRPr lang="en-US" b="1" dirty="0"/>
          </a:p>
        </p:txBody>
      </p:sp>
      <p:sp>
        <p:nvSpPr>
          <p:cNvPr id="20" name="TextBox 19"/>
          <p:cNvSpPr txBox="1"/>
          <p:nvPr/>
        </p:nvSpPr>
        <p:spPr>
          <a:xfrm>
            <a:off x="533400" y="4160113"/>
            <a:ext cx="3318520" cy="307777"/>
          </a:xfrm>
          <a:prstGeom prst="rect">
            <a:avLst/>
          </a:prstGeom>
          <a:noFill/>
        </p:spPr>
        <p:txBody>
          <a:bodyPr wrap="square" rtlCol="0">
            <a:spAutoFit/>
          </a:bodyPr>
          <a:lstStyle/>
          <a:p>
            <a:r>
              <a:rPr lang="en-GB" sz="1400" b="1" dirty="0" smtClean="0"/>
              <a:t>e.g. number of screens</a:t>
            </a:r>
            <a:endParaRPr lang="en-US" sz="1400" b="1" dirty="0"/>
          </a:p>
        </p:txBody>
      </p:sp>
      <p:sp>
        <p:nvSpPr>
          <p:cNvPr id="21" name="TextBox 20"/>
          <p:cNvSpPr txBox="1"/>
          <p:nvPr/>
        </p:nvSpPr>
        <p:spPr>
          <a:xfrm>
            <a:off x="457200" y="5638800"/>
            <a:ext cx="3394720" cy="307777"/>
          </a:xfrm>
          <a:prstGeom prst="rect">
            <a:avLst/>
          </a:prstGeom>
          <a:noFill/>
        </p:spPr>
        <p:txBody>
          <a:bodyPr wrap="square" rtlCol="0">
            <a:spAutoFit/>
          </a:bodyPr>
          <a:lstStyle/>
          <a:p>
            <a:r>
              <a:rPr lang="en-GB" sz="1400" b="1" dirty="0" smtClean="0"/>
              <a:t>e.g. change of user preferences</a:t>
            </a:r>
            <a:endParaRPr lang="en-US" sz="1400" b="1" dirty="0"/>
          </a:p>
        </p:txBody>
      </p:sp>
      <p:sp>
        <p:nvSpPr>
          <p:cNvPr id="15" name="TextBox 14"/>
          <p:cNvSpPr txBox="1"/>
          <p:nvPr/>
        </p:nvSpPr>
        <p:spPr>
          <a:xfrm>
            <a:off x="0" y="2708920"/>
            <a:ext cx="3887416" cy="307777"/>
          </a:xfrm>
          <a:prstGeom prst="rect">
            <a:avLst/>
          </a:prstGeom>
          <a:noFill/>
        </p:spPr>
        <p:txBody>
          <a:bodyPr wrap="square" rtlCol="0">
            <a:spAutoFit/>
          </a:bodyPr>
          <a:lstStyle/>
          <a:p>
            <a:r>
              <a:rPr lang="en-GB" sz="1400" b="1" dirty="0" smtClean="0"/>
              <a:t>simultaneous transmission set + encoding groups</a:t>
            </a:r>
            <a:endParaRPr lang="en-US" sz="1400" b="1" dirty="0"/>
          </a:p>
        </p:txBody>
      </p:sp>
      <p:cxnSp>
        <p:nvCxnSpPr>
          <p:cNvPr id="24" name="Straight Arrow Connector 23"/>
          <p:cNvCxnSpPr/>
          <p:nvPr/>
        </p:nvCxnSpPr>
        <p:spPr>
          <a:xfrm flipV="1">
            <a:off x="5486400" y="4006652"/>
            <a:ext cx="3406080" cy="31948"/>
          </a:xfrm>
          <a:prstGeom prst="straightConnector1">
            <a:avLst/>
          </a:prstGeom>
          <a:ln w="76200">
            <a:solidFill>
              <a:schemeClr val="accent6"/>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22238"/>
            <a:ext cx="7315200" cy="944562"/>
          </a:xfrm>
        </p:spPr>
        <p:txBody>
          <a:bodyPr/>
          <a:lstStyle/>
          <a:p>
            <a:r>
              <a:rPr lang="en-US" sz="3600" b="1" dirty="0" smtClean="0"/>
              <a:t>Provider Capture Advertisement</a:t>
            </a:r>
            <a:endParaRPr lang="en-US" sz="3600" b="1" dirty="0"/>
          </a:p>
        </p:txBody>
      </p:sp>
      <p:sp>
        <p:nvSpPr>
          <p:cNvPr id="4" name="Rounded Rectangle 3"/>
          <p:cNvSpPr/>
          <p:nvPr/>
        </p:nvSpPr>
        <p:spPr>
          <a:xfrm>
            <a:off x="785786" y="1571612"/>
            <a:ext cx="7572428" cy="4643470"/>
          </a:xfrm>
          <a:prstGeom prst="round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p:nvSpPr>
        <p:spPr>
          <a:xfrm>
            <a:off x="1714480" y="2143116"/>
            <a:ext cx="5643602" cy="642942"/>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t>Captures and attributes</a:t>
            </a:r>
            <a:endParaRPr lang="en-US" sz="2400" b="1" dirty="0"/>
          </a:p>
        </p:txBody>
      </p:sp>
      <p:sp>
        <p:nvSpPr>
          <p:cNvPr id="6" name="Rectangle 5"/>
          <p:cNvSpPr/>
          <p:nvPr/>
        </p:nvSpPr>
        <p:spPr>
          <a:xfrm>
            <a:off x="1714480" y="3071810"/>
            <a:ext cx="5643602" cy="642942"/>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t>Simultaneous transmission sets</a:t>
            </a:r>
            <a:endParaRPr lang="en-US" sz="2400" b="1" dirty="0"/>
          </a:p>
        </p:txBody>
      </p:sp>
      <p:sp>
        <p:nvSpPr>
          <p:cNvPr id="7" name="Rectangle 6"/>
          <p:cNvSpPr/>
          <p:nvPr/>
        </p:nvSpPr>
        <p:spPr>
          <a:xfrm>
            <a:off x="1714480" y="4000504"/>
            <a:ext cx="5643602" cy="642942"/>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t>Capture sets</a:t>
            </a:r>
            <a:endParaRPr lang="en-US" sz="2400" b="1" dirty="0"/>
          </a:p>
        </p:txBody>
      </p:sp>
      <p:sp>
        <p:nvSpPr>
          <p:cNvPr id="9" name="Rectangle 8"/>
          <p:cNvSpPr/>
          <p:nvPr/>
        </p:nvSpPr>
        <p:spPr>
          <a:xfrm>
            <a:off x="1714480" y="4929198"/>
            <a:ext cx="5643602" cy="642942"/>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t>Encoding groups</a:t>
            </a:r>
            <a:endParaRPr lang="en-US" sz="2400" b="1"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ounded Rectangle 26"/>
          <p:cNvSpPr/>
          <p:nvPr/>
        </p:nvSpPr>
        <p:spPr>
          <a:xfrm>
            <a:off x="2940968" y="1794520"/>
            <a:ext cx="609600" cy="4191000"/>
          </a:xfrm>
          <a:prstGeom prst="round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b="1" dirty="0"/>
          </a:p>
        </p:txBody>
      </p:sp>
      <p:sp>
        <p:nvSpPr>
          <p:cNvPr id="2" name="Title 1"/>
          <p:cNvSpPr>
            <a:spLocks noGrp="1"/>
          </p:cNvSpPr>
          <p:nvPr>
            <p:ph type="title"/>
          </p:nvPr>
        </p:nvSpPr>
        <p:spPr>
          <a:xfrm>
            <a:off x="0" y="122238"/>
            <a:ext cx="7772400" cy="944562"/>
          </a:xfrm>
        </p:spPr>
        <p:txBody>
          <a:bodyPr/>
          <a:lstStyle/>
          <a:p>
            <a:r>
              <a:rPr lang="en-US" sz="3600" b="1" dirty="0" smtClean="0"/>
              <a:t>Simultaneous Transmission Sets</a:t>
            </a:r>
            <a:endParaRPr lang="en-US" sz="3600" b="1" dirty="0"/>
          </a:p>
        </p:txBody>
      </p:sp>
      <p:sp>
        <p:nvSpPr>
          <p:cNvPr id="4" name="Oval 3"/>
          <p:cNvSpPr/>
          <p:nvPr/>
        </p:nvSpPr>
        <p:spPr>
          <a:xfrm>
            <a:off x="2483768" y="2023120"/>
            <a:ext cx="304800" cy="3048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5" name="Oval 4"/>
          <p:cNvSpPr/>
          <p:nvPr/>
        </p:nvSpPr>
        <p:spPr>
          <a:xfrm>
            <a:off x="2483768" y="2708920"/>
            <a:ext cx="304800" cy="3048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6" name="Oval 5"/>
          <p:cNvSpPr/>
          <p:nvPr/>
        </p:nvSpPr>
        <p:spPr>
          <a:xfrm>
            <a:off x="2483768" y="3394720"/>
            <a:ext cx="304800" cy="3048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7" name="Oval 6"/>
          <p:cNvSpPr/>
          <p:nvPr/>
        </p:nvSpPr>
        <p:spPr>
          <a:xfrm>
            <a:off x="2483768" y="4080520"/>
            <a:ext cx="304800" cy="3048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8" name="Rectangle 7"/>
          <p:cNvSpPr/>
          <p:nvPr/>
        </p:nvSpPr>
        <p:spPr>
          <a:xfrm>
            <a:off x="4541169" y="2404120"/>
            <a:ext cx="228600" cy="152400"/>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cxnSp>
        <p:nvCxnSpPr>
          <p:cNvPr id="9" name="Straight Connector 8"/>
          <p:cNvCxnSpPr/>
          <p:nvPr/>
        </p:nvCxnSpPr>
        <p:spPr>
          <a:xfrm rot="10800000">
            <a:off x="2864769" y="1870720"/>
            <a:ext cx="1600200" cy="609600"/>
          </a:xfrm>
          <a:prstGeom prst="line">
            <a:avLst/>
          </a:prstGeom>
          <a:ln w="5715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rot="10800000" flipV="1">
            <a:off x="2864769" y="2480320"/>
            <a:ext cx="1600200" cy="609600"/>
          </a:xfrm>
          <a:prstGeom prst="line">
            <a:avLst/>
          </a:prstGeom>
          <a:ln w="57150">
            <a:solidFill>
              <a:schemeClr val="accent6"/>
            </a:solidFill>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4541169" y="3775720"/>
            <a:ext cx="228600" cy="152400"/>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cxnSp>
        <p:nvCxnSpPr>
          <p:cNvPr id="12" name="Straight Connector 11"/>
          <p:cNvCxnSpPr/>
          <p:nvPr/>
        </p:nvCxnSpPr>
        <p:spPr>
          <a:xfrm rot="10800000">
            <a:off x="2864769" y="3242320"/>
            <a:ext cx="1600200" cy="609600"/>
          </a:xfrm>
          <a:prstGeom prst="line">
            <a:avLst/>
          </a:prstGeom>
          <a:ln w="5715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rot="10800000" flipV="1">
            <a:off x="2864769" y="3851920"/>
            <a:ext cx="1600200" cy="609600"/>
          </a:xfrm>
          <a:prstGeom prst="line">
            <a:avLst/>
          </a:prstGeom>
          <a:ln w="57150">
            <a:solidFill>
              <a:schemeClr val="accent6"/>
            </a:solidFill>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5791200" y="3352800"/>
            <a:ext cx="3352800" cy="646331"/>
          </a:xfrm>
          <a:prstGeom prst="rect">
            <a:avLst/>
          </a:prstGeom>
          <a:noFill/>
        </p:spPr>
        <p:txBody>
          <a:bodyPr wrap="square" rtlCol="0">
            <a:spAutoFit/>
          </a:bodyPr>
          <a:lstStyle/>
          <a:p>
            <a:r>
              <a:rPr lang="en-US" b="1" dirty="0" smtClean="0">
                <a:solidFill>
                  <a:srgbClr val="0070C0"/>
                </a:solidFill>
              </a:rPr>
              <a:t>Center camera can do either </a:t>
            </a:r>
          </a:p>
          <a:p>
            <a:r>
              <a:rPr lang="en-US" b="1" dirty="0" smtClean="0">
                <a:solidFill>
                  <a:srgbClr val="0070C0"/>
                </a:solidFill>
              </a:rPr>
              <a:t>regular or zoomed</a:t>
            </a:r>
            <a:endParaRPr lang="en-US" b="1" dirty="0">
              <a:solidFill>
                <a:srgbClr val="0070C0"/>
              </a:solidFill>
            </a:endParaRPr>
          </a:p>
        </p:txBody>
      </p:sp>
      <p:sp>
        <p:nvSpPr>
          <p:cNvPr id="15" name="TextBox 14"/>
          <p:cNvSpPr txBox="1"/>
          <p:nvPr/>
        </p:nvSpPr>
        <p:spPr>
          <a:xfrm>
            <a:off x="1187624" y="3717032"/>
            <a:ext cx="941283" cy="369332"/>
          </a:xfrm>
          <a:prstGeom prst="rect">
            <a:avLst/>
          </a:prstGeom>
          <a:noFill/>
        </p:spPr>
        <p:txBody>
          <a:bodyPr wrap="none" rtlCol="0">
            <a:spAutoFit/>
          </a:bodyPr>
          <a:lstStyle/>
          <a:p>
            <a:r>
              <a:rPr lang="en-US" b="1" dirty="0" smtClean="0"/>
              <a:t>People</a:t>
            </a:r>
            <a:endParaRPr lang="en-US" b="1" dirty="0"/>
          </a:p>
        </p:txBody>
      </p:sp>
      <p:sp>
        <p:nvSpPr>
          <p:cNvPr id="16" name="TextBox 15"/>
          <p:cNvSpPr txBox="1"/>
          <p:nvPr/>
        </p:nvSpPr>
        <p:spPr>
          <a:xfrm>
            <a:off x="4769769" y="2327920"/>
            <a:ext cx="774571" cy="369332"/>
          </a:xfrm>
          <a:prstGeom prst="rect">
            <a:avLst/>
          </a:prstGeom>
          <a:noFill/>
        </p:spPr>
        <p:txBody>
          <a:bodyPr wrap="none" rtlCol="0">
            <a:spAutoFit/>
          </a:bodyPr>
          <a:lstStyle/>
          <a:p>
            <a:r>
              <a:rPr lang="en-US" b="1" dirty="0" smtClean="0"/>
              <a:t>Right</a:t>
            </a:r>
            <a:endParaRPr lang="en-US" b="1" dirty="0"/>
          </a:p>
        </p:txBody>
      </p:sp>
      <p:sp>
        <p:nvSpPr>
          <p:cNvPr id="17" name="TextBox 16"/>
          <p:cNvSpPr txBox="1"/>
          <p:nvPr/>
        </p:nvSpPr>
        <p:spPr>
          <a:xfrm>
            <a:off x="4769769" y="3699520"/>
            <a:ext cx="915635" cy="369332"/>
          </a:xfrm>
          <a:prstGeom prst="rect">
            <a:avLst/>
          </a:prstGeom>
          <a:noFill/>
        </p:spPr>
        <p:txBody>
          <a:bodyPr wrap="none" rtlCol="0">
            <a:spAutoFit/>
          </a:bodyPr>
          <a:lstStyle/>
          <a:p>
            <a:r>
              <a:rPr lang="en-US" b="1" dirty="0" smtClean="0"/>
              <a:t>Center</a:t>
            </a:r>
            <a:endParaRPr lang="en-US" b="1" dirty="0"/>
          </a:p>
        </p:txBody>
      </p:sp>
      <p:sp>
        <p:nvSpPr>
          <p:cNvPr id="18" name="TextBox 17"/>
          <p:cNvSpPr txBox="1"/>
          <p:nvPr/>
        </p:nvSpPr>
        <p:spPr>
          <a:xfrm>
            <a:off x="3626768" y="3699520"/>
            <a:ext cx="869032" cy="369332"/>
          </a:xfrm>
          <a:prstGeom prst="rect">
            <a:avLst/>
          </a:prstGeom>
          <a:noFill/>
        </p:spPr>
        <p:txBody>
          <a:bodyPr wrap="square" rtlCol="0">
            <a:spAutoFit/>
          </a:bodyPr>
          <a:lstStyle/>
          <a:p>
            <a:r>
              <a:rPr lang="en-US" b="1" dirty="0" smtClean="0"/>
              <a:t>VC1</a:t>
            </a:r>
            <a:endParaRPr lang="en-US" b="1" dirty="0"/>
          </a:p>
        </p:txBody>
      </p:sp>
      <p:sp>
        <p:nvSpPr>
          <p:cNvPr id="19" name="TextBox 18"/>
          <p:cNvSpPr txBox="1"/>
          <p:nvPr/>
        </p:nvSpPr>
        <p:spPr>
          <a:xfrm>
            <a:off x="3626768" y="2339588"/>
            <a:ext cx="869032" cy="369332"/>
          </a:xfrm>
          <a:prstGeom prst="rect">
            <a:avLst/>
          </a:prstGeom>
          <a:noFill/>
        </p:spPr>
        <p:txBody>
          <a:bodyPr wrap="square" rtlCol="0">
            <a:spAutoFit/>
          </a:bodyPr>
          <a:lstStyle/>
          <a:p>
            <a:r>
              <a:rPr lang="en-US" b="1" dirty="0" smtClean="0"/>
              <a:t>VC2</a:t>
            </a:r>
            <a:endParaRPr lang="en-US" b="1" dirty="0"/>
          </a:p>
        </p:txBody>
      </p:sp>
      <p:sp>
        <p:nvSpPr>
          <p:cNvPr id="20" name="Oval 19"/>
          <p:cNvSpPr/>
          <p:nvPr/>
        </p:nvSpPr>
        <p:spPr>
          <a:xfrm>
            <a:off x="2483768" y="4766320"/>
            <a:ext cx="304800" cy="3048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21" name="Oval 20"/>
          <p:cNvSpPr/>
          <p:nvPr/>
        </p:nvSpPr>
        <p:spPr>
          <a:xfrm>
            <a:off x="2483768" y="5452120"/>
            <a:ext cx="304800" cy="3048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22" name="Rectangle 21"/>
          <p:cNvSpPr/>
          <p:nvPr/>
        </p:nvSpPr>
        <p:spPr>
          <a:xfrm>
            <a:off x="4541169" y="5147320"/>
            <a:ext cx="228600" cy="152400"/>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cxnSp>
        <p:nvCxnSpPr>
          <p:cNvPr id="23" name="Straight Connector 22"/>
          <p:cNvCxnSpPr/>
          <p:nvPr/>
        </p:nvCxnSpPr>
        <p:spPr>
          <a:xfrm rot="10800000">
            <a:off x="2864769" y="4613920"/>
            <a:ext cx="1600200" cy="609600"/>
          </a:xfrm>
          <a:prstGeom prst="line">
            <a:avLst/>
          </a:prstGeom>
          <a:ln w="5715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rot="10800000" flipV="1">
            <a:off x="2864769" y="5223520"/>
            <a:ext cx="1600200" cy="609600"/>
          </a:xfrm>
          <a:prstGeom prst="line">
            <a:avLst/>
          </a:prstGeom>
          <a:ln w="57150">
            <a:solidFill>
              <a:schemeClr val="accent6"/>
            </a:solidFill>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4769769" y="5071120"/>
            <a:ext cx="607859" cy="369332"/>
          </a:xfrm>
          <a:prstGeom prst="rect">
            <a:avLst/>
          </a:prstGeom>
          <a:noFill/>
        </p:spPr>
        <p:txBody>
          <a:bodyPr wrap="none" rtlCol="0">
            <a:spAutoFit/>
          </a:bodyPr>
          <a:lstStyle/>
          <a:p>
            <a:r>
              <a:rPr lang="en-US" b="1" dirty="0" smtClean="0"/>
              <a:t>Left</a:t>
            </a:r>
            <a:endParaRPr lang="en-US" b="1" dirty="0"/>
          </a:p>
        </p:txBody>
      </p:sp>
      <p:sp>
        <p:nvSpPr>
          <p:cNvPr id="26" name="TextBox 25"/>
          <p:cNvSpPr txBox="1"/>
          <p:nvPr/>
        </p:nvSpPr>
        <p:spPr>
          <a:xfrm>
            <a:off x="3550568" y="5071120"/>
            <a:ext cx="1021432" cy="369332"/>
          </a:xfrm>
          <a:prstGeom prst="rect">
            <a:avLst/>
          </a:prstGeom>
          <a:noFill/>
        </p:spPr>
        <p:txBody>
          <a:bodyPr wrap="square" rtlCol="0">
            <a:spAutoFit/>
          </a:bodyPr>
          <a:lstStyle/>
          <a:p>
            <a:r>
              <a:rPr lang="en-US" b="1" dirty="0" smtClean="0"/>
              <a:t>VC0</a:t>
            </a:r>
            <a:endParaRPr lang="en-US" b="1" dirty="0"/>
          </a:p>
        </p:txBody>
      </p:sp>
      <p:sp>
        <p:nvSpPr>
          <p:cNvPr id="28" name="Oval 27"/>
          <p:cNvSpPr/>
          <p:nvPr/>
        </p:nvSpPr>
        <p:spPr>
          <a:xfrm>
            <a:off x="2102768" y="1489720"/>
            <a:ext cx="1066800" cy="4800600"/>
          </a:xfrm>
          <a:prstGeom prst="ellipse">
            <a:avLst/>
          </a:prstGeom>
          <a:noFill/>
          <a:ln w="28575">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cxnSp>
        <p:nvCxnSpPr>
          <p:cNvPr id="33" name="Straight Connector 32"/>
          <p:cNvCxnSpPr>
            <a:stCxn id="11" idx="1"/>
          </p:cNvCxnSpPr>
          <p:nvPr/>
        </p:nvCxnSpPr>
        <p:spPr>
          <a:xfrm rot="10800000">
            <a:off x="2843809" y="1916832"/>
            <a:ext cx="1697361" cy="1935088"/>
          </a:xfrm>
          <a:prstGeom prst="line">
            <a:avLst/>
          </a:prstGeom>
          <a:ln w="57150">
            <a:solidFill>
              <a:srgbClr val="FF0000"/>
            </a:solidFill>
            <a:prstDash val="lgDash"/>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a:stCxn id="11" idx="1"/>
          </p:cNvCxnSpPr>
          <p:nvPr/>
        </p:nvCxnSpPr>
        <p:spPr>
          <a:xfrm rot="10800000" flipV="1">
            <a:off x="2915817" y="3851920"/>
            <a:ext cx="1625353" cy="2097360"/>
          </a:xfrm>
          <a:prstGeom prst="line">
            <a:avLst/>
          </a:prstGeom>
          <a:ln w="57150">
            <a:solidFill>
              <a:srgbClr val="FF0000"/>
            </a:solidFill>
            <a:prstDash val="lgDash"/>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5638800" y="5257800"/>
            <a:ext cx="2880320" cy="646331"/>
          </a:xfrm>
          <a:prstGeom prst="rect">
            <a:avLst/>
          </a:prstGeom>
          <a:noFill/>
        </p:spPr>
        <p:txBody>
          <a:bodyPr wrap="square" rtlCol="0">
            <a:spAutoFit/>
          </a:bodyPr>
          <a:lstStyle/>
          <a:p>
            <a:r>
              <a:rPr lang="en-US" b="1" dirty="0" smtClean="0">
                <a:solidFill>
                  <a:srgbClr val="0070C0"/>
                </a:solidFill>
              </a:rPr>
              <a:t>(VC0, VC1, VC2)</a:t>
            </a:r>
          </a:p>
          <a:p>
            <a:r>
              <a:rPr lang="en-US" b="1" dirty="0" smtClean="0">
                <a:solidFill>
                  <a:srgbClr val="0070C0"/>
                </a:solidFill>
              </a:rPr>
              <a:t>(VC0, VC3, VC2)</a:t>
            </a:r>
            <a:endParaRPr lang="en-US" b="1" dirty="0">
              <a:solidFill>
                <a:srgbClr val="0070C0"/>
              </a:solidFill>
            </a:endParaRPr>
          </a:p>
        </p:txBody>
      </p:sp>
      <p:sp>
        <p:nvSpPr>
          <p:cNvPr id="37" name="TextBox 36"/>
          <p:cNvSpPr txBox="1"/>
          <p:nvPr/>
        </p:nvSpPr>
        <p:spPr>
          <a:xfrm>
            <a:off x="4211960" y="3140968"/>
            <a:ext cx="817240" cy="369332"/>
          </a:xfrm>
          <a:prstGeom prst="rect">
            <a:avLst/>
          </a:prstGeom>
          <a:noFill/>
        </p:spPr>
        <p:txBody>
          <a:bodyPr wrap="square" rtlCol="0">
            <a:spAutoFit/>
          </a:bodyPr>
          <a:lstStyle/>
          <a:p>
            <a:r>
              <a:rPr lang="en-US" b="1" dirty="0" smtClean="0"/>
              <a:t>VC3</a:t>
            </a:r>
            <a:endParaRPr lang="en-US" b="1"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2238"/>
            <a:ext cx="6858000" cy="792162"/>
          </a:xfrm>
        </p:spPr>
        <p:txBody>
          <a:bodyPr/>
          <a:lstStyle/>
          <a:p>
            <a:r>
              <a:rPr lang="en-GB" b="1" dirty="0" smtClean="0"/>
              <a:t>Encoding </a:t>
            </a:r>
            <a:r>
              <a:rPr lang="en-GB" dirty="0" smtClean="0"/>
              <a:t>G</a:t>
            </a:r>
            <a:r>
              <a:rPr lang="en-GB" b="1" dirty="0" smtClean="0"/>
              <a:t>roups</a:t>
            </a:r>
            <a:endParaRPr lang="en-US" b="1" dirty="0"/>
          </a:p>
        </p:txBody>
      </p:sp>
      <p:sp>
        <p:nvSpPr>
          <p:cNvPr id="5" name="Rounded Rectangle 4"/>
          <p:cNvSpPr/>
          <p:nvPr/>
        </p:nvSpPr>
        <p:spPr>
          <a:xfrm>
            <a:off x="609600" y="1268760"/>
            <a:ext cx="1802160" cy="5040560"/>
          </a:xfrm>
          <a:prstGeom prst="round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smtClean="0"/>
              <a:t>Media Stream Provider</a:t>
            </a:r>
          </a:p>
          <a:p>
            <a:pPr algn="ctr"/>
            <a:endParaRPr lang="en-GB" dirty="0" smtClean="0"/>
          </a:p>
          <a:p>
            <a:pPr algn="ctr"/>
            <a:endParaRPr lang="en-GB" dirty="0" smtClean="0"/>
          </a:p>
          <a:p>
            <a:pPr algn="ctr"/>
            <a:endParaRPr lang="en-GB" dirty="0" smtClean="0"/>
          </a:p>
          <a:p>
            <a:pPr algn="ctr"/>
            <a:endParaRPr lang="en-GB" dirty="0" smtClean="0"/>
          </a:p>
          <a:p>
            <a:pPr algn="ctr"/>
            <a:endParaRPr lang="en-GB" dirty="0" smtClean="0"/>
          </a:p>
          <a:p>
            <a:pPr algn="ctr"/>
            <a:endParaRPr lang="en-US" dirty="0"/>
          </a:p>
        </p:txBody>
      </p:sp>
      <p:sp>
        <p:nvSpPr>
          <p:cNvPr id="6" name="Rectangle 5"/>
          <p:cNvSpPr/>
          <p:nvPr/>
        </p:nvSpPr>
        <p:spPr>
          <a:xfrm>
            <a:off x="689992" y="3589784"/>
            <a:ext cx="1451992" cy="1008112"/>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Encoding group</a:t>
            </a:r>
            <a:endParaRPr lang="en-US" dirty="0"/>
          </a:p>
        </p:txBody>
      </p:sp>
      <p:sp>
        <p:nvSpPr>
          <p:cNvPr id="8" name="Rectangle 7"/>
          <p:cNvSpPr/>
          <p:nvPr/>
        </p:nvSpPr>
        <p:spPr>
          <a:xfrm>
            <a:off x="762000" y="3661792"/>
            <a:ext cx="1451992" cy="1008112"/>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Encoding group</a:t>
            </a:r>
            <a:endParaRPr lang="en-US" dirty="0"/>
          </a:p>
        </p:txBody>
      </p:sp>
      <p:sp>
        <p:nvSpPr>
          <p:cNvPr id="9" name="Rectangle 8"/>
          <p:cNvSpPr/>
          <p:nvPr/>
        </p:nvSpPr>
        <p:spPr>
          <a:xfrm>
            <a:off x="834008" y="3733800"/>
            <a:ext cx="1451992" cy="1008112"/>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Encoding Group</a:t>
            </a:r>
            <a:endParaRPr lang="en-US" dirty="0"/>
          </a:p>
        </p:txBody>
      </p:sp>
      <p:graphicFrame>
        <p:nvGraphicFramePr>
          <p:cNvPr id="18" name="Table 17"/>
          <p:cNvGraphicFramePr>
            <a:graphicFrameLocks noGrp="1"/>
          </p:cNvGraphicFramePr>
          <p:nvPr/>
        </p:nvGraphicFramePr>
        <p:xfrm>
          <a:off x="2971800" y="1285861"/>
          <a:ext cx="5672166" cy="5541691"/>
        </p:xfrm>
        <a:graphic>
          <a:graphicData uri="http://schemas.openxmlformats.org/drawingml/2006/table">
            <a:tbl>
              <a:tblPr firstRow="1" bandRow="1">
                <a:tableStyleId>{5C22544A-7EE6-4342-B048-85BDC9FD1C3A}</a:tableStyleId>
              </a:tblPr>
              <a:tblGrid>
                <a:gridCol w="1966351"/>
                <a:gridCol w="3705815"/>
              </a:tblGrid>
              <a:tr h="539923">
                <a:tc>
                  <a:txBody>
                    <a:bodyPr/>
                    <a:lstStyle/>
                    <a:p>
                      <a:r>
                        <a:rPr lang="en-US" dirty="0" smtClean="0">
                          <a:solidFill>
                            <a:schemeClr val="bg1"/>
                          </a:solidFill>
                        </a:rPr>
                        <a:t>Attribute Name</a:t>
                      </a:r>
                      <a:endParaRPr lang="en-US" dirty="0">
                        <a:solidFill>
                          <a:schemeClr val="bg1"/>
                        </a:solidFill>
                      </a:endParaRPr>
                    </a:p>
                  </a:txBody>
                  <a:tcPr>
                    <a:solidFill>
                      <a:schemeClr val="tx2">
                        <a:lumMod val="60000"/>
                        <a:lumOff val="40000"/>
                      </a:schemeClr>
                    </a:solidFill>
                  </a:tcPr>
                </a:tc>
                <a:tc>
                  <a:txBody>
                    <a:bodyPr/>
                    <a:lstStyle/>
                    <a:p>
                      <a:r>
                        <a:rPr lang="en-US" dirty="0" smtClean="0">
                          <a:solidFill>
                            <a:schemeClr val="bg1"/>
                          </a:solidFill>
                        </a:rPr>
                        <a:t>Description</a:t>
                      </a:r>
                      <a:endParaRPr lang="en-US" dirty="0">
                        <a:solidFill>
                          <a:schemeClr val="bg1"/>
                        </a:solidFill>
                      </a:endParaRPr>
                    </a:p>
                  </a:txBody>
                  <a:tcPr>
                    <a:solidFill>
                      <a:schemeClr val="tx2">
                        <a:lumMod val="60000"/>
                        <a:lumOff val="40000"/>
                      </a:schemeClr>
                    </a:solidFill>
                  </a:tcPr>
                </a:tc>
              </a:tr>
              <a:tr h="114162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800" b="1" dirty="0" smtClean="0">
                          <a:latin typeface="+mn-lt"/>
                          <a:ea typeface="Calibri"/>
                          <a:cs typeface="Times New Roman"/>
                        </a:rPr>
                        <a:t>maxBandwidth</a:t>
                      </a:r>
                      <a:endParaRPr lang="en-US" sz="1800" b="1" dirty="0" smtClean="0">
                        <a:latin typeface="+mn-lt"/>
                        <a:ea typeface="Calibri"/>
                        <a:cs typeface="Times New Roman"/>
                      </a:endParaRPr>
                    </a:p>
                    <a:p>
                      <a:endParaRPr lang="en-US" dirty="0"/>
                    </a:p>
                  </a:txBody>
                  <a:tcPr>
                    <a:solidFill>
                      <a:srgbClr val="D7E0F5"/>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800" b="1" dirty="0" smtClean="0">
                          <a:latin typeface="+mn-lt"/>
                          <a:ea typeface="Calibri"/>
                          <a:cs typeface="Times New Roman"/>
                        </a:rPr>
                        <a:t>Maximum number of bits per second relating to all encodes combined</a:t>
                      </a:r>
                      <a:endParaRPr lang="en-US" sz="1800" b="1" dirty="0" smtClean="0">
                        <a:latin typeface="+mn-lt"/>
                        <a:ea typeface="Calibri"/>
                        <a:cs typeface="Times New Roman"/>
                      </a:endParaRPr>
                    </a:p>
                    <a:p>
                      <a:endParaRPr lang="en-US" dirty="0"/>
                    </a:p>
                  </a:txBody>
                  <a:tcPr>
                    <a:solidFill>
                      <a:srgbClr val="D7E0F5"/>
                    </a:solidFill>
                  </a:tcPr>
                </a:tc>
              </a:tr>
              <a:tr h="2169091">
                <a:tc>
                  <a:txBody>
                    <a:bodyPr/>
                    <a:lstStyle/>
                    <a:p>
                      <a:r>
                        <a:rPr lang="en-US" b="1" dirty="0" smtClean="0"/>
                        <a:t>maxVideoMbps</a:t>
                      </a:r>
                      <a:endParaRPr lang="en-US" b="1" dirty="0"/>
                    </a:p>
                  </a:txBody>
                  <a:tcPr>
                    <a:solidFill>
                      <a:srgbClr val="D7E0F5"/>
                    </a:solidFill>
                  </a:tcPr>
                </a:tc>
                <a:tc>
                  <a:txBody>
                    <a:bodyPr/>
                    <a:lstStyle/>
                    <a:p>
                      <a:pPr marL="0" marR="0">
                        <a:lnSpc>
                          <a:spcPct val="115000"/>
                        </a:lnSpc>
                        <a:spcBef>
                          <a:spcPts val="0"/>
                        </a:spcBef>
                        <a:spcAft>
                          <a:spcPts val="0"/>
                        </a:spcAft>
                      </a:pPr>
                      <a:r>
                        <a:rPr lang="en-GB" sz="1800" b="1" dirty="0" smtClean="0">
                          <a:latin typeface="+mn-lt"/>
                          <a:ea typeface="Calibri"/>
                          <a:cs typeface="Times New Roman"/>
                        </a:rPr>
                        <a:t>Maximum number of macroblocks per second relating to all</a:t>
                      </a:r>
                      <a:r>
                        <a:rPr lang="en-GB" sz="1800" b="1" baseline="0" dirty="0" smtClean="0">
                          <a:latin typeface="+mn-lt"/>
                          <a:ea typeface="Calibri"/>
                          <a:cs typeface="Times New Roman"/>
                        </a:rPr>
                        <a:t> </a:t>
                      </a:r>
                      <a:r>
                        <a:rPr lang="en-GB" sz="1800" b="1" dirty="0" smtClean="0">
                          <a:latin typeface="+mn-lt"/>
                          <a:ea typeface="Calibri"/>
                          <a:cs typeface="Times New Roman"/>
                        </a:rPr>
                        <a:t>video encodes combined:</a:t>
                      </a:r>
                      <a:endParaRPr lang="en-US" sz="1800" b="1" dirty="0" smtClean="0">
                        <a:latin typeface="+mn-lt"/>
                        <a:ea typeface="Calibri"/>
                        <a:cs typeface="Times New Roman"/>
                      </a:endParaRPr>
                    </a:p>
                    <a:p>
                      <a:pPr marL="0" marR="0">
                        <a:lnSpc>
                          <a:spcPct val="115000"/>
                        </a:lnSpc>
                        <a:spcBef>
                          <a:spcPts val="0"/>
                        </a:spcBef>
                        <a:spcAft>
                          <a:spcPts val="0"/>
                        </a:spcAft>
                      </a:pPr>
                      <a:r>
                        <a:rPr lang="en-GB" sz="1800" b="1" dirty="0" smtClean="0">
                          <a:latin typeface="+mn-lt"/>
                          <a:ea typeface="Calibri"/>
                          <a:cs typeface="Times New Roman"/>
                        </a:rPr>
                        <a:t>((width + 15) / 16) * ((height + 15) / 16) * framesPerSecond</a:t>
                      </a:r>
                      <a:endParaRPr lang="en-US" sz="1800" b="1" dirty="0" smtClean="0">
                        <a:latin typeface="+mn-lt"/>
                        <a:ea typeface="Calibri"/>
                        <a:cs typeface="Times New Roman"/>
                      </a:endParaRPr>
                    </a:p>
                    <a:p>
                      <a:endParaRPr lang="en-US" dirty="0"/>
                    </a:p>
                  </a:txBody>
                  <a:tcPr>
                    <a:solidFill>
                      <a:srgbClr val="D7E0F5"/>
                    </a:solidFill>
                  </a:tcPr>
                </a:tc>
              </a:tr>
              <a:tr h="614723">
                <a:tc>
                  <a:txBody>
                    <a:bodyPr/>
                    <a:lstStyle/>
                    <a:p>
                      <a:r>
                        <a:rPr lang="en-US" b="1" dirty="0" smtClean="0"/>
                        <a:t>videoEncodes[]</a:t>
                      </a:r>
                      <a:endParaRPr lang="en-US" b="1" dirty="0"/>
                    </a:p>
                  </a:txBody>
                  <a:tcPr>
                    <a:solidFill>
                      <a:srgbClr val="D7E0F5"/>
                    </a:solidFill>
                  </a:tcPr>
                </a:tc>
                <a:tc>
                  <a:txBody>
                    <a:bodyPr/>
                    <a:lstStyle/>
                    <a:p>
                      <a:r>
                        <a:rPr lang="en-US" b="1" dirty="0" smtClean="0"/>
                        <a:t>Set of potential video encodes can be generated</a:t>
                      </a:r>
                      <a:endParaRPr lang="en-US" b="1" dirty="0"/>
                    </a:p>
                  </a:txBody>
                  <a:tcPr>
                    <a:solidFill>
                      <a:srgbClr val="D7E0F5"/>
                    </a:solidFill>
                  </a:tcPr>
                </a:tc>
              </a:tr>
              <a:tr h="878175">
                <a:tc>
                  <a:txBody>
                    <a:bodyPr/>
                    <a:lstStyle/>
                    <a:p>
                      <a:r>
                        <a:rPr lang="en-US" b="1" dirty="0" smtClean="0"/>
                        <a:t>audioEncodes[]</a:t>
                      </a:r>
                      <a:endParaRPr lang="en-US" b="1" dirty="0"/>
                    </a:p>
                  </a:txBody>
                  <a:tcPr>
                    <a:solidFill>
                      <a:srgbClr val="D7E0F5"/>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800" b="1" dirty="0" smtClean="0">
                          <a:latin typeface="+mn-lt"/>
                          <a:ea typeface="Calibri"/>
                          <a:cs typeface="Times New Roman"/>
                        </a:rPr>
                        <a:t>Set of potential audio encodes that can be generated</a:t>
                      </a:r>
                      <a:endParaRPr lang="en-US" sz="1800" b="1" dirty="0" smtClean="0">
                        <a:latin typeface="+mn-lt"/>
                        <a:ea typeface="Calibri"/>
                        <a:cs typeface="Times New Roman"/>
                      </a:endParaRPr>
                    </a:p>
                    <a:p>
                      <a:endParaRPr lang="en-US" dirty="0"/>
                    </a:p>
                  </a:txBody>
                  <a:tcPr>
                    <a:solidFill>
                      <a:srgbClr val="D7E0F5"/>
                    </a:solidFill>
                  </a:tcPr>
                </a:tc>
              </a:tr>
            </a:tbl>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971600" y="1556792"/>
            <a:ext cx="7200800" cy="4680520"/>
          </a:xfrm>
          <a:prstGeom prst="round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b="1" dirty="0" smtClean="0"/>
              <a:t>Media stream provider</a:t>
            </a:r>
          </a:p>
          <a:p>
            <a:pPr algn="ctr"/>
            <a:endParaRPr lang="en-GB" dirty="0" smtClean="0"/>
          </a:p>
          <a:p>
            <a:pPr algn="ctr"/>
            <a:endParaRPr lang="en-GB" dirty="0" smtClean="0"/>
          </a:p>
          <a:p>
            <a:pPr algn="ctr"/>
            <a:endParaRPr lang="en-GB" dirty="0" smtClean="0"/>
          </a:p>
          <a:p>
            <a:pPr algn="ctr"/>
            <a:endParaRPr lang="en-GB" dirty="0" smtClean="0"/>
          </a:p>
          <a:p>
            <a:pPr algn="ctr"/>
            <a:endParaRPr lang="en-GB" dirty="0" smtClean="0"/>
          </a:p>
          <a:p>
            <a:pPr algn="ctr"/>
            <a:endParaRPr lang="en-GB" dirty="0" smtClean="0"/>
          </a:p>
          <a:p>
            <a:pPr algn="ctr"/>
            <a:endParaRPr lang="en-GB" dirty="0" smtClean="0"/>
          </a:p>
          <a:p>
            <a:pPr algn="ctr"/>
            <a:endParaRPr lang="en-GB" dirty="0" smtClean="0"/>
          </a:p>
          <a:p>
            <a:pPr algn="ctr"/>
            <a:endParaRPr lang="en-GB" dirty="0" smtClean="0"/>
          </a:p>
          <a:p>
            <a:pPr algn="ctr"/>
            <a:endParaRPr lang="en-GB" dirty="0" smtClean="0"/>
          </a:p>
          <a:p>
            <a:pPr algn="ctr"/>
            <a:endParaRPr lang="en-GB" dirty="0" smtClean="0"/>
          </a:p>
          <a:p>
            <a:pPr algn="ctr"/>
            <a:endParaRPr lang="en-GB" dirty="0" smtClean="0"/>
          </a:p>
          <a:p>
            <a:pPr algn="ctr"/>
            <a:endParaRPr lang="en-US" dirty="0"/>
          </a:p>
        </p:txBody>
      </p:sp>
      <p:sp>
        <p:nvSpPr>
          <p:cNvPr id="9" name="Rectangle 8"/>
          <p:cNvSpPr/>
          <p:nvPr/>
        </p:nvSpPr>
        <p:spPr>
          <a:xfrm>
            <a:off x="1428728" y="2406068"/>
            <a:ext cx="5760640" cy="2880320"/>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smtClean="0"/>
              <a:t>Encoding group</a:t>
            </a:r>
          </a:p>
          <a:p>
            <a:pPr algn="ctr"/>
            <a:endParaRPr lang="en-GB" dirty="0" smtClean="0"/>
          </a:p>
          <a:p>
            <a:pPr algn="ctr"/>
            <a:endParaRPr lang="en-GB" dirty="0" smtClean="0"/>
          </a:p>
          <a:p>
            <a:pPr algn="ctr"/>
            <a:endParaRPr lang="en-GB" dirty="0" smtClean="0"/>
          </a:p>
          <a:p>
            <a:pPr algn="ctr"/>
            <a:endParaRPr lang="en-GB" dirty="0" smtClean="0"/>
          </a:p>
          <a:p>
            <a:pPr algn="ctr"/>
            <a:endParaRPr lang="en-GB" dirty="0" smtClean="0"/>
          </a:p>
          <a:p>
            <a:pPr algn="ctr"/>
            <a:endParaRPr lang="en-GB" dirty="0" smtClean="0"/>
          </a:p>
          <a:p>
            <a:pPr algn="ctr"/>
            <a:endParaRPr lang="en-GB" dirty="0" smtClean="0"/>
          </a:p>
          <a:p>
            <a:pPr algn="ctr"/>
            <a:endParaRPr lang="en-US" dirty="0"/>
          </a:p>
        </p:txBody>
      </p:sp>
      <p:sp>
        <p:nvSpPr>
          <p:cNvPr id="24" name="Rectangle 23"/>
          <p:cNvSpPr/>
          <p:nvPr/>
        </p:nvSpPr>
        <p:spPr>
          <a:xfrm>
            <a:off x="1547664" y="2564904"/>
            <a:ext cx="5760640" cy="2880320"/>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smtClean="0"/>
              <a:t>Encoding group</a:t>
            </a:r>
          </a:p>
          <a:p>
            <a:pPr algn="ctr"/>
            <a:endParaRPr lang="en-GB" dirty="0" smtClean="0"/>
          </a:p>
          <a:p>
            <a:pPr algn="ctr"/>
            <a:endParaRPr lang="en-GB" dirty="0" smtClean="0"/>
          </a:p>
          <a:p>
            <a:pPr algn="ctr"/>
            <a:endParaRPr lang="en-GB" dirty="0" smtClean="0"/>
          </a:p>
          <a:p>
            <a:pPr algn="ctr"/>
            <a:endParaRPr lang="en-GB" dirty="0" smtClean="0"/>
          </a:p>
          <a:p>
            <a:pPr algn="ctr"/>
            <a:endParaRPr lang="en-GB" dirty="0" smtClean="0"/>
          </a:p>
          <a:p>
            <a:pPr algn="ctr"/>
            <a:endParaRPr lang="en-GB" dirty="0" smtClean="0"/>
          </a:p>
          <a:p>
            <a:pPr algn="ctr"/>
            <a:endParaRPr lang="en-GB" dirty="0" smtClean="0"/>
          </a:p>
          <a:p>
            <a:pPr algn="ctr"/>
            <a:endParaRPr lang="en-US" dirty="0"/>
          </a:p>
        </p:txBody>
      </p:sp>
      <p:sp>
        <p:nvSpPr>
          <p:cNvPr id="2" name="Title 1"/>
          <p:cNvSpPr>
            <a:spLocks noGrp="1"/>
          </p:cNvSpPr>
          <p:nvPr>
            <p:ph type="title"/>
          </p:nvPr>
        </p:nvSpPr>
        <p:spPr>
          <a:xfrm>
            <a:off x="0" y="122238"/>
            <a:ext cx="7315200" cy="944562"/>
          </a:xfrm>
        </p:spPr>
        <p:txBody>
          <a:bodyPr/>
          <a:lstStyle/>
          <a:p>
            <a:r>
              <a:rPr lang="en-GB" b="1" dirty="0" smtClean="0"/>
              <a:t>Encoding Group </a:t>
            </a:r>
            <a:r>
              <a:rPr lang="en-GB" dirty="0" smtClean="0"/>
              <a:t>S</a:t>
            </a:r>
            <a:r>
              <a:rPr lang="en-GB" b="1" dirty="0" smtClean="0"/>
              <a:t>tructure</a:t>
            </a:r>
            <a:endParaRPr lang="en-US" b="1" dirty="0"/>
          </a:p>
        </p:txBody>
      </p:sp>
      <p:sp>
        <p:nvSpPr>
          <p:cNvPr id="6" name="Rectangle 5"/>
          <p:cNvSpPr/>
          <p:nvPr/>
        </p:nvSpPr>
        <p:spPr>
          <a:xfrm>
            <a:off x="1691680" y="2708920"/>
            <a:ext cx="5760640" cy="2880320"/>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smtClean="0"/>
              <a:t>Encoding group</a:t>
            </a:r>
          </a:p>
          <a:p>
            <a:pPr algn="ctr"/>
            <a:endParaRPr lang="en-GB" dirty="0" smtClean="0"/>
          </a:p>
          <a:p>
            <a:pPr algn="ctr"/>
            <a:endParaRPr lang="en-GB" dirty="0" smtClean="0"/>
          </a:p>
          <a:p>
            <a:pPr algn="ctr"/>
            <a:endParaRPr lang="en-GB" dirty="0" smtClean="0"/>
          </a:p>
          <a:p>
            <a:pPr algn="ctr"/>
            <a:endParaRPr lang="en-GB" dirty="0" smtClean="0"/>
          </a:p>
          <a:p>
            <a:pPr algn="ctr"/>
            <a:endParaRPr lang="en-GB" dirty="0" smtClean="0"/>
          </a:p>
          <a:p>
            <a:pPr algn="ctr"/>
            <a:endParaRPr lang="en-GB" dirty="0" smtClean="0"/>
          </a:p>
          <a:p>
            <a:pPr algn="ctr"/>
            <a:endParaRPr lang="en-GB" dirty="0" smtClean="0"/>
          </a:p>
          <a:p>
            <a:pPr algn="ctr"/>
            <a:endParaRPr lang="en-US" dirty="0"/>
          </a:p>
        </p:txBody>
      </p:sp>
      <p:sp>
        <p:nvSpPr>
          <p:cNvPr id="18" name="Rounded Rectangle 17"/>
          <p:cNvSpPr/>
          <p:nvPr/>
        </p:nvSpPr>
        <p:spPr>
          <a:xfrm>
            <a:off x="2267744" y="3429000"/>
            <a:ext cx="1440160" cy="1440160"/>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GB" b="1" dirty="0" smtClean="0">
                <a:solidFill>
                  <a:schemeClr val="tx1"/>
                </a:solidFill>
              </a:rPr>
              <a:t>Encode 1</a:t>
            </a:r>
          </a:p>
        </p:txBody>
      </p:sp>
      <p:sp>
        <p:nvSpPr>
          <p:cNvPr id="22" name="Rounded Rectangle 21"/>
          <p:cNvSpPr/>
          <p:nvPr/>
        </p:nvSpPr>
        <p:spPr>
          <a:xfrm>
            <a:off x="5436096" y="3645024"/>
            <a:ext cx="1440160" cy="1008112"/>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GB" b="1" dirty="0" smtClean="0"/>
              <a:t>Encode 3</a:t>
            </a:r>
            <a:endParaRPr lang="en-US" b="1" dirty="0"/>
          </a:p>
        </p:txBody>
      </p:sp>
      <p:sp>
        <p:nvSpPr>
          <p:cNvPr id="23" name="Rounded Rectangle 22"/>
          <p:cNvSpPr/>
          <p:nvPr/>
        </p:nvSpPr>
        <p:spPr>
          <a:xfrm>
            <a:off x="3851920" y="3501008"/>
            <a:ext cx="1440160" cy="1296144"/>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GB" b="1" dirty="0" smtClean="0"/>
              <a:t>Encode 2</a:t>
            </a:r>
            <a:endParaRPr lang="en-US" b="1"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Theme IETF">
  <a:themeElements>
    <a:clrScheme name="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Networ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25400" cap="flat" cmpd="sng" algn="ctr">
          <a:solidFill>
            <a:schemeClr val="tx1"/>
          </a:solidFill>
          <a:prstDash val="solid"/>
          <a:round/>
          <a:headEnd type="none" w="lg" len="med"/>
          <a:tailEnd type="triangle" w="lg"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25400" cap="flat" cmpd="sng" algn="ctr">
          <a:solidFill>
            <a:schemeClr val="tx1"/>
          </a:solidFill>
          <a:prstDash val="solid"/>
          <a:round/>
          <a:headEnd type="none" w="lg" len="med"/>
          <a:tailEnd type="triangle" w="lg"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Network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Network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Network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Network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Network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Network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Network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Network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Network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5425</TotalTime>
  <Words>1130</Words>
  <Application>Microsoft Office PowerPoint</Application>
  <PresentationFormat>On-screen Show (4:3)</PresentationFormat>
  <Paragraphs>176</Paragraphs>
  <Slides>11</Slides>
  <Notes>10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Theme IETF</vt:lpstr>
      <vt:lpstr>Choosing Streams</vt:lpstr>
      <vt:lpstr>Basic message flow</vt:lpstr>
      <vt:lpstr>Capabilities Sent by Consumer</vt:lpstr>
      <vt:lpstr> Advertisement Sent by Provider</vt:lpstr>
      <vt:lpstr>  Configure Msg Sent by Consumer</vt:lpstr>
      <vt:lpstr>Provider Capture Advertisement</vt:lpstr>
      <vt:lpstr>Simultaneous Transmission Sets</vt:lpstr>
      <vt:lpstr>Encoding Groups</vt:lpstr>
      <vt:lpstr>Encoding Group Structure</vt:lpstr>
      <vt:lpstr>Video Encode Attributes</vt:lpstr>
      <vt:lpstr>Sample Encoding Group</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Stream Description</dc:title>
  <dc:creator>markd</dc:creator>
  <cp:lastModifiedBy>Mary Barnes</cp:lastModifiedBy>
  <cp:revision>233</cp:revision>
  <dcterms:created xsi:type="dcterms:W3CDTF">2011-07-18T17:01:24Z</dcterms:created>
  <dcterms:modified xsi:type="dcterms:W3CDTF">2011-08-23T15:38:45Z</dcterms:modified>
</cp:coreProperties>
</file>