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1"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57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50" autoAdjust="0"/>
  </p:normalViewPr>
  <p:slideViewPr>
    <p:cSldViewPr snapToGrid="0" snapToObjects="1">
      <p:cViewPr varScale="1">
        <p:scale>
          <a:sx n="105" d="100"/>
          <a:sy n="105" d="100"/>
        </p:scale>
        <p:origin x="-120" y="-288"/>
      </p:cViewPr>
      <p:guideLst>
        <p:guide orient="horz" pos="2160"/>
        <p:guide pos="2880"/>
      </p:guideLst>
    </p:cSldViewPr>
  </p:slideViewPr>
  <p:outlineViewPr>
    <p:cViewPr>
      <p:scale>
        <a:sx n="33" d="100"/>
        <a:sy n="33" d="100"/>
      </p:scale>
      <p:origin x="0" y="37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713B60-8742-8A4F-BBF9-DE9EE4D24E37}" type="datetimeFigureOut">
              <a:rPr lang="en-US" smtClean="0"/>
              <a:t>9/15/13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A3304C-D105-3D44-8A14-2B87AC770929}" type="slidenum">
              <a:rPr lang="en-US" smtClean="0"/>
              <a:t>‹#›</a:t>
            </a:fld>
            <a:endParaRPr lang="en-US"/>
          </a:p>
        </p:txBody>
      </p:sp>
    </p:spTree>
    <p:extLst>
      <p:ext uri="{BB962C8B-B14F-4D97-AF65-F5344CB8AC3E}">
        <p14:creationId xmlns:p14="http://schemas.microsoft.com/office/powerpoint/2010/main" val="41373295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3304C-D105-3D44-8A14-2B87AC770929}" type="slidenum">
              <a:rPr lang="en-US" smtClean="0"/>
              <a:t>3</a:t>
            </a:fld>
            <a:endParaRPr lang="en-US"/>
          </a:p>
        </p:txBody>
      </p:sp>
    </p:spTree>
    <p:extLst>
      <p:ext uri="{BB962C8B-B14F-4D97-AF65-F5344CB8AC3E}">
        <p14:creationId xmlns:p14="http://schemas.microsoft.com/office/powerpoint/2010/main" val="1297492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361EF5-AB33-CC4F-8539-E72ECF753EDF}" type="datetimeFigureOut">
              <a:rPr lang="en-US" smtClean="0"/>
              <a:t>9/15/13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181326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61EF5-AB33-CC4F-8539-E72ECF753EDF}" type="datetimeFigureOut">
              <a:rPr lang="en-US" smtClean="0"/>
              <a:t>9/15/13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329632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61EF5-AB33-CC4F-8539-E72ECF753EDF}" type="datetimeFigureOut">
              <a:rPr lang="en-US" smtClean="0"/>
              <a:t>9/15/13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213068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297730" y="6356350"/>
            <a:ext cx="2133600" cy="365125"/>
          </a:xfrm>
        </p:spPr>
        <p:txBody>
          <a:bodyPr/>
          <a:lstStyle/>
          <a:p>
            <a:fld id="{3B361EF5-AB33-CC4F-8539-E72ECF753EDF}" type="datetimeFigureOut">
              <a:rPr lang="en-US" smtClean="0"/>
              <a:t>9/15/13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CD91-4886-BD4A-9459-FCFE034F8674}"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323850" y="6123506"/>
            <a:ext cx="1263505" cy="678152"/>
          </a:xfrm>
          <a:prstGeom prst="rect">
            <a:avLst/>
          </a:prstGeom>
        </p:spPr>
      </p:pic>
    </p:spTree>
    <p:extLst>
      <p:ext uri="{BB962C8B-B14F-4D97-AF65-F5344CB8AC3E}">
        <p14:creationId xmlns:p14="http://schemas.microsoft.com/office/powerpoint/2010/main" val="130912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61EF5-AB33-CC4F-8539-E72ECF753EDF}" type="datetimeFigureOut">
              <a:rPr lang="en-US" smtClean="0"/>
              <a:t>9/15/13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89874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361EF5-AB33-CC4F-8539-E72ECF753EDF}" type="datetimeFigureOut">
              <a:rPr lang="en-US" smtClean="0"/>
              <a:t>9/15/13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159517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361EF5-AB33-CC4F-8539-E72ECF753EDF}" type="datetimeFigureOut">
              <a:rPr lang="en-US" smtClean="0"/>
              <a:t>9/15/13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419532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61EF5-AB33-CC4F-8539-E72ECF753EDF}" type="datetimeFigureOut">
              <a:rPr lang="en-US" smtClean="0"/>
              <a:t>9/15/13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418095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61EF5-AB33-CC4F-8539-E72ECF753EDF}" type="datetimeFigureOut">
              <a:rPr lang="en-US" smtClean="0"/>
              <a:t>9/15/13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31261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61EF5-AB33-CC4F-8539-E72ECF753EDF}" type="datetimeFigureOut">
              <a:rPr lang="en-US" smtClean="0"/>
              <a:t>9/15/13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243521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61EF5-AB33-CC4F-8539-E72ECF753EDF}" type="datetimeFigureOut">
              <a:rPr lang="en-US" smtClean="0"/>
              <a:t>9/15/13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DCD91-4886-BD4A-9459-FCFE034F8674}" type="slidenum">
              <a:rPr lang="en-US" smtClean="0"/>
              <a:t>‹#›</a:t>
            </a:fld>
            <a:endParaRPr lang="en-US"/>
          </a:p>
        </p:txBody>
      </p:sp>
    </p:spTree>
    <p:extLst>
      <p:ext uri="{BB962C8B-B14F-4D97-AF65-F5344CB8AC3E}">
        <p14:creationId xmlns:p14="http://schemas.microsoft.com/office/powerpoint/2010/main" val="24223479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61EF5-AB33-CC4F-8539-E72ECF753EDF}" type="datetimeFigureOut">
              <a:rPr lang="en-US" smtClean="0"/>
              <a:t>9/15/13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DCD91-4886-BD4A-9459-FCFE034F8674}" type="slidenum">
              <a:rPr lang="en-US" smtClean="0"/>
              <a:t>‹#›</a:t>
            </a:fld>
            <a:endParaRPr lang="en-US" dirty="0"/>
          </a:p>
        </p:txBody>
      </p:sp>
    </p:spTree>
    <p:extLst>
      <p:ext uri="{BB962C8B-B14F-4D97-AF65-F5344CB8AC3E}">
        <p14:creationId xmlns:p14="http://schemas.microsoft.com/office/powerpoint/2010/main" val="2517213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tracker.ietf.org/doc/draft-ietf-clue-frame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0037"/>
            <a:ext cx="7772400" cy="2245976"/>
          </a:xfrm>
        </p:spPr>
        <p:txBody>
          <a:bodyPr>
            <a:normAutofit fontScale="90000"/>
          </a:bodyPr>
          <a:lstStyle/>
          <a:p>
            <a:r>
              <a:rPr lang="en-US" b="1" dirty="0"/>
              <a:t>CLUE WG</a:t>
            </a:r>
            <a:br>
              <a:rPr lang="en-US" b="1" dirty="0"/>
            </a:br>
            <a:r>
              <a:rPr lang="en-US" b="1" dirty="0"/>
              <a:t/>
            </a:r>
            <a:br>
              <a:rPr lang="en-US" b="1" dirty="0"/>
            </a:br>
            <a:r>
              <a:rPr lang="en-US" b="1" dirty="0" smtClean="0"/>
              <a:t>Virtual Interim Meeting</a:t>
            </a:r>
            <a:br>
              <a:rPr lang="en-US" b="1" dirty="0" smtClean="0"/>
            </a:br>
            <a:r>
              <a:rPr lang="en-US" b="1" dirty="0" smtClean="0"/>
              <a:t>September 17, 2013</a:t>
            </a:r>
            <a:endParaRPr lang="en-US" dirty="0"/>
          </a:p>
        </p:txBody>
      </p:sp>
      <p:sp>
        <p:nvSpPr>
          <p:cNvPr id="3" name="Subtitle 2"/>
          <p:cNvSpPr>
            <a:spLocks noGrp="1"/>
          </p:cNvSpPr>
          <p:nvPr>
            <p:ph type="subTitle" idx="1"/>
          </p:nvPr>
        </p:nvSpPr>
        <p:spPr>
          <a:xfrm>
            <a:off x="1774215" y="3832441"/>
            <a:ext cx="6400800" cy="1074807"/>
          </a:xfrm>
        </p:spPr>
        <p:txBody>
          <a:bodyPr>
            <a:normAutofit fontScale="92500" lnSpcReduction="10000"/>
          </a:bodyPr>
          <a:lstStyle/>
          <a:p>
            <a:r>
              <a:rPr lang="fi-FI" b="1" dirty="0">
                <a:solidFill>
                  <a:schemeClr val="tx1"/>
                </a:solidFill>
              </a:rPr>
              <a:t>Paul Kyzivat (WG </a:t>
            </a:r>
            <a:r>
              <a:rPr lang="fi-FI" b="1" dirty="0" err="1">
                <a:solidFill>
                  <a:schemeClr val="tx1"/>
                </a:solidFill>
              </a:rPr>
              <a:t>co-chair</a:t>
            </a:r>
            <a:r>
              <a:rPr lang="fi-FI" b="1" dirty="0" smtClean="0">
                <a:solidFill>
                  <a:schemeClr val="tx1"/>
                </a:solidFill>
              </a:rPr>
              <a:t>)</a:t>
            </a:r>
            <a:endParaRPr lang="da-DK" b="1" dirty="0" smtClean="0">
              <a:solidFill>
                <a:schemeClr val="tx1"/>
              </a:solidFill>
            </a:endParaRPr>
          </a:p>
          <a:p>
            <a:r>
              <a:rPr lang="da-DK" b="1" dirty="0" smtClean="0">
                <a:solidFill>
                  <a:schemeClr val="tx1"/>
                </a:solidFill>
              </a:rPr>
              <a:t>Mary </a:t>
            </a:r>
            <a:r>
              <a:rPr lang="da-DK" b="1" dirty="0">
                <a:solidFill>
                  <a:schemeClr val="tx1"/>
                </a:solidFill>
              </a:rPr>
              <a:t>Barnes (WG </a:t>
            </a:r>
            <a:r>
              <a:rPr lang="da-DK" b="1" dirty="0" err="1">
                <a:solidFill>
                  <a:schemeClr val="tx1"/>
                </a:solidFill>
              </a:rPr>
              <a:t>co-chair</a:t>
            </a:r>
            <a:r>
              <a:rPr lang="da-DK" b="1" dirty="0" smtClean="0">
                <a:solidFill>
                  <a:schemeClr val="tx1"/>
                </a:solidFill>
              </a:rPr>
              <a:t>)</a:t>
            </a:r>
            <a:endParaRPr lang="da-DK" b="1" dirty="0">
              <a:solidFill>
                <a:schemeClr val="tx1"/>
              </a:solidFill>
            </a:endParaRPr>
          </a:p>
        </p:txBody>
      </p:sp>
      <p:pic>
        <p:nvPicPr>
          <p:cNvPr id="4" name="Picture 3" descr="ietf-logo.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60" y="5452322"/>
            <a:ext cx="2013074" cy="1070219"/>
          </a:xfrm>
          <a:prstGeom prst="rect">
            <a:avLst/>
          </a:prstGeom>
        </p:spPr>
      </p:pic>
    </p:spTree>
    <p:extLst>
      <p:ext uri="{BB962C8B-B14F-4D97-AF65-F5344CB8AC3E}">
        <p14:creationId xmlns:p14="http://schemas.microsoft.com/office/powerpoint/2010/main" val="9659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Well</a:t>
            </a:r>
            <a:endParaRPr lang="en-US" dirty="0"/>
          </a:p>
        </p:txBody>
      </p:sp>
      <p:sp>
        <p:nvSpPr>
          <p:cNvPr id="3" name="Content Placeholder 2"/>
          <p:cNvSpPr>
            <a:spLocks noGrp="1"/>
          </p:cNvSpPr>
          <p:nvPr>
            <p:ph idx="1"/>
          </p:nvPr>
        </p:nvSpPr>
        <p:spPr>
          <a:xfrm>
            <a:off x="619777" y="1220389"/>
            <a:ext cx="8229600" cy="4929219"/>
          </a:xfrm>
        </p:spPr>
        <p:txBody>
          <a:bodyPr>
            <a:noAutofit/>
          </a:bodyPr>
          <a:lstStyle/>
          <a:p>
            <a:r>
              <a:rPr lang="en-US" sz="1600" b="1" dirty="0"/>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a:t>
            </a:r>
            <a:r>
              <a:rPr lang="en-US" sz="1600" b="1" dirty="0" smtClean="0"/>
              <a:t>to:</a:t>
            </a:r>
          </a:p>
          <a:p>
            <a:pPr lvl="1"/>
            <a:r>
              <a:rPr lang="en-US" sz="1400" b="1" dirty="0" smtClean="0"/>
              <a:t>the </a:t>
            </a:r>
            <a:r>
              <a:rPr lang="en-US" sz="1400" b="1" dirty="0"/>
              <a:t>IETF plenary session, </a:t>
            </a:r>
            <a:endParaRPr lang="en-US" sz="1400" b="1" dirty="0" smtClean="0"/>
          </a:p>
          <a:p>
            <a:pPr lvl="1"/>
            <a:r>
              <a:rPr lang="en-US" sz="1400" b="1" dirty="0" smtClean="0"/>
              <a:t>any </a:t>
            </a:r>
            <a:r>
              <a:rPr lang="en-US" sz="1400" b="1" dirty="0"/>
              <a:t>IETF working group or portion thereof, </a:t>
            </a:r>
            <a:endParaRPr lang="en-US" sz="1400" b="1" dirty="0" smtClean="0"/>
          </a:p>
          <a:p>
            <a:pPr lvl="1"/>
            <a:r>
              <a:rPr lang="en-US" sz="1400" b="1" dirty="0" smtClean="0"/>
              <a:t>the </a:t>
            </a:r>
            <a:r>
              <a:rPr lang="en-US" sz="1400" b="1" dirty="0"/>
              <a:t>IESG or any member thereof on behalf of the IESG</a:t>
            </a:r>
            <a:r>
              <a:rPr lang="en-US" sz="1400" b="1" dirty="0" smtClean="0"/>
              <a:t>,</a:t>
            </a:r>
          </a:p>
          <a:p>
            <a:pPr lvl="1"/>
            <a:r>
              <a:rPr lang="en-US" sz="1400" b="1" dirty="0" smtClean="0"/>
              <a:t>the </a:t>
            </a:r>
            <a:r>
              <a:rPr lang="en-US" sz="1400" b="1" dirty="0"/>
              <a:t>IAB or any member thereof on behalf of the </a:t>
            </a:r>
            <a:r>
              <a:rPr lang="en-US" sz="1400" b="1" dirty="0" smtClean="0"/>
              <a:t>IAB,</a:t>
            </a:r>
          </a:p>
          <a:p>
            <a:pPr lvl="1"/>
            <a:r>
              <a:rPr lang="en-US" sz="1400" b="1" dirty="0" smtClean="0"/>
              <a:t>any </a:t>
            </a:r>
            <a:r>
              <a:rPr lang="en-US" sz="1400" b="1" dirty="0"/>
              <a:t>IETF mailing list, including the IETF list </a:t>
            </a:r>
            <a:r>
              <a:rPr lang="en-US" sz="1400" b="1" dirty="0" smtClean="0"/>
              <a:t>itself,</a:t>
            </a:r>
          </a:p>
          <a:p>
            <a:pPr lvl="1"/>
            <a:r>
              <a:rPr lang="en-US" sz="1400" b="1" dirty="0" smtClean="0"/>
              <a:t> </a:t>
            </a:r>
            <a:r>
              <a:rPr lang="en-US" sz="1400" b="1" dirty="0"/>
              <a:t>any working group or design team list, </a:t>
            </a:r>
            <a:endParaRPr lang="en-US" sz="1400" b="1" dirty="0" smtClean="0"/>
          </a:p>
          <a:p>
            <a:pPr lvl="1"/>
            <a:r>
              <a:rPr lang="en-US" sz="1400" b="1" dirty="0" smtClean="0"/>
              <a:t>or </a:t>
            </a:r>
            <a:r>
              <a:rPr lang="en-US" sz="1400" b="1" dirty="0"/>
              <a:t>any other list functioning under IETF auspices, </a:t>
            </a:r>
            <a:endParaRPr lang="en-US" sz="1400" b="1" dirty="0" smtClean="0"/>
          </a:p>
          <a:p>
            <a:pPr lvl="1"/>
            <a:r>
              <a:rPr lang="en-US" sz="1400" b="1" dirty="0" smtClean="0"/>
              <a:t>the </a:t>
            </a:r>
            <a:r>
              <a:rPr lang="en-US" sz="1400" b="1" dirty="0"/>
              <a:t>RFC Editor or the Internet-Drafts function</a:t>
            </a:r>
          </a:p>
          <a:p>
            <a:r>
              <a:rPr lang="en-US" sz="1400" b="1" dirty="0"/>
              <a:t>All IETF Contributions are subject to the rules of RFC 5378 and RFC 3979 (updated by RFC 4879). Statements made outside of an IETF session, mailing list or other function, that are clearly not intended to be input to an IETF activity, group or function, are not IETF Contributions in the context of this notice. Please consult RFC 5378 and RFC 3979 for details.</a:t>
            </a:r>
          </a:p>
          <a:p>
            <a:r>
              <a:rPr lang="en-US" sz="1400" b="1" dirty="0"/>
              <a:t>A participant in any IETF activity is deemed to accept all IETF rules of process, as documented in Best Current Practices RFCs and IESG Statements.</a:t>
            </a:r>
          </a:p>
          <a:p>
            <a:r>
              <a:rPr lang="en-US" sz="1400" b="1" dirty="0"/>
              <a:t>A participant in any IETF activity acknowledges that written, audio and video records of meetings may be made and may be available to the public.</a:t>
            </a:r>
            <a:endParaRPr lang="en-US" sz="1400" dirty="0"/>
          </a:p>
        </p:txBody>
      </p:sp>
      <p:sp>
        <p:nvSpPr>
          <p:cNvPr id="4" name="Slide Number Placeholder 5"/>
          <p:cNvSpPr>
            <a:spLocks noGrp="1"/>
          </p:cNvSpPr>
          <p:nvPr>
            <p:ph type="sldNum" sz="quarter" idx="12"/>
          </p:nvPr>
        </p:nvSpPr>
        <p:spPr>
          <a:xfrm>
            <a:off x="6553200" y="6356350"/>
            <a:ext cx="2133600" cy="365125"/>
          </a:xfrm>
        </p:spPr>
        <p:txBody>
          <a:bodyPr/>
          <a:lstStyle/>
          <a:p>
            <a:fld id="{473DCD91-4886-BD4A-9459-FCFE034F8674}" type="slidenum">
              <a:rPr lang="en-US" smtClean="0"/>
              <a:t>2</a:t>
            </a:fld>
            <a:endParaRPr lang="en-US" dirty="0"/>
          </a:p>
        </p:txBody>
      </p:sp>
    </p:spTree>
    <p:extLst>
      <p:ext uri="{BB962C8B-B14F-4D97-AF65-F5344CB8AC3E}">
        <p14:creationId xmlns:p14="http://schemas.microsoft.com/office/powerpoint/2010/main" val="198643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:10 	Agenda and Status	 (Chairs)</a:t>
            </a:r>
          </a:p>
          <a:p>
            <a:r>
              <a:rPr lang="en-US" dirty="0" smtClean="0"/>
              <a:t>:10 	RTP doc (</a:t>
            </a:r>
            <a:r>
              <a:rPr lang="en-US" dirty="0" err="1" smtClean="0"/>
              <a:t>Roni</a:t>
            </a:r>
            <a:r>
              <a:rPr lang="en-US" dirty="0" smtClean="0"/>
              <a:t>)</a:t>
            </a:r>
          </a:p>
          <a:p>
            <a:r>
              <a:rPr lang="en-US" dirty="0" smtClean="0"/>
              <a:t>1:00   Signaling (Paul Kyzivat</a:t>
            </a:r>
            <a:r>
              <a:rPr lang="en-US" dirty="0"/>
              <a:t> </a:t>
            </a:r>
            <a:r>
              <a:rPr lang="en-US" dirty="0" smtClean="0"/>
              <a:t>&amp; others)</a:t>
            </a:r>
            <a:endParaRPr lang="en-US" u="sng" dirty="0" smtClean="0">
              <a:hlinkClick r:id="rId3"/>
            </a:endParaRPr>
          </a:p>
          <a:p>
            <a:r>
              <a:rPr lang="en-US" dirty="0" smtClean="0"/>
              <a:t>:20     </a:t>
            </a:r>
            <a:r>
              <a:rPr lang="en-US" dirty="0"/>
              <a:t>Framework (Mark Duckworth)</a:t>
            </a:r>
            <a:endParaRPr lang="en-US" dirty="0" smtClean="0"/>
          </a:p>
          <a:p>
            <a:r>
              <a:rPr lang="en-US" dirty="0" smtClean="0"/>
              <a:t>:20     </a:t>
            </a:r>
            <a:r>
              <a:rPr lang="en-US" dirty="0" err="1" smtClean="0"/>
              <a:t>Wrapup</a:t>
            </a:r>
            <a:r>
              <a:rPr lang="en-US" dirty="0" smtClean="0"/>
              <a:t>, Plans for Vancouver</a:t>
            </a:r>
            <a:br>
              <a:rPr lang="en-US" dirty="0" smtClean="0"/>
            </a:br>
            <a:r>
              <a:rPr lang="en-US" dirty="0" smtClean="0"/>
              <a:t>			(draft deadline 28-oct - 6 weeks)</a:t>
            </a:r>
          </a:p>
        </p:txBody>
      </p:sp>
      <p:sp>
        <p:nvSpPr>
          <p:cNvPr id="4" name="Slide Number Placeholder 5"/>
          <p:cNvSpPr>
            <a:spLocks noGrp="1"/>
          </p:cNvSpPr>
          <p:nvPr>
            <p:ph type="sldNum" sz="quarter" idx="12"/>
          </p:nvPr>
        </p:nvSpPr>
        <p:spPr>
          <a:xfrm>
            <a:off x="6553200" y="6356350"/>
            <a:ext cx="2133600" cy="365125"/>
          </a:xfrm>
        </p:spPr>
        <p:txBody>
          <a:bodyPr/>
          <a:lstStyle/>
          <a:p>
            <a:fld id="{473DCD91-4886-BD4A-9459-FCFE034F8674}" type="slidenum">
              <a:rPr lang="en-US" smtClean="0"/>
              <a:t>3</a:t>
            </a:fld>
            <a:endParaRPr lang="en-US" dirty="0"/>
          </a:p>
        </p:txBody>
      </p:sp>
    </p:spTree>
    <p:extLst>
      <p:ext uri="{BB962C8B-B14F-4D97-AF65-F5344CB8AC3E}">
        <p14:creationId xmlns:p14="http://schemas.microsoft.com/office/powerpoint/2010/main" val="283113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Status </a:t>
            </a:r>
            <a:endParaRPr lang="en-US" dirty="0"/>
          </a:p>
        </p:txBody>
      </p:sp>
      <p:sp>
        <p:nvSpPr>
          <p:cNvPr id="3" name="Content Placeholder 2"/>
          <p:cNvSpPr>
            <a:spLocks noGrp="1"/>
          </p:cNvSpPr>
          <p:nvPr>
            <p:ph idx="1"/>
          </p:nvPr>
        </p:nvSpPr>
        <p:spPr>
          <a:xfrm>
            <a:off x="457200" y="1116965"/>
            <a:ext cx="8229600" cy="5312726"/>
          </a:xfrm>
        </p:spPr>
        <p:txBody>
          <a:bodyPr>
            <a:normAutofit/>
          </a:bodyPr>
          <a:lstStyle/>
          <a:p>
            <a:pPr marL="514350" indent="-514350">
              <a:buFont typeface="+mj-lt"/>
              <a:buAutoNum type="arabicPeriod"/>
            </a:pPr>
            <a:r>
              <a:rPr lang="en-US" dirty="0" smtClean="0"/>
              <a:t>Use Cases:</a:t>
            </a:r>
          </a:p>
          <a:p>
            <a:pPr marL="914400" lvl="1" indent="-514350"/>
            <a:r>
              <a:rPr lang="en-US" dirty="0" smtClean="0">
                <a:solidFill>
                  <a:srgbClr val="008000"/>
                </a:solidFill>
              </a:rPr>
              <a:t>WGLC completed</a:t>
            </a:r>
          </a:p>
          <a:p>
            <a:pPr marL="914400" lvl="1" indent="-514350"/>
            <a:r>
              <a:rPr lang="en-US" dirty="0" smtClean="0">
                <a:solidFill>
                  <a:srgbClr val="008000"/>
                </a:solidFill>
              </a:rPr>
              <a:t>submitted to IESG for publication</a:t>
            </a:r>
          </a:p>
          <a:p>
            <a:pPr marL="514350" indent="-514350">
              <a:buFont typeface="+mj-lt"/>
              <a:buAutoNum type="arabicPeriod"/>
            </a:pPr>
            <a:r>
              <a:rPr lang="en-US" dirty="0" smtClean="0"/>
              <a:t>Requirements document: </a:t>
            </a:r>
          </a:p>
          <a:p>
            <a:pPr marL="914400" lvl="1" indent="-514350"/>
            <a:r>
              <a:rPr lang="en-US" dirty="0" smtClean="0">
                <a:solidFill>
                  <a:srgbClr val="FF0000"/>
                </a:solidFill>
              </a:rPr>
              <a:t>2 </a:t>
            </a:r>
            <a:r>
              <a:rPr lang="en-US" dirty="0" err="1" smtClean="0">
                <a:solidFill>
                  <a:srgbClr val="FF0000"/>
                </a:solidFill>
              </a:rPr>
              <a:t>wk</a:t>
            </a:r>
            <a:r>
              <a:rPr lang="en-US" dirty="0" smtClean="0">
                <a:solidFill>
                  <a:srgbClr val="FF0000"/>
                </a:solidFill>
              </a:rPr>
              <a:t> WGLC had NO comments!</a:t>
            </a:r>
          </a:p>
          <a:p>
            <a:pPr marL="914400" lvl="1" indent="-514350"/>
            <a:r>
              <a:rPr lang="en-US" dirty="0" smtClean="0">
                <a:solidFill>
                  <a:srgbClr val="FF0000"/>
                </a:solidFill>
              </a:rPr>
              <a:t>WGLC extended for 2 more weeks (till 29-sep)</a:t>
            </a:r>
            <a:endParaRPr lang="en-US" dirty="0" smtClean="0"/>
          </a:p>
          <a:p>
            <a:pPr marL="514350" indent="-514350">
              <a:buFont typeface="+mj-lt"/>
              <a:buAutoNum type="arabicPeriod" startAt="3"/>
            </a:pPr>
            <a:r>
              <a:rPr lang="en-US" sz="2800" dirty="0" smtClean="0"/>
              <a:t>Data model:</a:t>
            </a:r>
            <a:endParaRPr lang="en-US" sz="2000" dirty="0" smtClean="0"/>
          </a:p>
          <a:p>
            <a:pPr lvl="1"/>
            <a:r>
              <a:rPr lang="en-US" dirty="0" smtClean="0"/>
              <a:t>	No changes since IETF 87</a:t>
            </a:r>
            <a:endParaRPr lang="en-US" dirty="0"/>
          </a:p>
        </p:txBody>
      </p:sp>
    </p:spTree>
    <p:extLst>
      <p:ext uri="{BB962C8B-B14F-4D97-AF65-F5344CB8AC3E}">
        <p14:creationId xmlns:p14="http://schemas.microsoft.com/office/powerpoint/2010/main" val="405199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Status </a:t>
            </a:r>
            <a:endParaRPr lang="en-US" dirty="0"/>
          </a:p>
        </p:txBody>
      </p:sp>
      <p:sp>
        <p:nvSpPr>
          <p:cNvPr id="3" name="Content Placeholder 2"/>
          <p:cNvSpPr>
            <a:spLocks noGrp="1"/>
          </p:cNvSpPr>
          <p:nvPr>
            <p:ph idx="1"/>
          </p:nvPr>
        </p:nvSpPr>
        <p:spPr>
          <a:xfrm>
            <a:off x="457200" y="1116965"/>
            <a:ext cx="8229600" cy="5312726"/>
          </a:xfrm>
        </p:spPr>
        <p:txBody>
          <a:bodyPr>
            <a:normAutofit/>
          </a:bodyPr>
          <a:lstStyle/>
          <a:p>
            <a:pPr marL="514350" lvl="1" indent="-514350">
              <a:buFont typeface="+mj-lt"/>
              <a:buAutoNum type="arabicPeriod" startAt="4"/>
            </a:pPr>
            <a:r>
              <a:rPr lang="en-US" sz="3200" dirty="0" smtClean="0"/>
              <a:t>RTP </a:t>
            </a:r>
            <a:r>
              <a:rPr lang="en-US" sz="3200" dirty="0"/>
              <a:t>document</a:t>
            </a:r>
            <a:r>
              <a:rPr lang="en-US" sz="3200" dirty="0" smtClean="0"/>
              <a:t>:</a:t>
            </a:r>
            <a:endParaRPr lang="da-DK" dirty="0" smtClean="0"/>
          </a:p>
          <a:p>
            <a:pPr lvl="1"/>
            <a:r>
              <a:rPr lang="da-DK" dirty="0">
                <a:solidFill>
                  <a:srgbClr val="FF0000"/>
                </a:solidFill>
              </a:rPr>
              <a:t>EXPIRED 5-aug-13</a:t>
            </a:r>
          </a:p>
          <a:p>
            <a:pPr marL="514350" indent="-514350">
              <a:buFont typeface="+mj-lt"/>
              <a:buAutoNum type="arabicPeriod" startAt="5"/>
            </a:pPr>
            <a:r>
              <a:rPr lang="en-US" dirty="0" smtClean="0"/>
              <a:t>Framework document</a:t>
            </a:r>
          </a:p>
          <a:p>
            <a:pPr lvl="1"/>
            <a:r>
              <a:rPr lang="en-US" dirty="0"/>
              <a:t>Roles being worked on</a:t>
            </a:r>
          </a:p>
          <a:p>
            <a:pPr lvl="1"/>
            <a:r>
              <a:rPr lang="en-US" dirty="0" smtClean="0">
                <a:solidFill>
                  <a:srgbClr val="FF0000"/>
                </a:solidFill>
              </a:rPr>
              <a:t>Switching still seems a mess</a:t>
            </a:r>
          </a:p>
          <a:p>
            <a:pPr lvl="1"/>
            <a:endParaRPr lang="en-US" dirty="0"/>
          </a:p>
        </p:txBody>
      </p:sp>
    </p:spTree>
    <p:extLst>
      <p:ext uri="{BB962C8B-B14F-4D97-AF65-F5344CB8AC3E}">
        <p14:creationId xmlns:p14="http://schemas.microsoft.com/office/powerpoint/2010/main" val="342739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Status - solutions</a:t>
            </a:r>
            <a:endParaRPr lang="en-US" dirty="0"/>
          </a:p>
        </p:txBody>
      </p:sp>
      <p:sp>
        <p:nvSpPr>
          <p:cNvPr id="3" name="Content Placeholder 2"/>
          <p:cNvSpPr>
            <a:spLocks noGrp="1"/>
          </p:cNvSpPr>
          <p:nvPr>
            <p:ph idx="1"/>
          </p:nvPr>
        </p:nvSpPr>
        <p:spPr>
          <a:xfrm>
            <a:off x="457200" y="1116965"/>
            <a:ext cx="8229600" cy="5312726"/>
          </a:xfrm>
        </p:spPr>
        <p:txBody>
          <a:bodyPr>
            <a:normAutofit/>
          </a:bodyPr>
          <a:lstStyle/>
          <a:p>
            <a:pPr marL="514350" indent="-514350">
              <a:buAutoNum type="arabicPeriod" startAt="6"/>
            </a:pPr>
            <a:r>
              <a:rPr lang="en-US" dirty="0" smtClean="0"/>
              <a:t>Signaling/solution </a:t>
            </a:r>
          </a:p>
          <a:p>
            <a:pPr marL="857250" lvl="1" indent="-457200">
              <a:buFontTx/>
              <a:buChar char="-"/>
            </a:pPr>
            <a:r>
              <a:rPr lang="en-US" dirty="0" smtClean="0"/>
              <a:t>Two individual drafts active:</a:t>
            </a:r>
          </a:p>
          <a:p>
            <a:pPr marL="1257300" lvl="2" indent="-457200">
              <a:buFontTx/>
              <a:buChar char="-"/>
            </a:pPr>
            <a:r>
              <a:rPr lang="en-US" dirty="0" smtClean="0"/>
              <a:t>draft-kyzivat-clue-signaling-05</a:t>
            </a:r>
          </a:p>
          <a:p>
            <a:pPr marL="1257300" lvl="2" indent="-457200">
              <a:buFontTx/>
              <a:buChar char="-"/>
            </a:pPr>
            <a:r>
              <a:rPr lang="en-US" dirty="0" smtClean="0"/>
              <a:t>draft-presta-clue.protocol-00</a:t>
            </a:r>
          </a:p>
          <a:p>
            <a:pPr marL="857250" lvl="1" indent="-457200">
              <a:buFontTx/>
              <a:buChar char="-"/>
            </a:pPr>
            <a:r>
              <a:rPr lang="en-US" dirty="0" smtClean="0"/>
              <a:t>Discuss today</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42525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IETF88 draft deadline: </a:t>
            </a:r>
            <a:r>
              <a:rPr lang="en-US" dirty="0"/>
              <a:t>28-oct - 6 </a:t>
            </a:r>
            <a:r>
              <a:rPr lang="en-US" dirty="0" smtClean="0"/>
              <a:t>weeks</a:t>
            </a:r>
          </a:p>
          <a:p>
            <a:r>
              <a:rPr lang="en-US" dirty="0" smtClean="0"/>
              <a:t>Need contributions to signaling draft &amp; review</a:t>
            </a:r>
          </a:p>
          <a:p>
            <a:r>
              <a:rPr lang="en-US" dirty="0" smtClean="0"/>
              <a:t>Need credible approach to switching</a:t>
            </a:r>
          </a:p>
          <a:p>
            <a:pPr lvl="1"/>
            <a:r>
              <a:rPr lang="en-US" dirty="0" smtClean="0"/>
              <a:t>First in framework</a:t>
            </a:r>
          </a:p>
          <a:p>
            <a:pPr lvl="1"/>
            <a:r>
              <a:rPr lang="en-US" dirty="0" smtClean="0"/>
              <a:t>Then in data model</a:t>
            </a:r>
          </a:p>
        </p:txBody>
      </p:sp>
      <p:sp>
        <p:nvSpPr>
          <p:cNvPr id="4" name="Title 3"/>
          <p:cNvSpPr>
            <a:spLocks noGrp="1"/>
          </p:cNvSpPr>
          <p:nvPr>
            <p:ph type="title"/>
          </p:nvPr>
        </p:nvSpPr>
        <p:spPr/>
        <p:txBody>
          <a:bodyPr/>
          <a:lstStyle/>
          <a:p>
            <a:r>
              <a:rPr lang="en-US" dirty="0" err="1"/>
              <a:t>Wrapup</a:t>
            </a:r>
            <a:r>
              <a:rPr lang="en-US" dirty="0"/>
              <a:t>, Plans for Vancouver</a:t>
            </a:r>
          </a:p>
        </p:txBody>
      </p:sp>
    </p:spTree>
    <p:extLst>
      <p:ext uri="{BB962C8B-B14F-4D97-AF65-F5344CB8AC3E}">
        <p14:creationId xmlns:p14="http://schemas.microsoft.com/office/powerpoint/2010/main" val="316797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1836</TotalTime>
  <Words>418</Words>
  <Application>Microsoft Macintosh PowerPoint</Application>
  <PresentationFormat>On-screen Show (4:3)</PresentationFormat>
  <Paragraphs>52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CLUE WG  Virtual Interim Meeting September 17, 2013</vt:lpstr>
      <vt:lpstr>Note Well</vt:lpstr>
      <vt:lpstr>Agenda</vt:lpstr>
      <vt:lpstr>Status </vt:lpstr>
      <vt:lpstr>Status </vt:lpstr>
      <vt:lpstr>Status - solutions</vt:lpstr>
      <vt:lpstr>Wrapup, Plans for Vancouver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CLUE WG  IETF-82</dc:title>
  <dc:creator>Mary Barnes</dc:creator>
  <cp:lastModifiedBy>Paul Kyzivat</cp:lastModifiedBy>
  <cp:revision>42</cp:revision>
  <dcterms:created xsi:type="dcterms:W3CDTF">2011-11-13T01:16:11Z</dcterms:created>
  <dcterms:modified xsi:type="dcterms:W3CDTF">2013-09-16T00:24:11Z</dcterms:modified>
</cp:coreProperties>
</file>