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3" r:id="rId6"/>
    <p:sldId id="262" r:id="rId7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90D-7724-4AAB-B1B6-3B5E70A8FE9A}" type="datetimeFigureOut">
              <a:rPr lang="fi-FI" smtClean="0"/>
              <a:t>1.10.2013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E02-4D2A-4BA2-9E2E-D83D52E322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12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90D-7724-4AAB-B1B6-3B5E70A8FE9A}" type="datetimeFigureOut">
              <a:rPr lang="fi-FI" smtClean="0"/>
              <a:t>1.10.2013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E02-4D2A-4BA2-9E2E-D83D52E322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555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90D-7724-4AAB-B1B6-3B5E70A8FE9A}" type="datetimeFigureOut">
              <a:rPr lang="fi-FI" smtClean="0"/>
              <a:t>1.10.2013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E02-4D2A-4BA2-9E2E-D83D52E322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2702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90D-7724-4AAB-B1B6-3B5E70A8FE9A}" type="datetimeFigureOut">
              <a:rPr lang="fi-FI" smtClean="0"/>
              <a:t>1.10.2013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E02-4D2A-4BA2-9E2E-D83D52E322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3589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90D-7724-4AAB-B1B6-3B5E70A8FE9A}" type="datetimeFigureOut">
              <a:rPr lang="fi-FI" smtClean="0"/>
              <a:t>1.10.2013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E02-4D2A-4BA2-9E2E-D83D52E322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859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90D-7724-4AAB-B1B6-3B5E70A8FE9A}" type="datetimeFigureOut">
              <a:rPr lang="fi-FI" smtClean="0"/>
              <a:t>1.10.2013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E02-4D2A-4BA2-9E2E-D83D52E322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682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90D-7724-4AAB-B1B6-3B5E70A8FE9A}" type="datetimeFigureOut">
              <a:rPr lang="fi-FI" smtClean="0"/>
              <a:t>1.10.2013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E02-4D2A-4BA2-9E2E-D83D52E322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64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90D-7724-4AAB-B1B6-3B5E70A8FE9A}" type="datetimeFigureOut">
              <a:rPr lang="fi-FI" smtClean="0"/>
              <a:t>1.10.2013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E02-4D2A-4BA2-9E2E-D83D52E322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43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90D-7724-4AAB-B1B6-3B5E70A8FE9A}" type="datetimeFigureOut">
              <a:rPr lang="fi-FI" smtClean="0"/>
              <a:t>1.10.2013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E02-4D2A-4BA2-9E2E-D83D52E322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0881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90D-7724-4AAB-B1B6-3B5E70A8FE9A}" type="datetimeFigureOut">
              <a:rPr lang="fi-FI" smtClean="0"/>
              <a:t>1.10.2013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E02-4D2A-4BA2-9E2E-D83D52E322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4231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90D-7724-4AAB-B1B6-3B5E70A8FE9A}" type="datetimeFigureOut">
              <a:rPr lang="fi-FI" smtClean="0"/>
              <a:t>1.10.2013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E02-4D2A-4BA2-9E2E-D83D52E322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0039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A90D-7724-4AAB-B1B6-3B5E70A8FE9A}" type="datetimeFigureOut">
              <a:rPr lang="fi-FI" smtClean="0"/>
              <a:t>1.10.2013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79E02-4D2A-4BA2-9E2E-D83D52E3228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561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CLUE Legacy Mode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CLUE Design Team Meeting</a:t>
            </a:r>
          </a:p>
          <a:p>
            <a:r>
              <a:rPr lang="fi-FI" dirty="0" smtClean="0"/>
              <a:t>1st October, 2013</a:t>
            </a:r>
          </a:p>
          <a:p>
            <a:r>
              <a:rPr lang="fi-FI" sz="2000" dirty="0" smtClean="0"/>
              <a:t>Christer Holmberg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5228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when communicating with a non-CLUE device, a CLUE device should be able to </a:t>
            </a:r>
            <a:r>
              <a:rPr lang="en-US" dirty="0" smtClean="0">
                <a:solidFill>
                  <a:srgbClr val="FF0000"/>
                </a:solidFill>
              </a:rPr>
              <a:t>provide a good, high-quality, video experience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Must support the negotiating of critical information elements using SDP (or SIP), as CLUE cannot be used.</a:t>
            </a:r>
          </a:p>
        </p:txBody>
      </p:sp>
    </p:spTree>
    <p:extLst>
      <p:ext uri="{BB962C8B-B14F-4D97-AF65-F5344CB8AC3E}">
        <p14:creationId xmlns:p14="http://schemas.microsoft.com/office/powerpoint/2010/main" val="276851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Legacy SDP Offer from CLUE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When a CLUE entity sends an initial Offer for a session, or wishes to switch from a previously negotiated CLUE session to a legacy session, is MUST include at least the following media descriptions, and support the associated features:</a:t>
            </a:r>
          </a:p>
          <a:p>
            <a:pPr lvl="1"/>
            <a:r>
              <a:rPr lang="en-US" dirty="0" smtClean="0"/>
              <a:t>m = </a:t>
            </a:r>
            <a:r>
              <a:rPr lang="en-US" b="1" dirty="0" smtClean="0"/>
              <a:t>audio</a:t>
            </a:r>
            <a:r>
              <a:rPr lang="en-US" dirty="0" smtClean="0"/>
              <a:t>		(</a:t>
            </a:r>
            <a:r>
              <a:rPr lang="en-US" dirty="0" smtClean="0">
                <a:solidFill>
                  <a:srgbClr val="FF0000"/>
                </a:solidFill>
              </a:rPr>
              <a:t>main audio – legacy mode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Bi-directional</a:t>
            </a:r>
            <a:endParaRPr lang="en-US" dirty="0" smtClean="0"/>
          </a:p>
          <a:p>
            <a:pPr lvl="1"/>
            <a:r>
              <a:rPr lang="en-US" dirty="0" smtClean="0"/>
              <a:t>m = </a:t>
            </a:r>
            <a:r>
              <a:rPr lang="en-US" b="1" dirty="0" smtClean="0"/>
              <a:t>video</a:t>
            </a:r>
            <a:r>
              <a:rPr lang="en-US" dirty="0" smtClean="0"/>
              <a:t> 	(</a:t>
            </a:r>
            <a:r>
              <a:rPr lang="en-US" dirty="0" smtClean="0">
                <a:solidFill>
                  <a:srgbClr val="FF0000"/>
                </a:solidFill>
              </a:rPr>
              <a:t>main video – legacy mode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Bi-directional</a:t>
            </a:r>
            <a:endParaRPr lang="en-US" dirty="0" smtClean="0"/>
          </a:p>
          <a:p>
            <a:pPr lvl="2"/>
            <a:r>
              <a:rPr lang="en-US" dirty="0" smtClean="0"/>
              <a:t>RTP/AVFP</a:t>
            </a:r>
            <a:endParaRPr lang="en-US" dirty="0" smtClean="0"/>
          </a:p>
          <a:p>
            <a:pPr lvl="2"/>
            <a:r>
              <a:rPr lang="en-US" dirty="0" smtClean="0"/>
              <a:t>RTCP</a:t>
            </a:r>
          </a:p>
          <a:p>
            <a:pPr lvl="2"/>
            <a:r>
              <a:rPr lang="en-US" dirty="0"/>
              <a:t>Full Intra Request (</a:t>
            </a:r>
            <a:r>
              <a:rPr lang="en-US" dirty="0" smtClean="0"/>
              <a:t>FIR), Codec-Control </a:t>
            </a:r>
            <a:r>
              <a:rPr lang="en-US" dirty="0"/>
              <a:t>Messages (CCM) </a:t>
            </a:r>
            <a:endParaRPr lang="en-US" dirty="0" smtClean="0"/>
          </a:p>
          <a:p>
            <a:pPr lvl="2"/>
            <a:r>
              <a:rPr lang="en-US" dirty="0" smtClean="0"/>
              <a:t>Temporary </a:t>
            </a:r>
            <a:r>
              <a:rPr lang="en-US" dirty="0"/>
              <a:t>Maximum Media Bit-rate Request (</a:t>
            </a:r>
            <a:r>
              <a:rPr lang="en-US" dirty="0" smtClean="0"/>
              <a:t>TMMBR), Temporary </a:t>
            </a:r>
            <a:r>
              <a:rPr lang="en-US" dirty="0"/>
              <a:t>Maximum Media Bit-rate Notification (TMMBN) </a:t>
            </a:r>
            <a:endParaRPr lang="en-US" dirty="0" smtClean="0"/>
          </a:p>
          <a:p>
            <a:pPr lvl="1"/>
            <a:r>
              <a:rPr lang="en-US" dirty="0" smtClean="0"/>
              <a:t>m = </a:t>
            </a:r>
            <a:r>
              <a:rPr lang="en-US" b="1" dirty="0" smtClean="0"/>
              <a:t>video </a:t>
            </a:r>
            <a:r>
              <a:rPr lang="en-US" dirty="0" smtClean="0"/>
              <a:t>	(</a:t>
            </a:r>
            <a:r>
              <a:rPr lang="en-US" dirty="0" smtClean="0">
                <a:solidFill>
                  <a:srgbClr val="FF0000"/>
                </a:solidFill>
              </a:rPr>
              <a:t>presentation, screen sharing,…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a=</a:t>
            </a:r>
            <a:r>
              <a:rPr lang="en-US" dirty="0" err="1" smtClean="0"/>
              <a:t>content:slides</a:t>
            </a:r>
            <a:endParaRPr lang="en-US" dirty="0" smtClean="0"/>
          </a:p>
          <a:p>
            <a:pPr lvl="2"/>
            <a:r>
              <a:rPr lang="en-US" dirty="0" smtClean="0"/>
              <a:t>Low frame rate &amp; high resolution</a:t>
            </a:r>
          </a:p>
          <a:p>
            <a:pPr lvl="1"/>
            <a:r>
              <a:rPr lang="en-US" dirty="0" smtClean="0"/>
              <a:t>m = </a:t>
            </a:r>
            <a:r>
              <a:rPr lang="en-US" b="1" dirty="0" smtClean="0"/>
              <a:t>application</a:t>
            </a:r>
            <a:r>
              <a:rPr lang="en-US" dirty="0" smtClean="0"/>
              <a:t> 	(</a:t>
            </a:r>
            <a:r>
              <a:rPr lang="en-US" dirty="0" smtClean="0">
                <a:solidFill>
                  <a:srgbClr val="FF0000"/>
                </a:solidFill>
              </a:rPr>
              <a:t>clue channel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NOTE: This does not prevent the CLUE entity from offering additional media, but a non-CLUE device that wants to communicate with a CLUE entity needs to be prepared to receive an Offer as described above (</a:t>
            </a:r>
            <a:r>
              <a:rPr lang="en-US" dirty="0" err="1" smtClean="0">
                <a:solidFill>
                  <a:srgbClr val="00B050"/>
                </a:solidFill>
              </a:rPr>
              <a:t>eventhough</a:t>
            </a:r>
            <a:r>
              <a:rPr lang="en-US" dirty="0" smtClean="0">
                <a:solidFill>
                  <a:srgbClr val="00B050"/>
                </a:solidFill>
              </a:rPr>
              <a:t> the non-CLUE entity does not need to accept all Offered media).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2248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CLUE-Legacy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899592" y="2204864"/>
            <a:ext cx="1656184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CLUE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6588224" y="2204864"/>
            <a:ext cx="1656184" cy="4248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NON-CLUE</a:t>
            </a:r>
            <a:endParaRPr lang="fi-FI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55776" y="2924944"/>
            <a:ext cx="4032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55776" y="4869160"/>
            <a:ext cx="403244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47864" y="2924944"/>
            <a:ext cx="22546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u="sng" dirty="0" smtClean="0"/>
              <a:t>O</a:t>
            </a:r>
            <a:r>
              <a:rPr lang="fi-FI" u="sng" dirty="0" smtClean="0"/>
              <a:t>FFER (Initial Legacy):</a:t>
            </a:r>
            <a:endParaRPr lang="fi-FI" u="sng" dirty="0" smtClean="0"/>
          </a:p>
          <a:p>
            <a:r>
              <a:rPr lang="fi-FI" dirty="0" smtClean="0"/>
              <a:t>m=audio c_p1</a:t>
            </a:r>
          </a:p>
          <a:p>
            <a:r>
              <a:rPr lang="fi-FI" dirty="0" smtClean="0"/>
              <a:t>m=video c_p2</a:t>
            </a:r>
          </a:p>
          <a:p>
            <a:r>
              <a:rPr lang="fi-FI" dirty="0" smtClean="0"/>
              <a:t>m=video c_p3</a:t>
            </a:r>
          </a:p>
          <a:p>
            <a:r>
              <a:rPr lang="fi-FI" dirty="0" smtClean="0"/>
              <a:t>m=application c_p4</a:t>
            </a:r>
            <a:endParaRPr lang="fi-FI" dirty="0"/>
          </a:p>
        </p:txBody>
      </p:sp>
      <p:sp>
        <p:nvSpPr>
          <p:cNvPr id="10" name="TextBox 9"/>
          <p:cNvSpPr txBox="1"/>
          <p:nvPr/>
        </p:nvSpPr>
        <p:spPr>
          <a:xfrm>
            <a:off x="3336802" y="4869160"/>
            <a:ext cx="24854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u="sng" dirty="0" smtClean="0"/>
              <a:t>A</a:t>
            </a:r>
            <a:r>
              <a:rPr lang="fi-FI" u="sng" dirty="0" smtClean="0"/>
              <a:t>NSWER (Initial Legacy):</a:t>
            </a:r>
            <a:endParaRPr lang="fi-FI" u="sng" dirty="0" smtClean="0"/>
          </a:p>
          <a:p>
            <a:r>
              <a:rPr lang="fi-FI" dirty="0" smtClean="0"/>
              <a:t>m=audio </a:t>
            </a:r>
            <a:r>
              <a:rPr lang="fi-FI" dirty="0" smtClean="0">
                <a:solidFill>
                  <a:srgbClr val="00B050"/>
                </a:solidFill>
              </a:rPr>
              <a:t>n_p1</a:t>
            </a:r>
          </a:p>
          <a:p>
            <a:r>
              <a:rPr lang="fi-FI" dirty="0" smtClean="0"/>
              <a:t>m=video </a:t>
            </a:r>
            <a:r>
              <a:rPr lang="fi-FI" dirty="0" smtClean="0">
                <a:solidFill>
                  <a:srgbClr val="00B050"/>
                </a:solidFill>
              </a:rPr>
              <a:t>n_p2</a:t>
            </a:r>
            <a:endParaRPr lang="fi-FI" dirty="0" smtClean="0">
              <a:solidFill>
                <a:srgbClr val="00B050"/>
              </a:solidFill>
            </a:endParaRPr>
          </a:p>
          <a:p>
            <a:r>
              <a:rPr lang="fi-FI" dirty="0" smtClean="0"/>
              <a:t>m=video </a:t>
            </a:r>
            <a:r>
              <a:rPr lang="fi-FI" dirty="0" smtClean="0">
                <a:solidFill>
                  <a:srgbClr val="00B050"/>
                </a:solidFill>
              </a:rPr>
              <a:t>n_p3</a:t>
            </a:r>
            <a:endParaRPr lang="fi-FI" dirty="0" smtClean="0">
              <a:solidFill>
                <a:srgbClr val="00B050"/>
              </a:solidFill>
            </a:endParaRPr>
          </a:p>
          <a:p>
            <a:r>
              <a:rPr lang="fi-FI" dirty="0" smtClean="0"/>
              <a:t>m=application </a:t>
            </a:r>
            <a:r>
              <a:rPr lang="fi-FI" dirty="0" smtClean="0">
                <a:solidFill>
                  <a:srgbClr val="FF0000"/>
                </a:solidFill>
              </a:rPr>
              <a:t>0</a:t>
            </a:r>
            <a:endParaRPr lang="fi-FI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0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CLUE-CLUE</a:t>
            </a:r>
            <a:br>
              <a:rPr lang="fi-FI" dirty="0" smtClean="0"/>
            </a:b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899592" y="2204864"/>
            <a:ext cx="1656184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CLUE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6588224" y="2204864"/>
            <a:ext cx="1656184" cy="42484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CLUE</a:t>
            </a:r>
            <a:endParaRPr lang="fi-FI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55776" y="2341329"/>
            <a:ext cx="4032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55776" y="3356992"/>
            <a:ext cx="403244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47864" y="2341329"/>
            <a:ext cx="15619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b="1" u="sng" dirty="0" smtClean="0"/>
              <a:t>O</a:t>
            </a:r>
            <a:r>
              <a:rPr lang="fi-FI" sz="1200" u="sng" dirty="0" smtClean="0"/>
              <a:t>FFER (Initial Legacy):</a:t>
            </a:r>
            <a:endParaRPr lang="fi-FI" sz="1200" u="sng" dirty="0" smtClean="0"/>
          </a:p>
          <a:p>
            <a:r>
              <a:rPr lang="fi-FI" sz="1200" dirty="0" smtClean="0"/>
              <a:t>m=audio c_p1</a:t>
            </a:r>
          </a:p>
          <a:p>
            <a:r>
              <a:rPr lang="fi-FI" sz="1200" dirty="0" smtClean="0"/>
              <a:t>m=video c_p2</a:t>
            </a:r>
          </a:p>
          <a:p>
            <a:r>
              <a:rPr lang="fi-FI" sz="1200" dirty="0" smtClean="0"/>
              <a:t>m=video c_p3</a:t>
            </a:r>
          </a:p>
          <a:p>
            <a:r>
              <a:rPr lang="fi-FI" sz="1200" dirty="0" smtClean="0"/>
              <a:t>m=application c_p4</a:t>
            </a:r>
            <a:endParaRPr lang="fi-FI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36802" y="3356992"/>
            <a:ext cx="17147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b="1" u="sng" dirty="0" smtClean="0"/>
              <a:t>A</a:t>
            </a:r>
            <a:r>
              <a:rPr lang="fi-FI" sz="1200" u="sng" dirty="0" smtClean="0"/>
              <a:t>NSWER (Initial Legacy):</a:t>
            </a:r>
            <a:endParaRPr lang="fi-FI" sz="1200" u="sng" dirty="0" smtClean="0"/>
          </a:p>
          <a:p>
            <a:r>
              <a:rPr lang="fi-FI" sz="1200" dirty="0" smtClean="0"/>
              <a:t>m=audio </a:t>
            </a:r>
            <a:r>
              <a:rPr lang="fi-FI" sz="12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fi-FI" sz="1200" dirty="0" smtClean="0"/>
              <a:t>m=video </a:t>
            </a:r>
            <a:r>
              <a:rPr lang="fi-FI" sz="12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fi-FI" sz="1200" dirty="0" smtClean="0"/>
              <a:t>m=video </a:t>
            </a:r>
            <a:r>
              <a:rPr lang="fi-FI" sz="1200" dirty="0" smtClean="0">
                <a:solidFill>
                  <a:srgbClr val="FF0000"/>
                </a:solidFill>
              </a:rPr>
              <a:t>0</a:t>
            </a:r>
          </a:p>
          <a:p>
            <a:r>
              <a:rPr lang="fi-FI" sz="1200" dirty="0" smtClean="0"/>
              <a:t>m=application </a:t>
            </a:r>
            <a:r>
              <a:rPr lang="fi-FI" sz="1200" dirty="0">
                <a:solidFill>
                  <a:srgbClr val="00B050"/>
                </a:solidFill>
              </a:rPr>
              <a:t>c</a:t>
            </a:r>
            <a:r>
              <a:rPr lang="fi-FI" sz="1200" dirty="0" smtClean="0">
                <a:solidFill>
                  <a:srgbClr val="00B050"/>
                </a:solidFill>
              </a:rPr>
              <a:t>_p4</a:t>
            </a:r>
            <a:endParaRPr lang="fi-FI" sz="1200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55776" y="5059050"/>
            <a:ext cx="4032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47864" y="5059050"/>
            <a:ext cx="14114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b="1" u="sng" dirty="0" smtClean="0"/>
              <a:t>O</a:t>
            </a:r>
            <a:r>
              <a:rPr lang="fi-FI" sz="1200" u="sng" dirty="0" smtClean="0"/>
              <a:t>FFER (CLUE):</a:t>
            </a:r>
            <a:endParaRPr lang="fi-FI" sz="1200" u="sng" dirty="0"/>
          </a:p>
          <a:p>
            <a:r>
              <a:rPr lang="fi-FI" sz="1200" dirty="0"/>
              <a:t>m=audio </a:t>
            </a:r>
            <a:r>
              <a:rPr lang="fi-FI" sz="1200" dirty="0">
                <a:solidFill>
                  <a:srgbClr val="FF0000"/>
                </a:solidFill>
              </a:rPr>
              <a:t>0</a:t>
            </a:r>
            <a:endParaRPr lang="fi-FI" sz="1200" dirty="0">
              <a:solidFill>
                <a:srgbClr val="00B050"/>
              </a:solidFill>
            </a:endParaRPr>
          </a:p>
          <a:p>
            <a:r>
              <a:rPr lang="fi-FI" sz="1200" dirty="0"/>
              <a:t>m=video </a:t>
            </a:r>
            <a:r>
              <a:rPr lang="fi-FI" sz="1200" dirty="0">
                <a:solidFill>
                  <a:srgbClr val="FF0000"/>
                </a:solidFill>
              </a:rPr>
              <a:t>0</a:t>
            </a:r>
            <a:endParaRPr lang="fi-FI" sz="1200" dirty="0">
              <a:solidFill>
                <a:srgbClr val="00B050"/>
              </a:solidFill>
            </a:endParaRPr>
          </a:p>
          <a:p>
            <a:r>
              <a:rPr lang="fi-FI" sz="1200" dirty="0"/>
              <a:t>m=video </a:t>
            </a:r>
            <a:r>
              <a:rPr lang="fi-FI" sz="1200" dirty="0">
                <a:solidFill>
                  <a:srgbClr val="FF0000"/>
                </a:solidFill>
              </a:rPr>
              <a:t>0</a:t>
            </a:r>
            <a:endParaRPr lang="fi-FI" sz="1200" dirty="0">
              <a:solidFill>
                <a:srgbClr val="00B050"/>
              </a:solidFill>
            </a:endParaRPr>
          </a:p>
          <a:p>
            <a:r>
              <a:rPr lang="fi-FI" sz="1200" dirty="0"/>
              <a:t>m=application </a:t>
            </a:r>
            <a:r>
              <a:rPr lang="fi-FI" sz="1200" dirty="0" smtClean="0">
                <a:solidFill>
                  <a:srgbClr val="00B050"/>
                </a:solidFill>
              </a:rPr>
              <a:t>c_p4</a:t>
            </a:r>
            <a:endParaRPr lang="fi-FI" sz="1200" dirty="0"/>
          </a:p>
          <a:p>
            <a:r>
              <a:rPr lang="fi-FI" sz="1200" dirty="0"/>
              <a:t>m=audio_clue </a:t>
            </a:r>
            <a:r>
              <a:rPr lang="fi-FI" sz="1200" dirty="0" smtClean="0">
                <a:solidFill>
                  <a:srgbClr val="00B050"/>
                </a:solidFill>
              </a:rPr>
              <a:t>c_p5</a:t>
            </a:r>
            <a:endParaRPr lang="fi-FI" sz="1200" dirty="0"/>
          </a:p>
          <a:p>
            <a:r>
              <a:rPr lang="fi-FI" sz="1200" dirty="0"/>
              <a:t>m=audio_clue </a:t>
            </a:r>
            <a:r>
              <a:rPr lang="fi-FI" sz="1200" dirty="0" smtClean="0">
                <a:solidFill>
                  <a:srgbClr val="00B050"/>
                </a:solidFill>
              </a:rPr>
              <a:t>c_p6</a:t>
            </a:r>
            <a:endParaRPr lang="fi-FI" sz="1200" dirty="0"/>
          </a:p>
          <a:p>
            <a:r>
              <a:rPr lang="fi-FI" sz="1200" dirty="0"/>
              <a:t>m=video_clue </a:t>
            </a:r>
            <a:r>
              <a:rPr lang="fi-FI" sz="1200" dirty="0" smtClean="0">
                <a:solidFill>
                  <a:srgbClr val="00B050"/>
                </a:solidFill>
              </a:rPr>
              <a:t>c_p7</a:t>
            </a:r>
            <a:endParaRPr lang="fi-FI" sz="1200" dirty="0"/>
          </a:p>
          <a:p>
            <a:r>
              <a:rPr lang="fi-FI" sz="1200" dirty="0"/>
              <a:t>m=video_clue </a:t>
            </a:r>
            <a:r>
              <a:rPr lang="fi-FI" sz="1200" dirty="0" smtClean="0">
                <a:solidFill>
                  <a:srgbClr val="00B050"/>
                </a:solidFill>
              </a:rPr>
              <a:t>c_p8</a:t>
            </a:r>
            <a:endParaRPr lang="fi-FI" sz="1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55776" y="4653136"/>
            <a:ext cx="4032448" cy="0"/>
          </a:xfrm>
          <a:prstGeom prst="line">
            <a:avLst/>
          </a:prstGeom>
          <a:ln w="190500">
            <a:solidFill>
              <a:schemeClr val="tx2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74762" y="4468470"/>
            <a:ext cx="159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CLUE Exchange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CLUE-CLUE</a:t>
            </a:r>
            <a:br>
              <a:rPr lang="fi-FI" dirty="0" smtClean="0"/>
            </a:br>
            <a:r>
              <a:rPr lang="fi-FI" dirty="0" smtClean="0"/>
              <a:t>FALLBACK TO LEGACY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899592" y="2204864"/>
            <a:ext cx="1656184" cy="4248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CLUE</a:t>
            </a:r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6588224" y="2204864"/>
            <a:ext cx="1656184" cy="42484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CLUE</a:t>
            </a:r>
            <a:endParaRPr lang="fi-FI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55776" y="3284984"/>
            <a:ext cx="4032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55776" y="4995753"/>
            <a:ext cx="403244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47864" y="3284984"/>
            <a:ext cx="16727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b="1" u="sng" dirty="0" smtClean="0"/>
              <a:t>O</a:t>
            </a:r>
            <a:r>
              <a:rPr lang="fi-FI" sz="1200" u="sng" dirty="0" smtClean="0"/>
              <a:t>FFER (Back to Legacy):</a:t>
            </a:r>
            <a:endParaRPr lang="fi-FI" sz="1200" u="sng" dirty="0" smtClean="0"/>
          </a:p>
          <a:p>
            <a:r>
              <a:rPr lang="fi-FI" sz="1200" dirty="0" smtClean="0"/>
              <a:t>m=audio </a:t>
            </a:r>
            <a:r>
              <a:rPr lang="fi-FI" sz="1200" dirty="0" smtClean="0">
                <a:solidFill>
                  <a:srgbClr val="00B050"/>
                </a:solidFill>
              </a:rPr>
              <a:t>c_p1</a:t>
            </a:r>
          </a:p>
          <a:p>
            <a:r>
              <a:rPr lang="fi-FI" sz="1200" dirty="0" smtClean="0"/>
              <a:t>m=video </a:t>
            </a:r>
            <a:r>
              <a:rPr lang="fi-FI" sz="1200" dirty="0" smtClean="0">
                <a:solidFill>
                  <a:srgbClr val="00B050"/>
                </a:solidFill>
              </a:rPr>
              <a:t>c_p2</a:t>
            </a:r>
          </a:p>
          <a:p>
            <a:r>
              <a:rPr lang="fi-FI" sz="1200" dirty="0" smtClean="0"/>
              <a:t>m=video </a:t>
            </a:r>
            <a:r>
              <a:rPr lang="fi-FI" sz="1200" dirty="0" smtClean="0">
                <a:solidFill>
                  <a:srgbClr val="00B050"/>
                </a:solidFill>
              </a:rPr>
              <a:t>c_p3</a:t>
            </a:r>
          </a:p>
          <a:p>
            <a:r>
              <a:rPr lang="fi-FI" sz="1200" dirty="0" smtClean="0"/>
              <a:t>m=application </a:t>
            </a:r>
            <a:r>
              <a:rPr lang="fi-FI" sz="1200" dirty="0" smtClean="0"/>
              <a:t> </a:t>
            </a:r>
            <a:r>
              <a:rPr lang="fi-FI" sz="1200" dirty="0">
                <a:solidFill>
                  <a:srgbClr val="FF0000"/>
                </a:solidFill>
              </a:rPr>
              <a:t>0</a:t>
            </a:r>
            <a:endParaRPr lang="fi-FI" sz="1200" dirty="0" smtClean="0"/>
          </a:p>
          <a:p>
            <a:r>
              <a:rPr lang="fi-FI" sz="1200" dirty="0" smtClean="0"/>
              <a:t>m=audio_clue </a:t>
            </a:r>
            <a:r>
              <a:rPr lang="fi-FI" sz="1200" dirty="0">
                <a:solidFill>
                  <a:srgbClr val="FF0000"/>
                </a:solidFill>
              </a:rPr>
              <a:t>0</a:t>
            </a:r>
            <a:endParaRPr lang="fi-FI" sz="1200" dirty="0" smtClean="0"/>
          </a:p>
          <a:p>
            <a:r>
              <a:rPr lang="fi-FI" sz="1200" dirty="0" smtClean="0"/>
              <a:t>m</a:t>
            </a:r>
            <a:r>
              <a:rPr lang="fi-FI" sz="1200" dirty="0" smtClean="0"/>
              <a:t>=audio_clue </a:t>
            </a:r>
            <a:r>
              <a:rPr lang="fi-FI" sz="1200" dirty="0">
                <a:solidFill>
                  <a:srgbClr val="FF0000"/>
                </a:solidFill>
              </a:rPr>
              <a:t>0</a:t>
            </a:r>
            <a:endParaRPr lang="fi-FI" sz="1200" dirty="0" smtClean="0"/>
          </a:p>
          <a:p>
            <a:r>
              <a:rPr lang="fi-FI" sz="1200" dirty="0" smtClean="0"/>
              <a:t>m=video_clue </a:t>
            </a:r>
            <a:r>
              <a:rPr lang="fi-FI" sz="1200" dirty="0">
                <a:solidFill>
                  <a:srgbClr val="FF0000"/>
                </a:solidFill>
              </a:rPr>
              <a:t>0</a:t>
            </a:r>
            <a:endParaRPr lang="fi-FI" sz="1200" dirty="0" smtClean="0"/>
          </a:p>
          <a:p>
            <a:r>
              <a:rPr lang="fi-FI" sz="1200" dirty="0" smtClean="0"/>
              <a:t>m</a:t>
            </a:r>
            <a:r>
              <a:rPr lang="fi-FI" sz="1200" dirty="0" smtClean="0"/>
              <a:t>=video_clue </a:t>
            </a:r>
            <a:r>
              <a:rPr lang="fi-FI" sz="1200" dirty="0">
                <a:solidFill>
                  <a:srgbClr val="FF0000"/>
                </a:solidFill>
              </a:rPr>
              <a:t>0</a:t>
            </a:r>
            <a:endParaRPr lang="fi-FI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336802" y="4995753"/>
            <a:ext cx="18254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b="1" u="sng" dirty="0" smtClean="0"/>
              <a:t>A</a:t>
            </a:r>
            <a:r>
              <a:rPr lang="fi-FI" sz="1200" u="sng" dirty="0" smtClean="0"/>
              <a:t>NSWER (Back to Legacy):</a:t>
            </a:r>
            <a:endParaRPr lang="fi-FI" sz="1200" u="sng" dirty="0" smtClean="0"/>
          </a:p>
          <a:p>
            <a:r>
              <a:rPr lang="fi-FI" sz="1200" dirty="0" smtClean="0"/>
              <a:t>m=audio </a:t>
            </a:r>
            <a:r>
              <a:rPr lang="fi-FI" sz="1200" dirty="0">
                <a:solidFill>
                  <a:srgbClr val="00B050"/>
                </a:solidFill>
              </a:rPr>
              <a:t>c_p1</a:t>
            </a:r>
            <a:endParaRPr lang="fi-FI" sz="1200" dirty="0" smtClean="0">
              <a:solidFill>
                <a:srgbClr val="FF0000"/>
              </a:solidFill>
            </a:endParaRPr>
          </a:p>
          <a:p>
            <a:r>
              <a:rPr lang="fi-FI" sz="1200" dirty="0" smtClean="0"/>
              <a:t>m=video </a:t>
            </a:r>
            <a:r>
              <a:rPr lang="fi-FI" sz="1200" dirty="0">
                <a:solidFill>
                  <a:srgbClr val="00B050"/>
                </a:solidFill>
              </a:rPr>
              <a:t>c_p1</a:t>
            </a:r>
            <a:endParaRPr lang="fi-FI" sz="1200" dirty="0" smtClean="0">
              <a:solidFill>
                <a:srgbClr val="FF0000"/>
              </a:solidFill>
            </a:endParaRPr>
          </a:p>
          <a:p>
            <a:r>
              <a:rPr lang="fi-FI" sz="1200" dirty="0" smtClean="0"/>
              <a:t>m=video </a:t>
            </a:r>
            <a:r>
              <a:rPr lang="fi-FI" sz="1200" dirty="0">
                <a:solidFill>
                  <a:srgbClr val="00B050"/>
                </a:solidFill>
              </a:rPr>
              <a:t>c_p1</a:t>
            </a:r>
            <a:endParaRPr lang="fi-FI" sz="1200" dirty="0" smtClean="0">
              <a:solidFill>
                <a:srgbClr val="FF0000"/>
              </a:solidFill>
            </a:endParaRPr>
          </a:p>
          <a:p>
            <a:r>
              <a:rPr lang="fi-FI" sz="1200" dirty="0"/>
              <a:t>m=application  </a:t>
            </a:r>
            <a:r>
              <a:rPr lang="fi-FI" sz="1200" dirty="0">
                <a:solidFill>
                  <a:srgbClr val="FF0000"/>
                </a:solidFill>
              </a:rPr>
              <a:t>0</a:t>
            </a:r>
            <a:endParaRPr lang="fi-FI" sz="1200" dirty="0"/>
          </a:p>
          <a:p>
            <a:r>
              <a:rPr lang="fi-FI" sz="1200" dirty="0"/>
              <a:t>m=audio_clue </a:t>
            </a:r>
            <a:r>
              <a:rPr lang="fi-FI" sz="1200" dirty="0">
                <a:solidFill>
                  <a:srgbClr val="FF0000"/>
                </a:solidFill>
              </a:rPr>
              <a:t>0</a:t>
            </a:r>
            <a:endParaRPr lang="fi-FI" sz="1200" dirty="0"/>
          </a:p>
          <a:p>
            <a:r>
              <a:rPr lang="fi-FI" sz="1200" dirty="0"/>
              <a:t>m=audio_clue </a:t>
            </a:r>
            <a:r>
              <a:rPr lang="fi-FI" sz="1200" dirty="0">
                <a:solidFill>
                  <a:srgbClr val="FF0000"/>
                </a:solidFill>
              </a:rPr>
              <a:t>0</a:t>
            </a:r>
            <a:endParaRPr lang="fi-FI" sz="1200" dirty="0"/>
          </a:p>
          <a:p>
            <a:r>
              <a:rPr lang="fi-FI" sz="1200" dirty="0"/>
              <a:t>m=video_clue </a:t>
            </a:r>
            <a:r>
              <a:rPr lang="fi-FI" sz="1200" dirty="0">
                <a:solidFill>
                  <a:srgbClr val="FF0000"/>
                </a:solidFill>
              </a:rPr>
              <a:t>0</a:t>
            </a:r>
            <a:endParaRPr lang="fi-FI" sz="1200" dirty="0"/>
          </a:p>
          <a:p>
            <a:r>
              <a:rPr lang="fi-FI" sz="1200" dirty="0"/>
              <a:t>m=video_clue </a:t>
            </a:r>
            <a:r>
              <a:rPr lang="fi-FI" sz="1200" dirty="0">
                <a:solidFill>
                  <a:srgbClr val="FF0000"/>
                </a:solidFill>
              </a:rPr>
              <a:t>0</a:t>
            </a:r>
            <a:endParaRPr lang="fi-FI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555776" y="2780928"/>
            <a:ext cx="4032448" cy="0"/>
          </a:xfrm>
          <a:prstGeom prst="line">
            <a:avLst/>
          </a:prstGeom>
          <a:ln w="254000">
            <a:solidFill>
              <a:srgbClr val="92D05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51920" y="2627620"/>
            <a:ext cx="149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CLUE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8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238</Words>
  <Application>Microsoft Office PowerPoint</Application>
  <PresentationFormat>On-screen Show (4:3)</PresentationFormat>
  <Paragraphs>82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CLUE Legacy Mode</vt:lpstr>
      <vt:lpstr>ASSUMPTION</vt:lpstr>
      <vt:lpstr>Legacy SDP Offer from CLUE</vt:lpstr>
      <vt:lpstr>CLUE-Legacy</vt:lpstr>
      <vt:lpstr>CLUE-CLUE </vt:lpstr>
      <vt:lpstr>CLUE-CLUE FALLBACK TO LEGACY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Christer</dc:creator>
  <cp:lastModifiedBy>Christer Holmberg</cp:lastModifiedBy>
  <cp:revision>29</cp:revision>
  <dcterms:created xsi:type="dcterms:W3CDTF">2013-09-24T16:51:00Z</dcterms:created>
  <dcterms:modified xsi:type="dcterms:W3CDTF">2013-10-01T11:36:27Z</dcterms:modified>
</cp:coreProperties>
</file>