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6" r:id="rId2"/>
    <p:sldId id="281" r:id="rId3"/>
    <p:sldId id="261" r:id="rId4"/>
    <p:sldId id="269" r:id="rId5"/>
    <p:sldId id="271" r:id="rId6"/>
    <p:sldId id="272" r:id="rId7"/>
    <p:sldId id="282" r:id="rId8"/>
    <p:sldId id="276" r:id="rId9"/>
    <p:sldId id="283" r:id="rId10"/>
    <p:sldId id="28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06E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90" d="100"/>
          <a:sy n="90" d="100"/>
        </p:scale>
        <p:origin x="-5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61BEC5-7EF9-4458-82BB-8DAF375A3762}" type="datetimeFigureOut">
              <a:rPr lang="en-US" smtClean="0"/>
              <a:pPr/>
              <a:t>6/23/2011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E63181-DA9C-4F23-BDA4-59410F711FA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E63181-DA9C-4F23-BDA4-59410F711FA6}"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en-US"/>
          </a:p>
        </p:txBody>
      </p:sp>
      <p:sp>
        <p:nvSpPr>
          <p:cNvPr id="5" name="Line 8"/>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en-US"/>
          </a:p>
        </p:txBody>
      </p:sp>
      <p:pic>
        <p:nvPicPr>
          <p:cNvPr id="6" name="Picture 9" descr="ietflogo"/>
          <p:cNvPicPr>
            <a:picLocks noChangeAspect="1" noChangeArrowheads="1"/>
          </p:cNvPicPr>
          <p:nvPr/>
        </p:nvPicPr>
        <p:blipFill>
          <a:blip r:embed="rId2" cstate="print"/>
          <a:srcRect/>
          <a:stretch>
            <a:fillRect/>
          </a:stretch>
        </p:blipFill>
        <p:spPr bwMode="auto">
          <a:xfrm>
            <a:off x="7391400" y="2971800"/>
            <a:ext cx="1524000" cy="871538"/>
          </a:xfrm>
          <a:prstGeom prst="rect">
            <a:avLst/>
          </a:prstGeom>
          <a:noFill/>
          <a:ln w="9525">
            <a:noFill/>
            <a:miter lim="800000"/>
            <a:headEnd/>
            <a:tailEnd/>
          </a:ln>
        </p:spPr>
      </p:pic>
      <p:sp>
        <p:nvSpPr>
          <p:cNvPr id="16387"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en-US" smtClean="0"/>
              <a:t>Click to edit Master title style</a:t>
            </a:r>
            <a:endParaRPr lang="en-US" altLang="en-US"/>
          </a:p>
        </p:txBody>
      </p:sp>
      <p:sp>
        <p:nvSpPr>
          <p:cNvPr id="16388"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en-US" smtClean="0"/>
              <a:t>Click to edit Master subtitle style</a:t>
            </a:r>
            <a:endParaRPr lang="en-US" altLang="en-US"/>
          </a:p>
        </p:txBody>
      </p:sp>
      <p:sp>
        <p:nvSpPr>
          <p:cNvPr id="7" name="Rectangle 5"/>
          <p:cNvSpPr>
            <a:spLocks noGrp="1" noChangeArrowheads="1"/>
          </p:cNvSpPr>
          <p:nvPr>
            <p:ph type="dt" sz="half" idx="10"/>
          </p:nvPr>
        </p:nvSpPr>
        <p:spPr/>
        <p:txBody>
          <a:bodyPr/>
          <a:lstStyle>
            <a:lvl1pPr>
              <a:defRPr smtClean="0"/>
            </a:lvl1pPr>
          </a:lstStyle>
          <a:p>
            <a:fld id="{B4284761-C6B8-4263-8664-672537049ECC}" type="datetime1">
              <a:rPr lang="en-US" smtClean="0"/>
              <a:pPr/>
              <a:t>6/23/2011</a:t>
            </a:fld>
            <a:endParaRPr lang="en-US"/>
          </a:p>
        </p:txBody>
      </p:sp>
      <p:sp>
        <p:nvSpPr>
          <p:cNvPr id="8" name="Rectangle 6"/>
          <p:cNvSpPr>
            <a:spLocks noGrp="1" noChangeArrowheads="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9" name="Rectangle 7"/>
          <p:cNvSpPr>
            <a:spLocks noGrp="1" noChangeArrowheads="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75299D25-0F05-421B-90C8-7150676BD47A}" type="datetime1">
              <a:rPr lang="en-US" smtClean="0"/>
              <a:pPr/>
              <a:t>6/23/2011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6" name="Slide Number Placeholder 5"/>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smtClean="0"/>
            </a:lvl1pPr>
          </a:lstStyle>
          <a:p>
            <a:fld id="{99F4E175-B51B-44A4-9D03-211BF38711A3}" type="datetime1">
              <a:rPr lang="en-US" smtClean="0"/>
              <a:pPr/>
              <a:t>6/23/2011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6" name="Slide Number Placeholder 5"/>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fld id="{3268E8CD-1FD8-48CB-9F9A-B2A3B4226151}" type="datetime1">
              <a:rPr lang="en-US" smtClean="0"/>
              <a:pPr/>
              <a:t>6/23/2011</a:t>
            </a:fld>
            <a:endParaRPr lang="en-US"/>
          </a:p>
        </p:txBody>
      </p:sp>
      <p:sp>
        <p:nvSpPr>
          <p:cNvPr id="5" name="Rectangle 6"/>
          <p:cNvSpPr>
            <a:spLocks noGrp="1" noChangeArrowheads="1"/>
          </p:cNvSpPr>
          <p:nvPr>
            <p:ph type="ftr" sz="quarter" idx="11"/>
          </p:nvPr>
        </p:nvSpPr>
        <p:spPr>
          <a:ln/>
        </p:spPr>
        <p:txBody>
          <a:bodyPr/>
          <a:lstStyle>
            <a:lvl1pPr>
              <a:defRPr/>
            </a:lvl1pPr>
          </a:lstStyle>
          <a:p>
            <a:r>
              <a:rPr lang="en-US" smtClean="0"/>
              <a:t>CLUE Requirements</a:t>
            </a:r>
            <a:endParaRPr lang="en-US"/>
          </a:p>
        </p:txBody>
      </p:sp>
      <p:sp>
        <p:nvSpPr>
          <p:cNvPr id="6" name="Rectangle 7"/>
          <p:cNvSpPr>
            <a:spLocks noGrp="1" noChangeArrowheads="1"/>
          </p:cNvSpPr>
          <p:nvPr>
            <p:ph type="sldNum" sz="quarter" idx="12"/>
          </p:nvPr>
        </p:nvSpPr>
        <p:spPr>
          <a:ln/>
        </p:spPr>
        <p:txBody>
          <a:bodyPr/>
          <a:lstStyle>
            <a:lvl1pPr>
              <a:defRPr/>
            </a:lvl1pPr>
          </a:lstStyle>
          <a:p>
            <a:fld id="{D84C77CA-0FC1-4BEB-9E99-08536BA975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smtClean="0"/>
            </a:lvl1pPr>
          </a:lstStyle>
          <a:p>
            <a:fld id="{06D2C5EE-C199-47A1-BC18-C2A6D8B90264}" type="datetime1">
              <a:rPr lang="en-US" smtClean="0"/>
              <a:pPr/>
              <a:t>6/23/2011</a:t>
            </a:fld>
            <a:endParaRPr lang="en-US"/>
          </a:p>
        </p:txBody>
      </p:sp>
      <p:sp>
        <p:nvSpPr>
          <p:cNvPr id="5" name="Footer Placeholder 4"/>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6" name="Slide Number Placeholder 5"/>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smtClean="0"/>
            </a:lvl1pPr>
          </a:lstStyle>
          <a:p>
            <a:fld id="{9EA2EEC0-B431-44BB-B239-58A92369A65F}" type="datetime1">
              <a:rPr lang="en-US" smtClean="0"/>
              <a:pPr/>
              <a:t>6/23/2011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7" name="Slide Number Placeholder 6"/>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smtClean="0"/>
            </a:lvl1pPr>
          </a:lstStyle>
          <a:p>
            <a:fld id="{0828C737-FAB2-48E4-8EEC-7C5B963E773F}" type="datetime1">
              <a:rPr lang="en-US" smtClean="0"/>
              <a:pPr/>
              <a:t>6/23/2011</a:t>
            </a:fld>
            <a:endParaRPr lang="en-US"/>
          </a:p>
        </p:txBody>
      </p:sp>
      <p:sp>
        <p:nvSpPr>
          <p:cNvPr id="8" name="Footer Placeholder 7"/>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9" name="Slide Number Placeholder 8"/>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smtClean="0"/>
            </a:lvl1pPr>
          </a:lstStyle>
          <a:p>
            <a:fld id="{64C8746E-CDF7-48A1-95A7-54551B77B79F}" type="datetime1">
              <a:rPr lang="en-US" smtClean="0"/>
              <a:pPr/>
              <a:t>6/23/2011</a:t>
            </a:fld>
            <a:endParaRPr lang="en-US"/>
          </a:p>
        </p:txBody>
      </p:sp>
      <p:sp>
        <p:nvSpPr>
          <p:cNvPr id="4" name="Footer Placeholder 3"/>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5" name="Slide Number Placeholder 4"/>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fld id="{819FBE7B-C9A3-4B4D-A634-EF1107D647EA}" type="datetime1">
              <a:rPr lang="en-US" smtClean="0"/>
              <a:pPr/>
              <a:t>6/23/2011</a:t>
            </a:fld>
            <a:endParaRPr lang="en-US"/>
          </a:p>
        </p:txBody>
      </p:sp>
      <p:sp>
        <p:nvSpPr>
          <p:cNvPr id="3" name="Footer Placeholder 2"/>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4" name="Slide Number Placeholder 3"/>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E90AE140-73A8-40B3-AB68-3CFE0B9F9F3E}" type="datetime1">
              <a:rPr lang="en-US" smtClean="0"/>
              <a:pPr/>
              <a:t>6/23/2011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7" name="Slide Number Placeholder 6"/>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smtClean="0"/>
            </a:lvl1pPr>
          </a:lstStyle>
          <a:p>
            <a:fld id="{D59BB99F-A63E-4B50-B73C-B3B51C9FC51F}" type="datetime1">
              <a:rPr lang="en-US" smtClean="0"/>
              <a:pPr/>
              <a:t>6/23/2011</a:t>
            </a:fld>
            <a:endParaRPr lang="en-US"/>
          </a:p>
        </p:txBody>
      </p:sp>
      <p:sp>
        <p:nvSpPr>
          <p:cNvPr id="6" name="Footer Placeholder 5"/>
          <p:cNvSpPr>
            <a:spLocks noGrp="1"/>
          </p:cNvSpPr>
          <p:nvPr>
            <p:ph type="ftr" sz="quarter" idx="11"/>
          </p:nvPr>
        </p:nvSpPr>
        <p:spPr/>
        <p:txBody>
          <a:bodyPr/>
          <a:lstStyle>
            <a:lvl1pPr marL="0" marR="0" indent="0" algn="ctr" defTabSz="914400" rtl="0" eaLnBrk="1" fontAlgn="base" latinLnBrk="0" hangingPunct="1">
              <a:lnSpc>
                <a:spcPct val="100000"/>
              </a:lnSpc>
              <a:spcBef>
                <a:spcPct val="0"/>
              </a:spcBef>
              <a:spcAft>
                <a:spcPct val="0"/>
              </a:spcAft>
              <a:buClrTx/>
              <a:buSzTx/>
              <a:buFontTx/>
              <a:buNone/>
              <a:tabLst/>
              <a:defRPr dirty="0" smtClean="0"/>
            </a:lvl1pPr>
          </a:lstStyle>
          <a:p>
            <a:r>
              <a:rPr lang="en-US" smtClean="0"/>
              <a:t>CLUE Requirements</a:t>
            </a:r>
            <a:endParaRPr lang="en-US"/>
          </a:p>
        </p:txBody>
      </p:sp>
      <p:sp>
        <p:nvSpPr>
          <p:cNvPr id="7" name="Slide Number Placeholder 6"/>
          <p:cNvSpPr>
            <a:spLocks noGrp="1"/>
          </p:cNvSpPr>
          <p:nvPr>
            <p:ph type="sldNum" sz="quarter" idx="12"/>
          </p:nvPr>
        </p:nvSpPr>
        <p:spPr/>
        <p:txBody>
          <a:bodyPr/>
          <a:lstStyle>
            <a:lvl1pPr>
              <a:defRPr smtClean="0"/>
            </a:lvl1pPr>
          </a:lstStyle>
          <a:p>
            <a:fld id="{D84C77CA-0FC1-4BEB-9E99-08536BA975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title"/>
          </p:nvPr>
        </p:nvSpPr>
        <p:spPr bwMode="auto">
          <a:xfrm>
            <a:off x="457200" y="122238"/>
            <a:ext cx="82296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457200" y="1719263"/>
            <a:ext cx="8229600" cy="4411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365"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smtClean="0"/>
            </a:lvl1pPr>
          </a:lstStyle>
          <a:p>
            <a:fld id="{D80EEAE1-A0F1-4031-9B92-286781796A39}" type="datetime1">
              <a:rPr lang="en-US" smtClean="0"/>
              <a:pPr/>
              <a:t>6/23/2011</a:t>
            </a:fld>
            <a:endParaRPr lang="en-US"/>
          </a:p>
        </p:txBody>
      </p:sp>
      <p:sp>
        <p:nvSpPr>
          <p:cNvPr id="15366"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smtClean="0"/>
            </a:lvl1pPr>
          </a:lstStyle>
          <a:p>
            <a:r>
              <a:rPr lang="en-US" smtClean="0"/>
              <a:t>CLUE Requirements</a:t>
            </a:r>
            <a:endParaRPr lang="en-US"/>
          </a:p>
        </p:txBody>
      </p:sp>
      <p:sp>
        <p:nvSpPr>
          <p:cNvPr id="15367"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smtClean="0"/>
            </a:lvl1pPr>
          </a:lstStyle>
          <a:p>
            <a:fld id="{D84C77CA-0FC1-4BEB-9E99-08536BA975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p:txStyles>
    <p:titleStyle>
      <a:lvl1pPr algn="l" rtl="0" eaLnBrk="1" fontAlgn="base" hangingPunct="1">
        <a:spcBef>
          <a:spcPct val="0"/>
        </a:spcBef>
        <a:spcAft>
          <a:spcPct val="0"/>
        </a:spcAft>
        <a:defRPr sz="3900" b="1">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charset="0"/>
        </a:defRPr>
      </a:lvl2pPr>
      <a:lvl3pPr algn="l" rtl="0" eaLnBrk="1" fontAlgn="base" hangingPunct="1">
        <a:spcBef>
          <a:spcPct val="0"/>
        </a:spcBef>
        <a:spcAft>
          <a:spcPct val="0"/>
        </a:spcAft>
        <a:defRPr sz="3900" b="1">
          <a:solidFill>
            <a:schemeClr val="tx2"/>
          </a:solidFill>
          <a:latin typeface="Arial" charset="0"/>
        </a:defRPr>
      </a:lvl3pPr>
      <a:lvl4pPr algn="l" rtl="0" eaLnBrk="1" fontAlgn="base" hangingPunct="1">
        <a:spcBef>
          <a:spcPct val="0"/>
        </a:spcBef>
        <a:spcAft>
          <a:spcPct val="0"/>
        </a:spcAft>
        <a:defRPr sz="3900" b="1">
          <a:solidFill>
            <a:schemeClr val="tx2"/>
          </a:solidFill>
          <a:latin typeface="Arial" charset="0"/>
        </a:defRPr>
      </a:lvl4pPr>
      <a:lvl5pPr algn="l" rtl="0" eaLnBrk="1" fontAlgn="base" hangingPunct="1">
        <a:spcBef>
          <a:spcPct val="0"/>
        </a:spcBef>
        <a:spcAft>
          <a:spcPct val="0"/>
        </a:spcAft>
        <a:defRPr sz="3900" b="1">
          <a:solidFill>
            <a:schemeClr val="tx2"/>
          </a:solidFill>
          <a:latin typeface="Arial" charset="0"/>
        </a:defRPr>
      </a:lvl5pPr>
      <a:lvl6pPr marL="457200" algn="l" rtl="0" eaLnBrk="1" fontAlgn="base" hangingPunct="1">
        <a:spcBef>
          <a:spcPct val="0"/>
        </a:spcBef>
        <a:spcAft>
          <a:spcPct val="0"/>
        </a:spcAft>
        <a:defRPr sz="3900" b="1">
          <a:solidFill>
            <a:schemeClr val="tx2"/>
          </a:solidFill>
          <a:latin typeface="Arial" charset="0"/>
        </a:defRPr>
      </a:lvl6pPr>
      <a:lvl7pPr marL="914400" algn="l" rtl="0" eaLnBrk="1" fontAlgn="base" hangingPunct="1">
        <a:spcBef>
          <a:spcPct val="0"/>
        </a:spcBef>
        <a:spcAft>
          <a:spcPct val="0"/>
        </a:spcAft>
        <a:defRPr sz="3900" b="1">
          <a:solidFill>
            <a:schemeClr val="tx2"/>
          </a:solidFill>
          <a:latin typeface="Arial" charset="0"/>
        </a:defRPr>
      </a:lvl7pPr>
      <a:lvl8pPr marL="1371600" algn="l" rtl="0" eaLnBrk="1" fontAlgn="base" hangingPunct="1">
        <a:spcBef>
          <a:spcPct val="0"/>
        </a:spcBef>
        <a:spcAft>
          <a:spcPct val="0"/>
        </a:spcAft>
        <a:defRPr sz="3900" b="1">
          <a:solidFill>
            <a:schemeClr val="tx2"/>
          </a:solidFill>
          <a:latin typeface="Arial" charset="0"/>
        </a:defRPr>
      </a:lvl8pPr>
      <a:lvl9pPr marL="1828800" algn="l" rtl="0" eaLnBrk="1" fontAlgn="base" hangingPunct="1">
        <a:spcBef>
          <a:spcPct val="0"/>
        </a:spcBef>
        <a:spcAft>
          <a:spcPct val="0"/>
        </a:spcAft>
        <a:defRPr sz="39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itchFamily="2" charset="2"/>
        <a:buChar char="l"/>
        <a:defRPr sz="2600">
          <a:solidFill>
            <a:schemeClr val="tx1"/>
          </a:solidFill>
          <a:latin typeface="+mn-lt"/>
        </a:defRPr>
      </a:lvl2pPr>
      <a:lvl3pPr marL="987425" indent="-293688" algn="l" rtl="0" eaLnBrk="1" fontAlgn="base" hangingPunct="1">
        <a:spcBef>
          <a:spcPct val="20000"/>
        </a:spcBef>
        <a:spcAft>
          <a:spcPct val="0"/>
        </a:spcAft>
        <a:buClr>
          <a:schemeClr val="accent1"/>
        </a:buClr>
        <a:buSzPct val="70000"/>
        <a:buFont typeface="Wingdings" pitchFamily="2" charset="2"/>
        <a:buChar char="l"/>
        <a:defRPr sz="2300">
          <a:solidFill>
            <a:schemeClr val="tx1"/>
          </a:solidFill>
          <a:latin typeface="+mn-lt"/>
        </a:defRPr>
      </a:lvl3pPr>
      <a:lvl4pPr marL="1281113" indent="-292100" algn="l" rtl="0" eaLnBrk="1" fontAlgn="base" hangingPunct="1">
        <a:spcBef>
          <a:spcPct val="20000"/>
        </a:spcBef>
        <a:spcAft>
          <a:spcPct val="0"/>
        </a:spcAft>
        <a:buClr>
          <a:schemeClr val="tx2"/>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5pPr>
      <a:lvl6pPr marL="20558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6pPr>
      <a:lvl7pPr marL="25130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7pPr>
      <a:lvl8pPr marL="29702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8pPr>
      <a:lvl9pPr marL="3427413" indent="-315913" algn="l" rtl="0" eaLnBrk="1" fontAlgn="base" hangingPunct="1">
        <a:spcBef>
          <a:spcPct val="20000"/>
        </a:spcBef>
        <a:spcAft>
          <a:spcPct val="0"/>
        </a:spcAft>
        <a:buClr>
          <a:schemeClr val="folHlink"/>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lyn@cisco.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Stephen.botzko@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CLUE </a:t>
            </a:r>
            <a:br>
              <a:rPr lang="en-US" dirty="0" smtClean="0"/>
            </a:br>
            <a:r>
              <a:rPr lang="en-US" dirty="0" smtClean="0"/>
              <a:t>Interim June 2011</a:t>
            </a:r>
            <a:br>
              <a:rPr lang="en-US" dirty="0" smtClean="0"/>
            </a:br>
            <a:r>
              <a:rPr lang="en-US" sz="3200" dirty="0" smtClean="0"/>
              <a:t>draft-romanow-requirements-03.</a:t>
            </a:r>
            <a:endParaRPr lang="en-US" dirty="0"/>
          </a:p>
        </p:txBody>
      </p:sp>
      <p:sp>
        <p:nvSpPr>
          <p:cNvPr id="3" name="Subtitle 2"/>
          <p:cNvSpPr>
            <a:spLocks noGrp="1"/>
          </p:cNvSpPr>
          <p:nvPr>
            <p:ph type="subTitle" idx="1"/>
          </p:nvPr>
        </p:nvSpPr>
        <p:spPr>
          <a:xfrm>
            <a:off x="849313" y="3049588"/>
            <a:ext cx="6248400" cy="3427412"/>
          </a:xfrm>
        </p:spPr>
        <p:txBody>
          <a:bodyPr/>
          <a:lstStyle/>
          <a:p>
            <a:endParaRPr lang="en-US" dirty="0" smtClean="0"/>
          </a:p>
          <a:p>
            <a:r>
              <a:rPr lang="en-US" dirty="0" smtClean="0"/>
              <a:t>Allyn Romanow</a:t>
            </a:r>
          </a:p>
          <a:p>
            <a:r>
              <a:rPr lang="en-US" dirty="0" smtClean="0">
                <a:hlinkClick r:id="rId3"/>
              </a:rPr>
              <a:t>allyn@cisco.com</a:t>
            </a:r>
            <a:endParaRPr lang="en-US" dirty="0" smtClean="0"/>
          </a:p>
          <a:p>
            <a:r>
              <a:rPr lang="en-US" dirty="0" smtClean="0"/>
              <a:t>Stephen  Botzko</a:t>
            </a:r>
          </a:p>
          <a:p>
            <a:r>
              <a:rPr lang="en-US" dirty="0" smtClean="0">
                <a:hlinkClick r:id="rId4"/>
              </a:rPr>
              <a:t>Stephen.botzko@gmail.com</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err="1" smtClean="0"/>
              <a:t>REQMT</a:t>
            </a:r>
            <a:r>
              <a:rPr lang="en-US" sz="2400" dirty="0" smtClean="0"/>
              <a:t>-16: The solution MUST support mechanisms for presentations in such a way that: ..</a:t>
            </a:r>
          </a:p>
          <a:p>
            <a:pPr>
              <a:buNone/>
            </a:pPr>
            <a:r>
              <a:rPr lang="en-US" sz="2400" dirty="0" smtClean="0"/>
              <a:t>	* Where the presentation is viewed varies, could be multiple displays</a:t>
            </a:r>
          </a:p>
          <a:p>
            <a:pPr>
              <a:buNone/>
            </a:pPr>
            <a:r>
              <a:rPr lang="en-US" sz="2400" dirty="0" smtClean="0">
                <a:solidFill>
                  <a:srgbClr val="4706EA"/>
                </a:solidFill>
              </a:rPr>
              <a:t>	Propose deleting, unclear and covered by the 4</a:t>
            </a:r>
            <a:r>
              <a:rPr lang="en-US" sz="2400" baseline="30000" dirty="0" smtClean="0">
                <a:solidFill>
                  <a:srgbClr val="4706EA"/>
                </a:solidFill>
              </a:rPr>
              <a:t>th</a:t>
            </a:r>
            <a:r>
              <a:rPr lang="en-US" sz="2400" dirty="0" smtClean="0">
                <a:solidFill>
                  <a:srgbClr val="4706EA"/>
                </a:solidFill>
              </a:rPr>
              <a:t> bullet</a:t>
            </a:r>
          </a:p>
          <a:p>
            <a:pPr lvl="1">
              <a:buNone/>
            </a:pPr>
            <a:r>
              <a:rPr lang="en-US" sz="2400" dirty="0" smtClean="0">
                <a:solidFill>
                  <a:srgbClr val="4706EA"/>
                </a:solidFill>
              </a:rPr>
              <a:t>* There can be variation in placement, number and size of presentations</a:t>
            </a:r>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10</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changes in draft .03</a:t>
            </a:r>
            <a:endParaRPr lang="en-US" dirty="0"/>
          </a:p>
        </p:txBody>
      </p:sp>
      <p:sp>
        <p:nvSpPr>
          <p:cNvPr id="3" name="Content Placeholder 2"/>
          <p:cNvSpPr>
            <a:spLocks noGrp="1"/>
          </p:cNvSpPr>
          <p:nvPr>
            <p:ph idx="1"/>
          </p:nvPr>
        </p:nvSpPr>
        <p:spPr/>
        <p:txBody>
          <a:bodyPr/>
          <a:lstStyle/>
          <a:p>
            <a:r>
              <a:rPr lang="en-US" dirty="0" smtClean="0"/>
              <a:t>All have been discussed on the mailing list</a:t>
            </a:r>
          </a:p>
          <a:p>
            <a:r>
              <a:rPr lang="en-US" dirty="0" smtClean="0"/>
              <a:t>Larger discussions of centralized mixing, layout negotiation and rendering type not included here in proposed draft changes</a:t>
            </a:r>
            <a:endParaRPr lang="en-US" dirty="0"/>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0"/>
            <a:r>
              <a:rPr lang="en-US" sz="2200" dirty="0" err="1" smtClean="0"/>
              <a:t>REQMT-1a</a:t>
            </a:r>
            <a:r>
              <a:rPr lang="en-US" sz="2200" dirty="0" smtClean="0"/>
              <a:t>: The solution MUST support a means of allowing preservation order of images, change to </a:t>
            </a:r>
          </a:p>
          <a:p>
            <a:pPr>
              <a:buNone/>
            </a:pPr>
            <a:r>
              <a:rPr lang="en-US" sz="2200" dirty="0" smtClean="0">
                <a:solidFill>
                  <a:srgbClr val="0070C0"/>
                </a:solidFill>
              </a:rPr>
              <a:t>	</a:t>
            </a:r>
            <a:r>
              <a:rPr lang="en-US" sz="2200" dirty="0" err="1" smtClean="0">
                <a:solidFill>
                  <a:srgbClr val="0070C0"/>
                </a:solidFill>
              </a:rPr>
              <a:t>REQMT-1a</a:t>
            </a:r>
            <a:r>
              <a:rPr lang="en-US" sz="2200" dirty="0" smtClean="0">
                <a:solidFill>
                  <a:srgbClr val="0070C0"/>
                </a:solidFill>
              </a:rPr>
              <a:t>: The solution MUST support a means of allowing </a:t>
            </a:r>
            <a:r>
              <a:rPr lang="en-US" sz="2200" dirty="0" smtClean="0">
                <a:solidFill>
                  <a:srgbClr val="FF0000"/>
                </a:solidFill>
              </a:rPr>
              <a:t>the preservation</a:t>
            </a:r>
            <a:r>
              <a:rPr lang="en-US" sz="2200" dirty="0" smtClean="0">
                <a:solidFill>
                  <a:srgbClr val="0070C0"/>
                </a:solidFill>
              </a:rPr>
              <a:t> of order of images</a:t>
            </a:r>
          </a:p>
          <a:p>
            <a:pPr>
              <a:buNone/>
            </a:pPr>
            <a:endParaRPr lang="en-US" sz="2200" dirty="0" smtClean="0"/>
          </a:p>
          <a:p>
            <a:pPr lvl="0"/>
            <a:r>
              <a:rPr lang="en-US" sz="2200" dirty="0" smtClean="0"/>
              <a:t>Remove </a:t>
            </a:r>
            <a:r>
              <a:rPr lang="en-US" sz="2200" dirty="0" err="1" smtClean="0"/>
              <a:t>1c</a:t>
            </a:r>
            <a:r>
              <a:rPr lang="en-US" sz="2200" dirty="0" smtClean="0"/>
              <a:t> - The solution MUST support a means to communicate the aspect ratio. It’s in 6</a:t>
            </a:r>
          </a:p>
          <a:p>
            <a:pPr lvl="1">
              <a:buNone/>
            </a:pPr>
            <a:r>
              <a:rPr lang="en-US" sz="2200" dirty="0" err="1" smtClean="0">
                <a:solidFill>
                  <a:srgbClr val="0070C0"/>
                </a:solidFill>
              </a:rPr>
              <a:t>REQMT</a:t>
            </a:r>
            <a:r>
              <a:rPr lang="en-US" sz="2200" dirty="0" smtClean="0">
                <a:solidFill>
                  <a:srgbClr val="0070C0"/>
                </a:solidFill>
              </a:rPr>
              <a:t>-6: The solution MUST support means of enabling</a:t>
            </a:r>
          </a:p>
          <a:p>
            <a:pPr lvl="1">
              <a:buNone/>
            </a:pPr>
            <a:r>
              <a:rPr lang="en-US" sz="2200" dirty="0" smtClean="0">
                <a:solidFill>
                  <a:srgbClr val="0070C0"/>
                </a:solidFill>
              </a:rPr>
              <a:t>interoperability between telepresence endpoints where</a:t>
            </a:r>
          </a:p>
          <a:p>
            <a:pPr lvl="1">
              <a:buNone/>
            </a:pPr>
            <a:r>
              <a:rPr lang="en-US" sz="2200" dirty="0" smtClean="0">
                <a:solidFill>
                  <a:srgbClr val="0070C0"/>
                </a:solidFill>
              </a:rPr>
              <a:t>cameras are of different aspect ratios.</a:t>
            </a:r>
          </a:p>
          <a:p>
            <a:pPr lvl="1">
              <a:buNone/>
            </a:pPr>
            <a:r>
              <a:rPr lang="en-US" sz="2200" dirty="0" smtClean="0"/>
              <a:t> </a:t>
            </a:r>
          </a:p>
          <a:p>
            <a:r>
              <a:rPr lang="en-US" sz="2200" dirty="0" err="1" smtClean="0"/>
              <a:t>REQMT-1d</a:t>
            </a:r>
            <a:r>
              <a:rPr lang="en-US" sz="2200" dirty="0" smtClean="0"/>
              <a:t>: The solution MUST support multi-view as described in the use cases.</a:t>
            </a:r>
          </a:p>
          <a:p>
            <a:pPr lvl="1">
              <a:buNone/>
            </a:pPr>
            <a:r>
              <a:rPr lang="en-US" sz="2200" dirty="0" smtClean="0">
                <a:solidFill>
                  <a:srgbClr val="0070C0"/>
                </a:solidFill>
              </a:rPr>
              <a:t>Would like to remove, there is no immediate need.</a:t>
            </a:r>
          </a:p>
          <a:p>
            <a:pPr lvl="1">
              <a:buNone/>
            </a:pPr>
            <a:r>
              <a:rPr lang="en-US" sz="2200" dirty="0" smtClean="0">
                <a:solidFill>
                  <a:srgbClr val="0070C0"/>
                </a:solidFill>
              </a:rPr>
              <a:t>Can be added later if someone wants. </a:t>
            </a:r>
            <a:r>
              <a:rPr lang="en-US" dirty="0"/>
              <a:t/>
            </a:r>
            <a:br>
              <a:rPr lang="en-US" dirty="0"/>
            </a:br>
            <a:endParaRPr lang="en-US" dirty="0"/>
          </a:p>
          <a:p>
            <a:endParaRPr lang="en-US" dirty="0"/>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0"/>
            <a:r>
              <a:rPr lang="en-US" sz="2800" dirty="0" err="1" smtClean="0"/>
              <a:t>Reqmt-2a</a:t>
            </a:r>
            <a:r>
              <a:rPr lang="en-US" sz="2800" dirty="0" smtClean="0"/>
              <a:t>  </a:t>
            </a:r>
            <a:r>
              <a:rPr lang="en-US" sz="2800" dirty="0" smtClean="0">
                <a:solidFill>
                  <a:srgbClr val="0070C0"/>
                </a:solidFill>
              </a:rPr>
              <a:t>change </a:t>
            </a:r>
            <a:r>
              <a:rPr lang="en-US" sz="2800" dirty="0" smtClean="0"/>
              <a:t>"order of audio"  </a:t>
            </a:r>
            <a:r>
              <a:rPr lang="en-US" sz="2800" dirty="0" smtClean="0">
                <a:solidFill>
                  <a:srgbClr val="002060"/>
                </a:solidFill>
              </a:rPr>
              <a:t>to "</a:t>
            </a:r>
            <a:r>
              <a:rPr lang="en-US" sz="2800" dirty="0" smtClean="0">
                <a:solidFill>
                  <a:srgbClr val="0070C0"/>
                </a:solidFill>
              </a:rPr>
              <a:t>spatial order of audio“</a:t>
            </a:r>
          </a:p>
          <a:p>
            <a:pPr lvl="0"/>
            <a:r>
              <a:rPr lang="en-US" sz="2800" dirty="0" err="1" smtClean="0"/>
              <a:t>REQMT-2c</a:t>
            </a:r>
            <a:r>
              <a:rPr lang="en-US" sz="2800" dirty="0" smtClean="0"/>
              <a:t>: The solution MUST NOT preclude the use of binaural audio</a:t>
            </a:r>
            <a:r>
              <a:rPr lang="en-US" sz="2800" dirty="0" smtClean="0">
                <a:solidFill>
                  <a:srgbClr val="002060"/>
                </a:solidFill>
              </a:rPr>
              <a:t>.- </a:t>
            </a:r>
            <a:r>
              <a:rPr lang="en-US" sz="2800" dirty="0" smtClean="0">
                <a:solidFill>
                  <a:srgbClr val="0070C0"/>
                </a:solidFill>
              </a:rPr>
              <a:t>under discussion. Won’t be worded this way in any case. Propose withdraw for now till it is sorted out.</a:t>
            </a:r>
          </a:p>
          <a:p>
            <a:r>
              <a:rPr lang="en-US" sz="2800" dirty="0" err="1" smtClean="0"/>
              <a:t>Reqmt-3a</a:t>
            </a:r>
            <a:r>
              <a:rPr lang="en-US" sz="2800" dirty="0" smtClean="0"/>
              <a:t>  The solution MUST enable individual audio streams to be associated with one or more video image captures, and individual video image captures to be associated with one or more audio captures, for the purpose of rendering proper position.</a:t>
            </a:r>
          </a:p>
          <a:p>
            <a:pPr>
              <a:buNone/>
            </a:pPr>
            <a:r>
              <a:rPr lang="en-US" sz="2800" dirty="0" smtClean="0">
                <a:solidFill>
                  <a:srgbClr val="0070C0"/>
                </a:solidFill>
              </a:rPr>
              <a:t>	Stephan request’s using SHOULD instead of MUST, discuss</a:t>
            </a:r>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err="1" smtClean="0"/>
              <a:t>Reqmt-3b</a:t>
            </a:r>
            <a:r>
              <a:rPr lang="en-US" sz="2400" dirty="0" smtClean="0"/>
              <a:t>: The solution MUST enable individual audio streams to be rendered in any desired spatial</a:t>
            </a:r>
          </a:p>
          <a:p>
            <a:pPr lvl="1">
              <a:buNone/>
            </a:pPr>
            <a:r>
              <a:rPr lang="en-US" sz="2400" dirty="0" smtClean="0"/>
              <a:t>position.</a:t>
            </a:r>
          </a:p>
          <a:p>
            <a:pPr lvl="1">
              <a:buNone/>
            </a:pPr>
            <a:r>
              <a:rPr lang="en-US" sz="2400" dirty="0" smtClean="0">
                <a:solidFill>
                  <a:srgbClr val="0070C0"/>
                </a:solidFill>
              </a:rPr>
              <a:t>Discuss –does this put requirements on the renderer?</a:t>
            </a:r>
          </a:p>
          <a:p>
            <a:r>
              <a:rPr lang="en-US" sz="2400" dirty="0" err="1" smtClean="0"/>
              <a:t>Reqmt</a:t>
            </a:r>
            <a:r>
              <a:rPr lang="en-US" sz="2400" dirty="0" smtClean="0"/>
              <a:t>-4: </a:t>
            </a:r>
            <a:r>
              <a:rPr lang="en-US" sz="2400" dirty="0" smtClean="0">
                <a:solidFill>
                  <a:srgbClr val="4706EA"/>
                </a:solidFill>
              </a:rPr>
              <a:t>Convert editor’s note to text</a:t>
            </a:r>
          </a:p>
          <a:p>
            <a:pPr>
              <a:buNone/>
            </a:pPr>
            <a:r>
              <a:rPr lang="en-US" sz="2400" dirty="0" smtClean="0"/>
              <a:t>	[EDT Note: This includes endpoints where the number of cameras and/or displays are zero.]</a:t>
            </a:r>
          </a:p>
          <a:p>
            <a:r>
              <a:rPr lang="en-US" sz="2400" dirty="0" err="1" smtClean="0"/>
              <a:t>REQMT</a:t>
            </a:r>
            <a:r>
              <a:rPr lang="en-US" sz="2400" dirty="0" smtClean="0"/>
              <a:t>-5: The solution MUST support interoperability between endpoints where the number of cameras and/or displays are zero.</a:t>
            </a:r>
          </a:p>
          <a:p>
            <a:pPr>
              <a:buNone/>
            </a:pPr>
            <a:r>
              <a:rPr lang="en-US" sz="2400" dirty="0" smtClean="0"/>
              <a:t>  </a:t>
            </a:r>
            <a:r>
              <a:rPr lang="en-US" sz="2400" dirty="0" smtClean="0">
                <a:solidFill>
                  <a:srgbClr val="4706EA"/>
                </a:solidFill>
              </a:rPr>
              <a:t>	Delete, obviated by 4</a:t>
            </a:r>
          </a:p>
          <a:p>
            <a:pPr>
              <a:buNone/>
            </a:pPr>
            <a:endParaRPr lang="en-US" dirty="0"/>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b="1" dirty="0" smtClean="0"/>
              <a:t> </a:t>
            </a:r>
            <a:r>
              <a:rPr lang="en-US" sz="2400" dirty="0" err="1" smtClean="0"/>
              <a:t>REQMT</a:t>
            </a:r>
            <a:r>
              <a:rPr lang="en-US" sz="2400" dirty="0" smtClean="0"/>
              <a:t>-6: The solution MUST support means of enabling interoperability between telepresence endpoints where cameras are of different aspect ratios</a:t>
            </a:r>
          </a:p>
          <a:p>
            <a:pPr lvl="1">
              <a:buNone/>
            </a:pPr>
            <a:r>
              <a:rPr lang="en-US" sz="2400" dirty="0" smtClean="0">
                <a:solidFill>
                  <a:srgbClr val="4706EA"/>
                </a:solidFill>
              </a:rPr>
              <a:t>Add “picture” aspect ratios</a:t>
            </a:r>
          </a:p>
          <a:p>
            <a:r>
              <a:rPr lang="en-US" sz="2400" dirty="0" err="1" smtClean="0"/>
              <a:t>REQMT</a:t>
            </a:r>
            <a:r>
              <a:rPr lang="en-US" sz="2400" dirty="0" smtClean="0"/>
              <a:t>-7: The solution MUST support means of enabling interoperability between telepresence endpoints where</a:t>
            </a:r>
          </a:p>
          <a:p>
            <a:pPr>
              <a:buNone/>
            </a:pPr>
            <a:r>
              <a:rPr lang="en-US" sz="2400" dirty="0" smtClean="0"/>
              <a:t>	displays are of different sizes.</a:t>
            </a:r>
          </a:p>
          <a:p>
            <a:pPr lvl="1">
              <a:buNone/>
            </a:pPr>
            <a:r>
              <a:rPr lang="en-US" sz="2400" dirty="0" smtClean="0">
                <a:solidFill>
                  <a:srgbClr val="4706EA"/>
                </a:solidFill>
              </a:rPr>
              <a:t>Does this specify rendering? Discuss</a:t>
            </a:r>
          </a:p>
          <a:p>
            <a:r>
              <a:rPr lang="en-US" sz="2400" dirty="0" err="1" smtClean="0"/>
              <a:t>REQMT</a:t>
            </a:r>
            <a:r>
              <a:rPr lang="en-US" sz="2400" dirty="0" smtClean="0"/>
              <a:t>-10: The solution MUST support methods for handling different bit rates in the same conference.</a:t>
            </a:r>
          </a:p>
          <a:p>
            <a:pPr>
              <a:buNone/>
            </a:pPr>
            <a:r>
              <a:rPr lang="en-US" sz="2400" dirty="0" smtClean="0"/>
              <a:t>	</a:t>
            </a:r>
            <a:r>
              <a:rPr lang="en-US" sz="2400" dirty="0" smtClean="0">
                <a:solidFill>
                  <a:srgbClr val="0070C0"/>
                </a:solidFill>
              </a:rPr>
              <a:t>Add more variables, should the wording be general? Or what </a:t>
            </a:r>
            <a:r>
              <a:rPr lang="en-US" sz="2400" dirty="0" err="1" smtClean="0">
                <a:solidFill>
                  <a:srgbClr val="0070C0"/>
                </a:solidFill>
              </a:rPr>
              <a:t>vars</a:t>
            </a:r>
            <a:r>
              <a:rPr lang="en-US" sz="2400" dirty="0" smtClean="0">
                <a:solidFill>
                  <a:srgbClr val="0070C0"/>
                </a:solidFill>
              </a:rPr>
              <a:t> should be included?</a:t>
            </a:r>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err="1" smtClean="0"/>
              <a:t>REQMT</a:t>
            </a:r>
            <a:r>
              <a:rPr lang="en-US" sz="2400" dirty="0" smtClean="0"/>
              <a:t>-11: The solution MUST make it possible for endpoints without support for telepresence extensions to participate in a telepresence session with those that do.</a:t>
            </a:r>
            <a:r>
              <a:rPr lang="en-US" sz="2400" b="1" dirty="0" smtClean="0"/>
              <a:t> </a:t>
            </a:r>
          </a:p>
          <a:p>
            <a:pPr>
              <a:buNone/>
            </a:pPr>
            <a:r>
              <a:rPr lang="en-US" sz="2400" b="1" dirty="0" smtClean="0"/>
              <a:t>    </a:t>
            </a:r>
            <a:r>
              <a:rPr lang="en-US" sz="2400" dirty="0" smtClean="0"/>
              <a:t>Perhaps add a note indicating that, obviously, dumb endpoints cannot take advantage of solution features unless an MCU or gateway is in play which deals with those solution features.</a:t>
            </a:r>
          </a:p>
          <a:p>
            <a:pPr>
              <a:buNone/>
            </a:pPr>
            <a:r>
              <a:rPr lang="en-US" sz="2400" dirty="0" smtClean="0"/>
              <a:t>	</a:t>
            </a:r>
            <a:r>
              <a:rPr lang="en-US" sz="2400" dirty="0" smtClean="0">
                <a:solidFill>
                  <a:srgbClr val="4706EA"/>
                </a:solidFill>
              </a:rPr>
              <a:t>Don’t really feel it’s necessary. But don’t feel very strongly.</a:t>
            </a:r>
          </a:p>
          <a:p>
            <a:pPr>
              <a:buNone/>
            </a:pPr>
            <a:endParaRPr lang="en-US" sz="2400" dirty="0" smtClean="0">
              <a:solidFill>
                <a:srgbClr val="0070C0"/>
              </a:solidFill>
            </a:endParaRPr>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lvl="0"/>
            <a:r>
              <a:rPr lang="en-US" sz="2800" dirty="0" err="1" smtClean="0"/>
              <a:t>REQMT</a:t>
            </a:r>
            <a:r>
              <a:rPr lang="en-US" sz="2800" dirty="0" smtClean="0"/>
              <a:t>-12: The solution MUST support a mechanism for determining whether or not an endpoint or MCU is capable of telepresence extensions.</a:t>
            </a:r>
          </a:p>
          <a:p>
            <a:pPr lvl="0">
              <a:buNone/>
            </a:pPr>
            <a:r>
              <a:rPr lang="en-US" sz="2800" dirty="0" smtClean="0">
                <a:solidFill>
                  <a:srgbClr val="0070C0"/>
                </a:solidFill>
              </a:rPr>
              <a:t>	Replace “CLUE” by “telepresence extensions “in</a:t>
            </a:r>
          </a:p>
          <a:p>
            <a:r>
              <a:rPr lang="en-US" sz="2600" dirty="0" err="1" smtClean="0"/>
              <a:t>REQMT</a:t>
            </a:r>
            <a:r>
              <a:rPr lang="en-US" sz="2600" dirty="0" smtClean="0"/>
              <a:t>-13: support multipoint.</a:t>
            </a:r>
          </a:p>
          <a:p>
            <a:pPr>
              <a:buNone/>
            </a:pPr>
            <a:r>
              <a:rPr lang="en-US" sz="2600" dirty="0" smtClean="0">
                <a:solidFill>
                  <a:srgbClr val="4706EA"/>
                </a:solidFill>
              </a:rPr>
              <a:t>	Is this really necessary? It is assumed..</a:t>
            </a:r>
          </a:p>
          <a:p>
            <a:r>
              <a:rPr lang="en-US" sz="2800" dirty="0" err="1" smtClean="0"/>
              <a:t>REQMT-13a</a:t>
            </a:r>
            <a:r>
              <a:rPr lang="en-US" sz="2800" dirty="0" smtClean="0"/>
              <a:t>: The solution MUST support both transcoding and switching approaches to providing multipoint conferences.</a:t>
            </a:r>
          </a:p>
          <a:p>
            <a:pPr>
              <a:buNone/>
            </a:pPr>
            <a:r>
              <a:rPr lang="en-US" sz="2800" dirty="0" smtClean="0"/>
              <a:t>   </a:t>
            </a:r>
            <a:r>
              <a:rPr lang="en-US" sz="2800" dirty="0" smtClean="0">
                <a:solidFill>
                  <a:srgbClr val="0070C0"/>
                </a:solidFill>
              </a:rPr>
              <a:t>Is anywhere here advocating switching???  Can we please rid ourselves from concepts 10+ years out of date? Discuss</a:t>
            </a:r>
          </a:p>
          <a:p>
            <a:pPr>
              <a:buNone/>
            </a:pPr>
            <a:endParaRPr lang="en-US" sz="2600" b="1" dirty="0" smtClean="0"/>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sz="2400" dirty="0" err="1" smtClean="0"/>
              <a:t>REQMT</a:t>
            </a:r>
            <a:r>
              <a:rPr lang="en-US" sz="2400" dirty="0" smtClean="0"/>
              <a:t>-14: The solution MUST support mechanisms to make possible for either or both site switching or segment switching.</a:t>
            </a:r>
          </a:p>
          <a:p>
            <a:pPr>
              <a:buNone/>
            </a:pPr>
            <a:r>
              <a:rPr lang="en-US" sz="2400" dirty="0" smtClean="0"/>
              <a:t>	</a:t>
            </a:r>
            <a:r>
              <a:rPr lang="en-US" sz="2400" dirty="0" smtClean="0">
                <a:solidFill>
                  <a:srgbClr val="4706EA"/>
                </a:solidFill>
              </a:rPr>
              <a:t>Both site switching and segment switching need to be defined in definitions draft</a:t>
            </a:r>
          </a:p>
          <a:p>
            <a:r>
              <a:rPr lang="en-US" sz="2400" dirty="0" err="1" smtClean="0"/>
              <a:t>REQMT</a:t>
            </a:r>
            <a:r>
              <a:rPr lang="en-US" sz="2400" dirty="0" smtClean="0"/>
              <a:t>-15: The solution MUST support a means for the source endpoint to associate audio activity with a particular stream.</a:t>
            </a:r>
          </a:p>
          <a:p>
            <a:pPr lvl="1">
              <a:buNone/>
            </a:pPr>
            <a:r>
              <a:rPr lang="en-US" sz="2400" dirty="0" smtClean="0">
                <a:solidFill>
                  <a:srgbClr val="4706EA"/>
                </a:solidFill>
              </a:rPr>
              <a:t>Define audio activity</a:t>
            </a:r>
          </a:p>
          <a:p>
            <a:pPr lvl="1">
              <a:buNone/>
            </a:pPr>
            <a:r>
              <a:rPr lang="en-US" sz="2400" dirty="0" smtClean="0">
                <a:solidFill>
                  <a:srgbClr val="4706EA"/>
                </a:solidFill>
              </a:rPr>
              <a:t>Do we want to make this more general for support</a:t>
            </a:r>
          </a:p>
          <a:p>
            <a:pPr lvl="1">
              <a:buNone/>
            </a:pPr>
            <a:r>
              <a:rPr lang="en-US" sz="2400" dirty="0" smtClean="0">
                <a:solidFill>
                  <a:srgbClr val="4706EA"/>
                </a:solidFill>
              </a:rPr>
              <a:t>source selection policies, such as audio activity?</a:t>
            </a:r>
          </a:p>
        </p:txBody>
      </p:sp>
      <p:sp>
        <p:nvSpPr>
          <p:cNvPr id="4" name="Date Placeholder 3"/>
          <p:cNvSpPr>
            <a:spLocks noGrp="1"/>
          </p:cNvSpPr>
          <p:nvPr>
            <p:ph type="dt" sz="half" idx="10"/>
          </p:nvPr>
        </p:nvSpPr>
        <p:spPr/>
        <p:txBody>
          <a:bodyPr/>
          <a:lstStyle/>
          <a:p>
            <a:fld id="{3268E8CD-1FD8-48CB-9F9A-B2A3B4226151}" type="datetime1">
              <a:rPr lang="en-US" smtClean="0"/>
              <a:pPr/>
              <a:t>6/23/2011</a:t>
            </a:fld>
            <a:endParaRPr lang="en-US"/>
          </a:p>
        </p:txBody>
      </p:sp>
      <p:sp>
        <p:nvSpPr>
          <p:cNvPr id="5" name="Footer Placeholder 4"/>
          <p:cNvSpPr>
            <a:spLocks noGrp="1"/>
          </p:cNvSpPr>
          <p:nvPr>
            <p:ph type="ftr" sz="quarter" idx="11"/>
          </p:nvPr>
        </p:nvSpPr>
        <p:spPr/>
        <p:txBody>
          <a:bodyPr/>
          <a:lstStyle/>
          <a:p>
            <a:r>
              <a:rPr lang="en-US" smtClean="0"/>
              <a:t>CLUE Requirements</a:t>
            </a:r>
            <a:endParaRPr lang="en-US"/>
          </a:p>
        </p:txBody>
      </p:sp>
      <p:sp>
        <p:nvSpPr>
          <p:cNvPr id="6" name="Slide Number Placeholder 5"/>
          <p:cNvSpPr>
            <a:spLocks noGrp="1"/>
          </p:cNvSpPr>
          <p:nvPr>
            <p:ph type="sldNum" sz="quarter" idx="12"/>
          </p:nvPr>
        </p:nvSpPr>
        <p:spPr/>
        <p:txBody>
          <a:bodyPr/>
          <a:lstStyle/>
          <a:p>
            <a:fld id="{D84C77CA-0FC1-4BEB-9E99-08536BA97593}" type="slidenum">
              <a:rPr lang="en-US" smtClean="0"/>
              <a:pPr/>
              <a:t>9</a:t>
            </a:fld>
            <a:endParaRPr lang="en-US"/>
          </a:p>
        </p:txBody>
      </p:sp>
    </p:spTree>
  </p:cSld>
  <p:clrMapOvr>
    <a:masterClrMapping/>
  </p:clrMapOvr>
</p:sld>
</file>

<file path=ppt/theme/theme1.xml><?xml version="1.0" encoding="utf-8"?>
<a:theme xmlns:a="http://schemas.openxmlformats.org/drawingml/2006/main" name="Theme IETF">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lg" len="med"/>
          <a:tailEnd type="triangle" w="lg"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 IETF</Template>
  <TotalTime>5445</TotalTime>
  <Words>378</Words>
  <Application>Microsoft Office PowerPoint</Application>
  <PresentationFormat>On-screen Show (4:3)</PresentationFormat>
  <Paragraphs>85</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IETF</vt:lpstr>
      <vt:lpstr>CLUE  Interim June 2011 draft-romanow-requirements-03.</vt:lpstr>
      <vt:lpstr>Proposed changes in draft .03</vt:lpstr>
      <vt:lpstr>Slide 3</vt:lpstr>
      <vt:lpstr>Slide 4</vt:lpstr>
      <vt:lpstr>Slide 5</vt:lpstr>
      <vt:lpstr>Slide 6</vt:lpstr>
      <vt:lpstr>Slide 7</vt:lpstr>
      <vt:lpstr>Slide 8</vt:lpstr>
      <vt:lpstr>Slide 9</vt:lpstr>
      <vt:lpstr>Slide 10</vt:lpstr>
    </vt:vector>
  </TitlesOfParts>
  <Company>Cisco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CLUE Requirements</dc:title>
  <dc:creator>allyn</dc:creator>
  <cp:lastModifiedBy>Paul Kyzivat</cp:lastModifiedBy>
  <cp:revision>105</cp:revision>
  <dcterms:created xsi:type="dcterms:W3CDTF">2011-03-29T09:22:13Z</dcterms:created>
  <dcterms:modified xsi:type="dcterms:W3CDTF">2011-06-23T12:31:46Z</dcterms:modified>
</cp:coreProperties>
</file>