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75" r:id="rId6"/>
    <p:sldId id="271" r:id="rId7"/>
    <p:sldId id="272" r:id="rId8"/>
    <p:sldId id="273" r:id="rId9"/>
    <p:sldId id="274" r:id="rId10"/>
    <p:sldId id="283" r:id="rId11"/>
    <p:sldId id="277" r:id="rId12"/>
    <p:sldId id="278" r:id="rId13"/>
    <p:sldId id="279" r:id="rId14"/>
    <p:sldId id="280" r:id="rId15"/>
    <p:sldId id="281" r:id="rId16"/>
    <p:sldId id="282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Kyzivat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7" autoAdjust="0"/>
    <p:restoredTop sz="86314" autoAdjust="0"/>
  </p:normalViewPr>
  <p:slideViewPr>
    <p:cSldViewPr snapToGrid="0" snapToObjects="1">
      <p:cViewPr varScale="1">
        <p:scale>
          <a:sx n="105" d="100"/>
          <a:sy n="105" d="100"/>
        </p:scale>
        <p:origin x="-12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B7C5-2951-EC44-AD38-51E4CF3C3347}" type="datetimeFigureOut">
              <a:rPr lang="en-US" smtClean="0"/>
              <a:t>9/8/13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36760-CD23-0E42-940F-3F3C9FF7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49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BB7AF-D1CB-784D-BA1B-37F70251386B}" type="datetimeFigureOut">
              <a:rPr lang="en-US" smtClean="0"/>
              <a:t>9/8/13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89E5E-D9E6-CC42-B7AF-3334DD3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5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FF0000"/>
                </a:solidFill>
              </a:rPr>
              <a:t>XML experts: Is this OK?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89E5E-D9E6-CC42-B7AF-3334DD3E2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7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46DE-BACD-B44B-AF86-49E8065B3F36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0CFC-2D21-8C48-99DB-3DEAF6569EA1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5854-0435-7740-94E5-6C2FDEA086AC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6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July 29 – Aug 1,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draft-kyzivat-clue-signaling-04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32C1-0972-4D45-BA3E-610882B1A7AA}" type="datetime1">
              <a:rPr lang="en-US" smtClean="0"/>
              <a:t>9/8/13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BEF6-EF35-184B-B55E-D377B4255EA8}" type="datetime1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05ED-F09A-684C-BF1D-3514B0A490CA}" type="datetime1">
              <a:rPr lang="en-US" smtClean="0"/>
              <a:t>9/8/13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094C-EB2A-5944-957C-BB0E13996135}" type="datetime1">
              <a:rPr lang="en-US" smtClean="0"/>
              <a:t>9/8/13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5A48C-F009-5944-875E-E42346D97EF8}" type="datetime1">
              <a:rPr lang="en-US" smtClean="0"/>
              <a:t>9/8/13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D261-3044-0049-9D8F-EDA11542312E}" type="datetime1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8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EC84-4AF6-2145-A8F6-F063BEDB44E1}" type="datetime1">
              <a:rPr lang="en-US" smtClean="0"/>
              <a:t>9/8/13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July 29 – Aug 1,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draft-kyzivat-clue-signaling-04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0905B-5A5D-484B-A7BD-E0568B80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CLUE </a:t>
            </a:r>
            <a:r>
              <a:rPr lang="en-US" dirty="0" smtClean="0"/>
              <a:t>Versioning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September 10, </a:t>
            </a:r>
            <a:r>
              <a:rPr lang="en-US" sz="2800" dirty="0" smtClean="0"/>
              <a:t>2012</a:t>
            </a:r>
          </a:p>
          <a:p>
            <a:r>
              <a:rPr lang="en-US" sz="2800" dirty="0" smtClean="0"/>
              <a:t>Editor: Paul Kyzivat</a:t>
            </a:r>
          </a:p>
        </p:txBody>
      </p:sp>
    </p:spTree>
    <p:extLst>
      <p:ext uri="{BB962C8B-B14F-4D97-AF65-F5344CB8AC3E}">
        <p14:creationId xmlns:p14="http://schemas.microsoft.com/office/powerpoint/2010/main" val="149253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Describes optional</a:t>
            </a:r>
            <a:r>
              <a:rPr lang="en-US" baseline="0" dirty="0" smtClean="0"/>
              <a:t> features and Extensions.</a:t>
            </a:r>
          </a:p>
          <a:p>
            <a:r>
              <a:rPr lang="en-US" dirty="0" smtClean="0"/>
              <a:t>Supported indicates features the sender can initiate.</a:t>
            </a:r>
            <a:endParaRPr lang="en-US" baseline="0" dirty="0" smtClean="0"/>
          </a:p>
          <a:p>
            <a:r>
              <a:rPr lang="en-US" baseline="0" dirty="0" smtClean="0"/>
              <a:t>Required indicates those that the sender can deal with and wishes the other end to initiate</a:t>
            </a:r>
            <a:r>
              <a:rPr lang="en-US" dirty="0" smtClean="0"/>
              <a:t>.</a:t>
            </a:r>
            <a:endParaRPr lang="en-US" baseline="0" dirty="0" smtClean="0"/>
          </a:p>
          <a:p>
            <a:r>
              <a:rPr lang="en-US" dirty="0" smtClean="0"/>
              <a:t>Only one so far: </a:t>
            </a:r>
            <a:r>
              <a:rPr lang="en-US" b="1" i="1" dirty="0" err="1" smtClean="0"/>
              <a:t>mediaProvider</a:t>
            </a:r>
            <a:endParaRPr lang="en-US" b="1" i="1" dirty="0" smtClean="0"/>
          </a:p>
          <a:p>
            <a:pPr lvl="1"/>
            <a:r>
              <a:rPr lang="en-US" dirty="0" smtClean="0"/>
              <a:t>Don’t need </a:t>
            </a:r>
            <a:r>
              <a:rPr lang="en-US" dirty="0" err="1" smtClean="0"/>
              <a:t>mediaConsumer</a:t>
            </a:r>
            <a:endParaRPr lang="en-US" dirty="0" smtClean="0"/>
          </a:p>
          <a:p>
            <a:pPr lvl="2"/>
            <a:r>
              <a:rPr lang="en-US" dirty="0" smtClean="0"/>
              <a:t>That is denoted by requiring </a:t>
            </a:r>
            <a:r>
              <a:rPr lang="en-US" dirty="0" err="1" smtClean="0"/>
              <a:t>mediaProvider</a:t>
            </a:r>
            <a:endParaRPr lang="en-US" dirty="0" smtClean="0"/>
          </a:p>
          <a:p>
            <a:pPr lvl="1"/>
            <a:r>
              <a:rPr lang="en-US" dirty="0" smtClean="0"/>
              <a:t>Allows endpoints that only provide or only consume</a:t>
            </a:r>
          </a:p>
          <a:p>
            <a:pPr lvl="2"/>
            <a:r>
              <a:rPr lang="en-US" dirty="0" smtClean="0"/>
              <a:t>No advertisements sent to those that only provide</a:t>
            </a:r>
          </a:p>
          <a:p>
            <a:r>
              <a:rPr lang="en-US" dirty="0" smtClean="0"/>
              <a:t>This is also a means for negotiating proprietary extensions.</a:t>
            </a:r>
          </a:p>
          <a:p>
            <a:r>
              <a:rPr lang="en-US" dirty="0" smtClean="0"/>
              <a:t>The XML that represents the option in supported/required may have content describing sub-features.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7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Negotiation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major version in common</a:t>
            </a:r>
          </a:p>
          <a:p>
            <a:r>
              <a:rPr lang="en-US" dirty="0" smtClean="0"/>
              <a:t>Nonsense combination of options</a:t>
            </a:r>
          </a:p>
          <a:p>
            <a:pPr lvl="1"/>
            <a:r>
              <a:rPr lang="en-US" dirty="0" smtClean="0"/>
              <a:t>E.g., Neither side required to be </a:t>
            </a:r>
            <a:r>
              <a:rPr lang="en-US" dirty="0" err="1" smtClean="0"/>
              <a:t>mediaProvider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5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errors that apply to other messages apply here too. E.g.,</a:t>
            </a:r>
          </a:p>
          <a:p>
            <a:pPr lvl="1"/>
            <a:r>
              <a:rPr lang="en-US" dirty="0" smtClean="0"/>
              <a:t>Improperly formed XML</a:t>
            </a:r>
          </a:p>
          <a:p>
            <a:pPr lvl="1"/>
            <a:r>
              <a:rPr lang="en-US" dirty="0" smtClean="0"/>
              <a:t>Unknown message type</a:t>
            </a:r>
          </a:p>
          <a:p>
            <a:pPr lvl="1"/>
            <a:r>
              <a:rPr lang="en-US" dirty="0" smtClean="0"/>
              <a:t>Message out of sequence </a:t>
            </a:r>
          </a:p>
          <a:p>
            <a:r>
              <a:rPr lang="en-US" dirty="0" smtClean="0"/>
              <a:t>Solution: add response messages just like for other messages.</a:t>
            </a:r>
          </a:p>
          <a:p>
            <a:pPr lvl="1"/>
            <a:r>
              <a:rPr lang="en-US" dirty="0" smtClean="0"/>
              <a:t>Its verbose, but do we care?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6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Exchange w/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Supported       Supported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OK response   OK response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Required         Required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OK response   OK response 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</a:t>
            </a:r>
            <a:r>
              <a:rPr lang="en-US" sz="1200" dirty="0">
                <a:latin typeface="Courier New"/>
              </a:rPr>
              <a:t>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  Advertise/Configure/...  |</a:t>
            </a:r>
            <a:endParaRPr lang="en-US" sz="1200" dirty="0">
              <a:latin typeface="Courier New"/>
            </a:endParaRP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</a:t>
            </a:r>
            <a:r>
              <a:rPr lang="en-US" sz="1200" dirty="0" smtClean="0">
                <a:latin typeface="Courier New"/>
                <a:sym typeface="Wingdings"/>
              </a:rPr>
              <a:t>----</a:t>
            </a:r>
            <a:r>
              <a:rPr lang="en-US" sz="1200" dirty="0" smtClean="0">
                <a:latin typeface="Courier New"/>
              </a:rPr>
              <a:t>-</a:t>
            </a:r>
            <a:r>
              <a:rPr lang="en-US" sz="1200" dirty="0">
                <a:latin typeface="Courier New"/>
              </a:rPr>
              <a:t>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 smtClean="0">
                <a:latin typeface="Courier New"/>
              </a:rPr>
              <a:t>|</a:t>
            </a:r>
            <a:endParaRPr lang="en-US" sz="1200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8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Failed Version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200" dirty="0" smtClean="0">
              <a:latin typeface="Courier New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 </a:t>
            </a:r>
            <a:r>
              <a:rPr lang="en-US" sz="1200" dirty="0">
                <a:latin typeface="Courier New"/>
              </a:rPr>
              <a:t>Supported       Supported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Version 1.2   Version 2.1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</a:t>
            </a:r>
            <a:r>
              <a:rPr lang="en-US" sz="1200" dirty="0">
                <a:latin typeface="Courier New"/>
              </a:rPr>
              <a:t>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NAK                   NAK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Bad Version   Bad Version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</a:t>
            </a:r>
            <a:r>
              <a:rPr lang="en-US" sz="1200" dirty="0">
                <a:latin typeface="Courier New"/>
              </a:rPr>
              <a:t>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close clue channel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--------------</a:t>
            </a:r>
            <a:r>
              <a:rPr lang="en-US" sz="1200" dirty="0">
                <a:latin typeface="Courier New"/>
              </a:rPr>
              <a:t>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</a:t>
            </a:r>
            <a:r>
              <a:rPr lang="en-US" sz="1200" dirty="0" smtClean="0">
                <a:latin typeface="Courier New"/>
              </a:rPr>
              <a:t>legacy mode or BYE   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--------------</a:t>
            </a:r>
            <a:r>
              <a:rPr lang="en-US" sz="1200" dirty="0">
                <a:latin typeface="Courier New"/>
              </a:rPr>
              <a:t>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 smtClean="0">
                <a:latin typeface="Courier New"/>
              </a:rPr>
              <a:t>|</a:t>
            </a:r>
            <a:endParaRPr lang="en-US" sz="1200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Nonsense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1200" dirty="0" smtClean="0">
              <a:latin typeface="Courier New"/>
            </a:endParaRP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Supported       Supported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err="1" smtClean="0">
                <a:latin typeface="Courier New"/>
              </a:rPr>
              <a:t>mediaPro</a:t>
            </a:r>
            <a:r>
              <a:rPr lang="en-US" sz="1200" dirty="0" smtClean="0">
                <a:latin typeface="Courier New"/>
              </a:rPr>
              <a:t>        </a:t>
            </a:r>
            <a:r>
              <a:rPr lang="en-US" sz="1200" dirty="0" err="1" smtClean="0">
                <a:latin typeface="Courier New"/>
              </a:rPr>
              <a:t>mediaProv</a:t>
            </a:r>
            <a:r>
              <a:rPr lang="en-US" sz="1200" dirty="0" smtClean="0">
                <a:latin typeface="Courier New"/>
              </a:rPr>
              <a:t>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Required        </a:t>
            </a:r>
            <a:r>
              <a:rPr lang="en-US" sz="1200" dirty="0" err="1" smtClean="0">
                <a:latin typeface="Courier New"/>
              </a:rPr>
              <a:t>Requireed</a:t>
            </a:r>
            <a:r>
              <a:rPr lang="en-US" sz="1200" dirty="0" smtClean="0">
                <a:latin typeface="Courier New"/>
              </a:rPr>
              <a:t>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 no opts           no opts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 NAK                   NAK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bad opts         bad opts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</a:t>
            </a:r>
            <a:r>
              <a:rPr lang="en-US" sz="1200" dirty="0">
                <a:latin typeface="Courier New"/>
              </a:rPr>
              <a:t>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close clue channel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--------------</a:t>
            </a:r>
            <a:r>
              <a:rPr lang="en-US" sz="1200" dirty="0">
                <a:latin typeface="Courier New"/>
              </a:rPr>
              <a:t>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</a:t>
            </a:r>
            <a:r>
              <a:rPr lang="en-US" sz="1200" dirty="0" smtClean="0">
                <a:latin typeface="Courier New"/>
              </a:rPr>
              <a:t>legacy mode or BYE   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--------------</a:t>
            </a:r>
            <a:r>
              <a:rPr lang="en-US" sz="1200" dirty="0">
                <a:latin typeface="Courier New"/>
              </a:rPr>
              <a:t>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 smtClean="0">
                <a:latin typeface="Courier New"/>
              </a:rPr>
              <a:t>|</a:t>
            </a:r>
            <a:endParaRPr lang="en-US" sz="1200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Undecodable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200" dirty="0" smtClean="0">
              <a:latin typeface="Courier New"/>
            </a:endParaRP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 </a:t>
            </a:r>
            <a:r>
              <a:rPr lang="en-US" sz="1200" dirty="0">
                <a:latin typeface="Courier New"/>
              </a:rPr>
              <a:t>Supported  </a:t>
            </a:r>
            <a:r>
              <a:rPr lang="en-US" sz="1200" dirty="0" smtClean="0">
                <a:latin typeface="Courier New"/>
              </a:rPr>
              <a:t>        !@#$%^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</a:t>
            </a:r>
            <a:r>
              <a:rPr lang="en-US" sz="1200" dirty="0">
                <a:latin typeface="Courier New"/>
              </a:rPr>
              <a:t>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NAK                      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</a:t>
            </a:r>
            <a:r>
              <a:rPr lang="en-US" sz="1200" dirty="0" smtClean="0">
                <a:latin typeface="Courier New"/>
              </a:rPr>
              <a:t>syntax error  OK response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</a:t>
            </a:r>
            <a:r>
              <a:rPr lang="en-US" sz="1200" dirty="0">
                <a:latin typeface="Courier New"/>
              </a:rPr>
              <a:t>------------\ /-----------</a:t>
            </a:r>
            <a:r>
              <a:rPr lang="en-US" sz="1200" dirty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</a:t>
            </a:r>
            <a:r>
              <a:rPr lang="en-US" sz="1200" dirty="0">
                <a:latin typeface="Courier New"/>
              </a:rPr>
              <a:t>/ \-----------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close clue channel    |</a:t>
            </a:r>
          </a:p>
          <a:p>
            <a:pPr marL="0" indent="0" algn="ctr">
              <a:buNone/>
            </a:pPr>
            <a:r>
              <a:rPr lang="en-US" sz="1200" dirty="0" smtClean="0">
                <a:latin typeface="Courier New"/>
              </a:rPr>
              <a:t>|-</a:t>
            </a:r>
            <a:r>
              <a:rPr lang="en-US" sz="1200" dirty="0" smtClean="0">
                <a:latin typeface="Courier New"/>
                <a:sym typeface="Wingdings"/>
              </a:rPr>
              <a:t>-</a:t>
            </a:r>
            <a:r>
              <a:rPr lang="en-US" sz="1200" dirty="0">
                <a:latin typeface="Courier New"/>
                <a:sym typeface="Wingdings"/>
              </a:rPr>
              <a:t>-------------</a:t>
            </a:r>
            <a:r>
              <a:rPr lang="en-US" sz="1200" dirty="0">
                <a:latin typeface="Courier New"/>
              </a:rPr>
              <a:t>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     </a:t>
            </a:r>
            <a:r>
              <a:rPr lang="en-US" sz="1200" dirty="0" smtClean="0">
                <a:latin typeface="Courier New"/>
              </a:rPr>
              <a:t>legacy mode or BYE    </a:t>
            </a:r>
            <a:r>
              <a:rPr lang="en-US" sz="12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200" dirty="0">
                <a:latin typeface="Courier New"/>
              </a:rPr>
              <a:t>|&lt;</a:t>
            </a:r>
            <a:r>
              <a:rPr lang="en-US" sz="1200" dirty="0">
                <a:latin typeface="Courier New"/>
                <a:sym typeface="Wingdings"/>
              </a:rPr>
              <a:t>--------------</a:t>
            </a:r>
            <a:r>
              <a:rPr lang="en-US" sz="1200" dirty="0">
                <a:latin typeface="Courier New"/>
              </a:rPr>
              <a:t>-----------</a:t>
            </a:r>
            <a:r>
              <a:rPr lang="en-US" sz="1200" dirty="0">
                <a:latin typeface="Courier New"/>
                <a:sym typeface="Wingdings"/>
              </a:rPr>
              <a:t>&gt;</a:t>
            </a:r>
            <a:r>
              <a:rPr lang="en-US" sz="1200" dirty="0" smtClean="0">
                <a:latin typeface="Courier New"/>
              </a:rPr>
              <a:t>|</a:t>
            </a:r>
            <a:endParaRPr lang="en-US" sz="1200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5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XML details are very tentative.</a:t>
            </a:r>
          </a:p>
          <a:p>
            <a:r>
              <a:rPr lang="en-US" dirty="0" smtClean="0"/>
              <a:t>Potentially, </a:t>
            </a:r>
            <a:r>
              <a:rPr lang="en-US" i="1" dirty="0" smtClean="0"/>
              <a:t>receipt</a:t>
            </a:r>
            <a:r>
              <a:rPr lang="en-US" dirty="0" smtClean="0"/>
              <a:t> of &lt;supported&gt;</a:t>
            </a:r>
            <a:r>
              <a:rPr lang="en-US" baseline="0" dirty="0" smtClean="0"/>
              <a:t> could trigger </a:t>
            </a:r>
            <a:r>
              <a:rPr lang="en-US" i="1" baseline="0" dirty="0" smtClean="0"/>
              <a:t>sending</a:t>
            </a:r>
            <a:r>
              <a:rPr lang="en-US" baseline="0" dirty="0" smtClean="0"/>
              <a:t> a revised </a:t>
            </a:r>
            <a:r>
              <a:rPr lang="en-US" baseline="0" smtClean="0"/>
              <a:t>&lt;supported&gt; </a:t>
            </a:r>
            <a:r>
              <a:rPr lang="en-US" baseline="0" dirty="0" smtClean="0"/>
              <a:t>if multiple rounds of negotiation are needed.</a:t>
            </a:r>
          </a:p>
          <a:p>
            <a:pPr lvl="1"/>
            <a:r>
              <a:rPr lang="en-US" dirty="0" smtClean="0"/>
              <a:t>I d</a:t>
            </a:r>
            <a:r>
              <a:rPr lang="en-US" baseline="0" dirty="0" smtClean="0"/>
              <a:t>on’t currently see a need for that.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0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Open questions about versioning</a:t>
            </a:r>
            <a:br>
              <a:rPr lang="en-US" dirty="0" smtClean="0"/>
            </a:br>
            <a:r>
              <a:rPr lang="en-US" dirty="0" smtClean="0"/>
              <a:t>(from last presentation)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 smtClean="0"/>
              <a:t>we distinguish between the CLUE channel and overall CLUE behavior?</a:t>
            </a:r>
          </a:p>
          <a:p>
            <a:r>
              <a:rPr lang="en-US" dirty="0" smtClean="0"/>
              <a:t>Do we handle options/extensions via versioning, or separate from versioning?</a:t>
            </a:r>
          </a:p>
          <a:p>
            <a:pPr lvl="1"/>
            <a:r>
              <a:rPr lang="en-US" dirty="0" smtClean="0"/>
              <a:t>Do we have any examples of options to work with?</a:t>
            </a:r>
          </a:p>
          <a:p>
            <a:r>
              <a:rPr lang="en-US" dirty="0" smtClean="0"/>
              <a:t>Do we establish once for a session?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permit changes during a session?</a:t>
            </a:r>
          </a:p>
          <a:p>
            <a:r>
              <a:rPr lang="en-US" dirty="0" smtClean="0"/>
              <a:t>Do we negotiate in SIP, SDP, or in the CLUE channel?</a:t>
            </a:r>
          </a:p>
          <a:p>
            <a:r>
              <a:rPr lang="en-US" dirty="0" smtClean="0"/>
              <a:t>What naming/numbering scheme?</a:t>
            </a:r>
          </a:p>
          <a:p>
            <a:r>
              <a:rPr lang="en-US" dirty="0" smtClean="0"/>
              <a:t>What requirements for backward compatibility?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characteristics of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aseline="0" dirty="0" smtClean="0"/>
              <a:t>Covers:</a:t>
            </a:r>
          </a:p>
          <a:p>
            <a:pPr lvl="1"/>
            <a:r>
              <a:rPr lang="en-US" dirty="0" smtClean="0"/>
              <a:t>Versioning of basic behavior </a:t>
            </a:r>
            <a:r>
              <a:rPr lang="en-US" i="1" dirty="0" smtClean="0"/>
              <a:t>and</a:t>
            </a:r>
            <a:r>
              <a:rPr lang="en-US" dirty="0" smtClean="0"/>
              <a:t> options,</a:t>
            </a:r>
            <a:endParaRPr lang="en-US" baseline="0" dirty="0" smtClean="0"/>
          </a:p>
          <a:p>
            <a:pPr lvl="1"/>
            <a:r>
              <a:rPr lang="en-US" baseline="0" dirty="0" smtClean="0"/>
              <a:t>CLUE message exchange,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chema versions used for messages,</a:t>
            </a:r>
            <a:endParaRPr lang="en-US" baseline="0" dirty="0" smtClean="0"/>
          </a:p>
          <a:p>
            <a:pPr lvl="1"/>
            <a:r>
              <a:rPr lang="en-US" baseline="0" dirty="0" smtClean="0"/>
              <a:t>coordinated use of SIP and SDP,</a:t>
            </a:r>
          </a:p>
          <a:p>
            <a:pPr lvl="1"/>
            <a:r>
              <a:rPr lang="en-US" baseline="0" dirty="0" smtClean="0"/>
              <a:t>required media behavior.</a:t>
            </a:r>
            <a:endParaRPr lang="en-US" dirty="0" smtClean="0"/>
          </a:p>
          <a:p>
            <a:r>
              <a:rPr lang="en-US" dirty="0" smtClean="0"/>
              <a:t>Fixed</a:t>
            </a:r>
            <a:r>
              <a:rPr lang="en-US" baseline="0" dirty="0" smtClean="0"/>
              <a:t> for the duration of the CLUE channel.</a:t>
            </a:r>
          </a:p>
          <a:p>
            <a:pPr lvl="0"/>
            <a:r>
              <a:rPr lang="en-US" baseline="0" dirty="0" smtClean="0"/>
              <a:t>Extensible for configuration of new options.</a:t>
            </a:r>
          </a:p>
          <a:p>
            <a:pPr lvl="1"/>
            <a:r>
              <a:rPr lang="en-US" baseline="0" dirty="0" smtClean="0"/>
              <a:t>Should be sufficient (with extensions) for all envisioned future versions.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4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Initial message exchange on channel to negotiate version.</a:t>
            </a:r>
          </a:p>
          <a:p>
            <a:pPr lvl="1"/>
            <a:r>
              <a:rPr lang="en-US" dirty="0" smtClean="0"/>
              <a:t>Dedicated</a:t>
            </a:r>
            <a:r>
              <a:rPr lang="en-US" baseline="0" dirty="0" smtClean="0"/>
              <a:t> messages for the negotiation.</a:t>
            </a:r>
          </a:p>
          <a:p>
            <a:pPr lvl="1"/>
            <a:r>
              <a:rPr lang="en-US" dirty="0" smtClean="0"/>
              <a:t>Done again if the channel is reestablished.</a:t>
            </a:r>
          </a:p>
          <a:p>
            <a:r>
              <a:rPr lang="en-US" baseline="0" dirty="0" smtClean="0"/>
              <a:t>Version usage similar in philosophy to XMPP</a:t>
            </a:r>
          </a:p>
          <a:p>
            <a:pPr lvl="1"/>
            <a:r>
              <a:rPr lang="en-US" dirty="0" smtClean="0"/>
              <a:t>See RFC6120 section 4.7.5</a:t>
            </a:r>
          </a:p>
          <a:p>
            <a:pPr lvl="1"/>
            <a:r>
              <a:rPr lang="en-US" dirty="0" smtClean="0"/>
              <a:t>Version has major and minor components.</a:t>
            </a:r>
          </a:p>
          <a:p>
            <a:pPr lvl="1"/>
            <a:r>
              <a:rPr lang="en-US" dirty="0" smtClean="0"/>
              <a:t>Minor version changes must</a:t>
            </a:r>
            <a:r>
              <a:rPr lang="en-US" baseline="0" dirty="0" smtClean="0"/>
              <a:t> be backward compatible by ignoring unknown XML elements.</a:t>
            </a:r>
          </a:p>
          <a:p>
            <a:pPr lvl="1"/>
            <a:r>
              <a:rPr lang="en-US" baseline="0" dirty="0" smtClean="0"/>
              <a:t>If a common major version cannot be negotiated, then CLUE may not be used.</a:t>
            </a:r>
          </a:p>
          <a:p>
            <a:pPr lvl="0"/>
            <a:r>
              <a:rPr lang="en-US" dirty="0" smtClean="0"/>
              <a:t>The same message exchange also negotiates options.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for dedicated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protocol can then ensure that the negotiation is done first,</a:t>
            </a:r>
            <a:r>
              <a:rPr lang="en-US" baseline="0" dirty="0" smtClean="0"/>
              <a:t> and once.</a:t>
            </a:r>
          </a:p>
          <a:p>
            <a:pPr lvl="1"/>
            <a:r>
              <a:rPr lang="en-US" dirty="0" smtClean="0"/>
              <a:t>Not changing mid-session means can plan ahead, and predict what may be used and what might be received.</a:t>
            </a:r>
            <a:endParaRPr lang="en-US" baseline="0" dirty="0" smtClean="0"/>
          </a:p>
          <a:p>
            <a:r>
              <a:rPr lang="en-US" baseline="0" dirty="0" smtClean="0"/>
              <a:t>Provides extensible framework for negotiating more things.</a:t>
            </a:r>
          </a:p>
          <a:p>
            <a:r>
              <a:rPr lang="en-US" baseline="0" dirty="0" smtClean="0"/>
              <a:t>Allows a full negotiation before other messages are exchanged.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Message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 smtClean="0">
              <a:latin typeface="Courier New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Courier New"/>
              </a:rPr>
              <a:t>| Supported       Supported |</a:t>
            </a:r>
            <a:endParaRPr lang="en-US" sz="1800" dirty="0">
              <a:latin typeface="Courier New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Courier New"/>
              </a:rPr>
              <a:t>|--</a:t>
            </a:r>
            <a:r>
              <a:rPr lang="en-US" sz="1800" dirty="0">
                <a:latin typeface="Courier New"/>
              </a:rPr>
              <a:t>--------</a:t>
            </a:r>
            <a:r>
              <a:rPr lang="en-US" sz="1800" dirty="0" smtClean="0">
                <a:latin typeface="Courier New"/>
              </a:rPr>
              <a:t>--\ /</a:t>
            </a:r>
            <a:r>
              <a:rPr lang="en-US" sz="1800" dirty="0">
                <a:latin typeface="Courier New"/>
              </a:rPr>
              <a:t>---------</a:t>
            </a:r>
            <a:r>
              <a:rPr lang="en-US" sz="1800" dirty="0" smtClean="0">
                <a:latin typeface="Courier New"/>
              </a:rPr>
              <a:t>--</a:t>
            </a:r>
            <a:r>
              <a:rPr lang="en-US" sz="1800" dirty="0" smtClean="0">
                <a:latin typeface="Courier New"/>
                <a:sym typeface="Wingdings"/>
              </a:rPr>
              <a:t>-</a:t>
            </a:r>
            <a:r>
              <a:rPr lang="en-US" sz="1800" dirty="0" smtClean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 New"/>
              </a:rPr>
              <a:t>|</a:t>
            </a:r>
            <a:r>
              <a:rPr lang="en-US" sz="1800" dirty="0">
                <a:latin typeface="Courier New"/>
              </a:rPr>
              <a:t>&lt;</a:t>
            </a:r>
            <a:r>
              <a:rPr lang="en-US" sz="1800" dirty="0" smtClean="0">
                <a:latin typeface="Courier New"/>
                <a:sym typeface="Wingdings"/>
              </a:rPr>
              <a:t>-----------</a:t>
            </a:r>
            <a:r>
              <a:rPr lang="en-US" sz="1800" dirty="0" smtClean="0">
                <a:latin typeface="Courier New"/>
              </a:rPr>
              <a:t>/ \</a:t>
            </a:r>
            <a:r>
              <a:rPr lang="en-US" sz="1800" dirty="0">
                <a:latin typeface="Courier New"/>
              </a:rPr>
              <a:t>---</a:t>
            </a:r>
            <a:r>
              <a:rPr lang="en-US" sz="1800" dirty="0" smtClean="0">
                <a:latin typeface="Courier New"/>
              </a:rPr>
              <a:t>---</a:t>
            </a:r>
            <a:r>
              <a:rPr lang="en-US" sz="1800" dirty="0">
                <a:latin typeface="Courier New"/>
              </a:rPr>
              <a:t>----</a:t>
            </a:r>
            <a:r>
              <a:rPr lang="en-US" sz="1800" dirty="0" smtClean="0">
                <a:latin typeface="Courier New"/>
              </a:rPr>
              <a:t>-</a:t>
            </a:r>
            <a:r>
              <a:rPr lang="en-US" sz="1800" dirty="0" smtClean="0">
                <a:latin typeface="Courier New"/>
                <a:sym typeface="Wingdings"/>
              </a:rPr>
              <a:t>&gt;</a:t>
            </a:r>
            <a:r>
              <a:rPr lang="en-US" sz="1800" dirty="0" smtClean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 </a:t>
            </a:r>
            <a:r>
              <a:rPr lang="en-US" sz="1800" dirty="0" smtClean="0">
                <a:latin typeface="Courier New"/>
              </a:rPr>
              <a:t>Required         Required |</a:t>
            </a:r>
            <a:endParaRPr lang="en-US" sz="1800" dirty="0">
              <a:latin typeface="Courier New"/>
            </a:endParaRP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|------------\ /-----------</a:t>
            </a:r>
            <a:r>
              <a:rPr lang="en-US" sz="1800" dirty="0">
                <a:latin typeface="Courier New"/>
                <a:sym typeface="Wingdings"/>
              </a:rPr>
              <a:t>-</a:t>
            </a:r>
            <a:r>
              <a:rPr lang="en-US" sz="18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             X             |</a:t>
            </a: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|&lt;</a:t>
            </a:r>
            <a:r>
              <a:rPr lang="en-US" sz="1800" dirty="0">
                <a:latin typeface="Courier New"/>
                <a:sym typeface="Wingdings"/>
              </a:rPr>
              <a:t>-----------</a:t>
            </a:r>
            <a:r>
              <a:rPr lang="en-US" sz="1800" dirty="0">
                <a:latin typeface="Courier New"/>
              </a:rPr>
              <a:t>/ \-----------</a:t>
            </a:r>
            <a:r>
              <a:rPr lang="en-US" sz="1800" dirty="0">
                <a:latin typeface="Courier New"/>
                <a:sym typeface="Wingdings"/>
              </a:rPr>
              <a:t>&gt;</a:t>
            </a:r>
            <a:r>
              <a:rPr lang="en-US" sz="18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                           |</a:t>
            </a: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 </a:t>
            </a:r>
            <a:r>
              <a:rPr lang="en-US" sz="1800" dirty="0" smtClean="0">
                <a:latin typeface="Courier New"/>
              </a:rPr>
              <a:t> Advertise/Configure/...  |</a:t>
            </a:r>
            <a:endParaRPr lang="en-US" sz="1800" dirty="0">
              <a:latin typeface="Courier New"/>
            </a:endParaRPr>
          </a:p>
          <a:p>
            <a:pPr marL="0" indent="0" algn="ctr">
              <a:buNone/>
            </a:pPr>
            <a:r>
              <a:rPr lang="en-US" sz="1800" dirty="0">
                <a:latin typeface="Courier New"/>
              </a:rPr>
              <a:t>|&lt;</a:t>
            </a:r>
            <a:r>
              <a:rPr lang="en-US" sz="1800" dirty="0">
                <a:latin typeface="Courier New"/>
                <a:sym typeface="Wingdings"/>
              </a:rPr>
              <a:t>----------</a:t>
            </a:r>
            <a:r>
              <a:rPr lang="en-US" sz="1800" dirty="0" smtClean="0">
                <a:latin typeface="Courier New"/>
                <a:sym typeface="Wingdings"/>
              </a:rPr>
              <a:t>----</a:t>
            </a:r>
            <a:r>
              <a:rPr lang="en-US" sz="1800" dirty="0" smtClean="0">
                <a:latin typeface="Courier New"/>
              </a:rPr>
              <a:t>-</a:t>
            </a:r>
            <a:r>
              <a:rPr lang="en-US" sz="1800" dirty="0">
                <a:latin typeface="Courier New"/>
              </a:rPr>
              <a:t>----------</a:t>
            </a:r>
            <a:r>
              <a:rPr lang="en-US" sz="1800" dirty="0">
                <a:latin typeface="Courier New"/>
                <a:sym typeface="Wingdings"/>
              </a:rPr>
              <a:t>&gt;</a:t>
            </a:r>
            <a:r>
              <a:rPr lang="en-US" sz="1800" dirty="0">
                <a:latin typeface="Courier New"/>
              </a:rPr>
              <a:t>|</a:t>
            </a:r>
          </a:p>
          <a:p>
            <a:pPr marL="0" indent="0" algn="ctr">
              <a:buNone/>
            </a:pPr>
            <a:endParaRPr lang="en-US" sz="1800" dirty="0">
              <a:latin typeface="Courier New"/>
            </a:endParaRPr>
          </a:p>
          <a:p>
            <a:pPr marL="0" indent="0" algn="ctr">
              <a:buNone/>
            </a:pPr>
            <a:endParaRPr lang="en-US" sz="1800" dirty="0">
              <a:latin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&lt;supported&gt;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version major=“1” minor=“0”&gt;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  &lt;!– May repeat version if multiple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      major versions supported.      -&gt;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&lt;!- </a:t>
            </a:r>
            <a:r>
              <a:rPr lang="en-US" sz="2000" dirty="0">
                <a:latin typeface="Courier New"/>
                <a:cs typeface="Courier New"/>
              </a:rPr>
              <a:t>O</a:t>
            </a:r>
            <a:r>
              <a:rPr lang="en-US" sz="2000" dirty="0" smtClean="0">
                <a:latin typeface="Courier New"/>
                <a:cs typeface="Courier New"/>
              </a:rPr>
              <a:t>ptions follow -&gt;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&lt;</a:t>
            </a:r>
            <a:r>
              <a:rPr lang="en-US" sz="2000" dirty="0" err="1">
                <a:latin typeface="Courier New"/>
                <a:cs typeface="Courier New"/>
              </a:rPr>
              <a:t>m</a:t>
            </a:r>
            <a:r>
              <a:rPr lang="en-US" sz="2000" dirty="0" err="1" smtClean="0">
                <a:latin typeface="Courier New"/>
                <a:cs typeface="Courier New"/>
              </a:rPr>
              <a:t>ediaProvider</a:t>
            </a:r>
            <a:r>
              <a:rPr lang="en-US" sz="2000" dirty="0" smtClean="0">
                <a:latin typeface="Courier New"/>
                <a:cs typeface="Courier New"/>
              </a:rPr>
              <a:t>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&lt;/supported&gt;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(Media provider is the only option so far.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cs typeface="Calibri"/>
              </a:rPr>
              <a:t>Options may have attributes &amp; sub-elements if that is useful.)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&lt;required&gt;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	&lt;</a:t>
            </a:r>
            <a:r>
              <a:rPr lang="en-US" sz="2000" dirty="0">
                <a:latin typeface="Courier New"/>
                <a:cs typeface="Courier New"/>
              </a:rPr>
              <a:t>version major=“1” minor=“0”&gt;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 &lt;!- Requested options of peer follow -&gt;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&lt;</a:t>
            </a:r>
            <a:r>
              <a:rPr lang="en-US" sz="2000" dirty="0" err="1">
                <a:latin typeface="Courier New"/>
                <a:cs typeface="Courier New"/>
              </a:rPr>
              <a:t>m</a:t>
            </a:r>
            <a:r>
              <a:rPr lang="en-US" sz="2000" dirty="0" err="1" smtClean="0">
                <a:latin typeface="Courier New"/>
                <a:cs typeface="Courier New"/>
              </a:rPr>
              <a:t>ediaProvider</a:t>
            </a:r>
            <a:r>
              <a:rPr lang="en-US" sz="2000" dirty="0" smtClean="0">
                <a:latin typeface="Courier New"/>
                <a:cs typeface="Courier New"/>
              </a:rPr>
              <a:t>/&gt;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&lt;/required&gt;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7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Supported message </a:t>
            </a:r>
            <a:r>
              <a:rPr lang="en-US" baseline="0" dirty="0" smtClean="0"/>
              <a:t>includes maximum major version(s) supported, and maximum minor version for each.</a:t>
            </a:r>
          </a:p>
          <a:p>
            <a:r>
              <a:rPr lang="en-US" baseline="0" dirty="0" smtClean="0"/>
              <a:t>If there is no major version in common, negotiation fails.</a:t>
            </a:r>
          </a:p>
          <a:p>
            <a:r>
              <a:rPr lang="en-US" dirty="0" smtClean="0"/>
              <a:t>After exchange e</a:t>
            </a:r>
            <a:r>
              <a:rPr lang="en-US" baseline="0" dirty="0" smtClean="0"/>
              <a:t>ach side can determine compatible version numbers, </a:t>
            </a:r>
            <a:r>
              <a:rPr lang="en-US" dirty="0" smtClean="0"/>
              <a:t>for encoding and decoding messages, and other things.</a:t>
            </a:r>
          </a:p>
          <a:p>
            <a:pPr lvl="1"/>
            <a:r>
              <a:rPr lang="en-US" dirty="0" smtClean="0"/>
              <a:t>Each chooses the max major version in common.</a:t>
            </a:r>
          </a:p>
          <a:p>
            <a:pPr lvl="1"/>
            <a:r>
              <a:rPr lang="en-US" baseline="0" dirty="0" smtClean="0"/>
              <a:t>The side having the smaller max minor version chooses that.</a:t>
            </a:r>
          </a:p>
          <a:p>
            <a:pPr lvl="1"/>
            <a:r>
              <a:rPr lang="en-US" baseline="0" dirty="0" smtClean="0"/>
              <a:t>The side having the larger max minor version may choose any minor version it supports &gt;= what the other side supports.</a:t>
            </a:r>
          </a:p>
          <a:p>
            <a:r>
              <a:rPr lang="en-US" dirty="0" smtClean="0"/>
              <a:t>Each includes the chosen version in its Required message.</a:t>
            </a:r>
          </a:p>
          <a:p>
            <a:pPr lvl="1"/>
            <a:r>
              <a:rPr lang="en-US" i="1" dirty="0" smtClean="0"/>
              <a:t>“required” is the wrong semantic for this. Might want a better </a:t>
            </a:r>
            <a:r>
              <a:rPr lang="en-US" i="1" dirty="0" err="1" smtClean="0"/>
              <a:t>msg</a:t>
            </a:r>
            <a:r>
              <a:rPr lang="en-US" i="1" dirty="0" smtClean="0"/>
              <a:t> name.</a:t>
            </a:r>
            <a:endParaRPr lang="en-US" i="1" baseline="0" dirty="0" smtClean="0"/>
          </a:p>
          <a:p>
            <a:r>
              <a:rPr lang="en-US" dirty="0" smtClean="0"/>
              <a:t>Each version number implies the specific schemas that describe the messages.</a:t>
            </a:r>
            <a:endParaRPr lang="en-US" baseline="0" dirty="0" smtClean="0"/>
          </a:p>
          <a:p>
            <a:pPr lvl="1"/>
            <a:r>
              <a:rPr lang="en-US" baseline="0" dirty="0" smtClean="0"/>
              <a:t>Each side then </a:t>
            </a:r>
            <a:r>
              <a:rPr lang="en-US" i="1" baseline="0" dirty="0" smtClean="0"/>
              <a:t>may</a:t>
            </a:r>
            <a:r>
              <a:rPr lang="en-US" baseline="0" dirty="0" smtClean="0"/>
              <a:t> validate incoming messages if they have the corresponding schema.</a:t>
            </a:r>
          </a:p>
          <a:p>
            <a:pPr lvl="1"/>
            <a:r>
              <a:rPr lang="en-US" dirty="0" smtClean="0"/>
              <a:t>Else process</a:t>
            </a:r>
            <a:r>
              <a:rPr lang="en-US" baseline="0" dirty="0" smtClean="0"/>
              <a:t> against own schema, don’t validate, and ignore unknowns.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July 29 – Aug 1,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draft-kyzivat-clue-signaling-04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0905B-5A5D-484B-A7BD-E0568B8016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15793</TotalTime>
  <Words>2134</Words>
  <Application>Microsoft Macintosh PowerPoint</Application>
  <PresentationFormat>On-screen Show (4:3)</PresentationFormat>
  <Paragraphs>243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CLUE Versioning </vt:lpstr>
      <vt:lpstr>Open questions about versioning (from last presentation)</vt:lpstr>
      <vt:lpstr>Proposed characteristics of solution</vt:lpstr>
      <vt:lpstr>Proposed Approach</vt:lpstr>
      <vt:lpstr>Reason for dedicated messages</vt:lpstr>
      <vt:lpstr>Basic Message Exchange</vt:lpstr>
      <vt:lpstr>Supported Message</vt:lpstr>
      <vt:lpstr>Required Message</vt:lpstr>
      <vt:lpstr>Version Negotiation</vt:lpstr>
      <vt:lpstr>Option Negotiation</vt:lpstr>
      <vt:lpstr>Negotiation Errors</vt:lpstr>
      <vt:lpstr>Other Errors</vt:lpstr>
      <vt:lpstr>Message Exchange w/ responses</vt:lpstr>
      <vt:lpstr>Failed Version Negotiation</vt:lpstr>
      <vt:lpstr>Nonsense Negotiation</vt:lpstr>
      <vt:lpstr>Undecodable Message</vt:lpstr>
      <vt:lpstr>Other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Kyzivat</dc:creator>
  <cp:lastModifiedBy>Paul Kyzivat</cp:lastModifiedBy>
  <cp:revision>55</cp:revision>
  <dcterms:created xsi:type="dcterms:W3CDTF">2013-07-19T17:16:22Z</dcterms:created>
  <dcterms:modified xsi:type="dcterms:W3CDTF">2013-09-09T21:56:16Z</dcterms:modified>
</cp:coreProperties>
</file>